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7" r:id="rId2"/>
    <p:sldId id="311" r:id="rId3"/>
    <p:sldId id="259" r:id="rId4"/>
    <p:sldId id="289" r:id="rId5"/>
    <p:sldId id="294" r:id="rId6"/>
    <p:sldId id="295" r:id="rId7"/>
    <p:sldId id="296" r:id="rId8"/>
    <p:sldId id="297" r:id="rId9"/>
    <p:sldId id="298" r:id="rId10"/>
    <p:sldId id="299" r:id="rId11"/>
    <p:sldId id="309" r:id="rId12"/>
    <p:sldId id="307" r:id="rId13"/>
    <p:sldId id="310" r:id="rId14"/>
    <p:sldId id="302" r:id="rId15"/>
    <p:sldId id="303" r:id="rId16"/>
    <p:sldId id="304" r:id="rId17"/>
    <p:sldId id="305" r:id="rId18"/>
    <p:sldId id="306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809723-6043-6943-8D75-356871296A5B}" v="20" dt="2022-10-11T20:41:35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1408"/>
  </p:normalViewPr>
  <p:slideViewPr>
    <p:cSldViewPr snapToGrid="0" snapToObjects="1">
      <p:cViewPr varScale="1">
        <p:scale>
          <a:sx n="112" d="100"/>
          <a:sy n="112" d="100"/>
        </p:scale>
        <p:origin x="149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44809723-6043-6943-8D75-356871296A5B}"/>
    <pc:docChg chg="undo custSel addSld delSld modSld sldOrd">
      <pc:chgData name="Alain Casali" userId="f798282a291849ef" providerId="LiveId" clId="{44809723-6043-6943-8D75-356871296A5B}" dt="2022-10-11T20:56:02.140" v="981" actId="20577"/>
      <pc:docMkLst>
        <pc:docMk/>
      </pc:docMkLst>
      <pc:sldChg chg="add del">
        <pc:chgData name="Alain Casali" userId="f798282a291849ef" providerId="LiveId" clId="{44809723-6043-6943-8D75-356871296A5B}" dt="2022-10-11T20:21:06.117" v="18" actId="2696"/>
        <pc:sldMkLst>
          <pc:docMk/>
          <pc:sldMk cId="692588649" sldId="300"/>
        </pc:sldMkLst>
      </pc:sldChg>
      <pc:sldChg chg="addSp delSp modSp add mod">
        <pc:chgData name="Alain Casali" userId="f798282a291849ef" providerId="LiveId" clId="{44809723-6043-6943-8D75-356871296A5B}" dt="2022-10-11T20:21:14.021" v="26" actId="20577"/>
        <pc:sldMkLst>
          <pc:docMk/>
          <pc:sldMk cId="1618604524" sldId="301"/>
        </pc:sldMkLst>
        <pc:spChg chg="mod">
          <ac:chgData name="Alain Casali" userId="f798282a291849ef" providerId="LiveId" clId="{44809723-6043-6943-8D75-356871296A5B}" dt="2022-10-11T20:21:14.021" v="26" actId="20577"/>
          <ac:spMkLst>
            <pc:docMk/>
            <pc:sldMk cId="1618604524" sldId="301"/>
            <ac:spMk id="4" creationId="{00000000-0000-0000-0000-000000000000}"/>
          </ac:spMkLst>
        </pc:spChg>
        <pc:spChg chg="add del mod">
          <ac:chgData name="Alain Casali" userId="f798282a291849ef" providerId="LiveId" clId="{44809723-6043-6943-8D75-356871296A5B}" dt="2022-10-11T20:20:44.863" v="11" actId="478"/>
          <ac:spMkLst>
            <pc:docMk/>
            <pc:sldMk cId="1618604524" sldId="301"/>
            <ac:spMk id="5" creationId="{97B97445-EEFD-852A-4A5F-72EB0B6C8E00}"/>
          </ac:spMkLst>
        </pc:spChg>
      </pc:sldChg>
      <pc:sldChg chg="addSp delSp modSp add mod">
        <pc:chgData name="Alain Casali" userId="f798282a291849ef" providerId="LiveId" clId="{44809723-6043-6943-8D75-356871296A5B}" dt="2022-10-11T20:24:01.360" v="254" actId="313"/>
        <pc:sldMkLst>
          <pc:docMk/>
          <pc:sldMk cId="2132607473" sldId="302"/>
        </pc:sldMkLst>
        <pc:spChg chg="mod">
          <ac:chgData name="Alain Casali" userId="f798282a291849ef" providerId="LiveId" clId="{44809723-6043-6943-8D75-356871296A5B}" dt="2022-10-11T20:22:11.132" v="71" actId="20577"/>
          <ac:spMkLst>
            <pc:docMk/>
            <pc:sldMk cId="2132607473" sldId="302"/>
            <ac:spMk id="2" creationId="{00000000-0000-0000-0000-000000000000}"/>
          </ac:spMkLst>
        </pc:spChg>
        <pc:spChg chg="mod">
          <ac:chgData name="Alain Casali" userId="f798282a291849ef" providerId="LiveId" clId="{44809723-6043-6943-8D75-356871296A5B}" dt="2022-10-11T20:22:42.257" v="118" actId="20577"/>
          <ac:spMkLst>
            <pc:docMk/>
            <pc:sldMk cId="2132607473" sldId="302"/>
            <ac:spMk id="3" creationId="{00000000-0000-0000-0000-000000000000}"/>
          </ac:spMkLst>
        </pc:spChg>
        <pc:spChg chg="mod">
          <ac:chgData name="Alain Casali" userId="f798282a291849ef" providerId="LiveId" clId="{44809723-6043-6943-8D75-356871296A5B}" dt="2022-10-11T20:21:55.882" v="45" actId="20577"/>
          <ac:spMkLst>
            <pc:docMk/>
            <pc:sldMk cId="2132607473" sldId="302"/>
            <ac:spMk id="4" creationId="{00000000-0000-0000-0000-000000000000}"/>
          </ac:spMkLst>
        </pc:spChg>
        <pc:spChg chg="del">
          <ac:chgData name="Alain Casali" userId="f798282a291849ef" providerId="LiveId" clId="{44809723-6043-6943-8D75-356871296A5B}" dt="2022-10-11T20:22:13.926" v="72" actId="478"/>
          <ac:spMkLst>
            <pc:docMk/>
            <pc:sldMk cId="2132607473" sldId="302"/>
            <ac:spMk id="5" creationId="{00000000-0000-0000-0000-000000000000}"/>
          </ac:spMkLst>
        </pc:spChg>
        <pc:spChg chg="add mod">
          <ac:chgData name="Alain Casali" userId="f798282a291849ef" providerId="LiveId" clId="{44809723-6043-6943-8D75-356871296A5B}" dt="2022-10-11T20:23:03.618" v="129" actId="20577"/>
          <ac:spMkLst>
            <pc:docMk/>
            <pc:sldMk cId="2132607473" sldId="302"/>
            <ac:spMk id="6" creationId="{9C04C219-74AC-4DEF-B136-56D91E7BEC1B}"/>
          </ac:spMkLst>
        </pc:spChg>
        <pc:spChg chg="add mod">
          <ac:chgData name="Alain Casali" userId="f798282a291849ef" providerId="LiveId" clId="{44809723-6043-6943-8D75-356871296A5B}" dt="2022-10-11T20:24:01.360" v="254" actId="313"/>
          <ac:spMkLst>
            <pc:docMk/>
            <pc:sldMk cId="2132607473" sldId="302"/>
            <ac:spMk id="7" creationId="{4D2D8605-50FC-892E-66CD-234760C05B59}"/>
          </ac:spMkLst>
        </pc:spChg>
      </pc:sldChg>
      <pc:sldChg chg="addSp delSp modSp add mod">
        <pc:chgData name="Alain Casali" userId="f798282a291849ef" providerId="LiveId" clId="{44809723-6043-6943-8D75-356871296A5B}" dt="2022-10-11T20:37:28.212" v="652" actId="2711"/>
        <pc:sldMkLst>
          <pc:docMk/>
          <pc:sldMk cId="3612449605" sldId="303"/>
        </pc:sldMkLst>
        <pc:spChg chg="mod">
          <ac:chgData name="Alain Casali" userId="f798282a291849ef" providerId="LiveId" clId="{44809723-6043-6943-8D75-356871296A5B}" dt="2022-10-11T20:25:35.055" v="270" actId="20577"/>
          <ac:spMkLst>
            <pc:docMk/>
            <pc:sldMk cId="3612449605" sldId="303"/>
            <ac:spMk id="2" creationId="{00000000-0000-0000-0000-000000000000}"/>
          </ac:spMkLst>
        </pc:spChg>
        <pc:spChg chg="del">
          <ac:chgData name="Alain Casali" userId="f798282a291849ef" providerId="LiveId" clId="{44809723-6043-6943-8D75-356871296A5B}" dt="2022-10-11T20:25:51.467" v="271" actId="478"/>
          <ac:spMkLst>
            <pc:docMk/>
            <pc:sldMk cId="3612449605" sldId="303"/>
            <ac:spMk id="3" creationId="{00000000-0000-0000-0000-000000000000}"/>
          </ac:spMkLst>
        </pc:spChg>
        <pc:spChg chg="del">
          <ac:chgData name="Alain Casali" userId="f798282a291849ef" providerId="LiveId" clId="{44809723-6043-6943-8D75-356871296A5B}" dt="2022-10-11T20:25:51.467" v="271" actId="478"/>
          <ac:spMkLst>
            <pc:docMk/>
            <pc:sldMk cId="3612449605" sldId="303"/>
            <ac:spMk id="6" creationId="{9C04C219-74AC-4DEF-B136-56D91E7BEC1B}"/>
          </ac:spMkLst>
        </pc:spChg>
        <pc:spChg chg="del">
          <ac:chgData name="Alain Casali" userId="f798282a291849ef" providerId="LiveId" clId="{44809723-6043-6943-8D75-356871296A5B}" dt="2022-10-11T20:25:51.467" v="271" actId="478"/>
          <ac:spMkLst>
            <pc:docMk/>
            <pc:sldMk cId="3612449605" sldId="303"/>
            <ac:spMk id="7" creationId="{4D2D8605-50FC-892E-66CD-234760C05B59}"/>
          </ac:spMkLst>
        </pc:spChg>
        <pc:spChg chg="add mod">
          <ac:chgData name="Alain Casali" userId="f798282a291849ef" providerId="LiveId" clId="{44809723-6043-6943-8D75-356871296A5B}" dt="2022-10-11T20:28:21.192" v="291" actId="20577"/>
          <ac:spMkLst>
            <pc:docMk/>
            <pc:sldMk cId="3612449605" sldId="303"/>
            <ac:spMk id="8" creationId="{9E6F2E5D-8A80-E181-1D59-7D2F7CA66E08}"/>
          </ac:spMkLst>
        </pc:spChg>
        <pc:spChg chg="add mod">
          <ac:chgData name="Alain Casali" userId="f798282a291849ef" providerId="LiveId" clId="{44809723-6043-6943-8D75-356871296A5B}" dt="2022-10-11T20:30:43.329" v="386" actId="2711"/>
          <ac:spMkLst>
            <pc:docMk/>
            <pc:sldMk cId="3612449605" sldId="303"/>
            <ac:spMk id="12" creationId="{EE290952-0707-CDEF-CA42-BD7DBFD14838}"/>
          </ac:spMkLst>
        </pc:spChg>
        <pc:spChg chg="add mod">
          <ac:chgData name="Alain Casali" userId="f798282a291849ef" providerId="LiveId" clId="{44809723-6043-6943-8D75-356871296A5B}" dt="2022-10-11T20:37:28.212" v="652" actId="2711"/>
          <ac:spMkLst>
            <pc:docMk/>
            <pc:sldMk cId="3612449605" sldId="303"/>
            <ac:spMk id="13" creationId="{6E274EAE-49BE-4183-C301-FDE71732FE48}"/>
          </ac:spMkLst>
        </pc:spChg>
        <pc:cxnChg chg="add del mod">
          <ac:chgData name="Alain Casali" userId="f798282a291849ef" providerId="LiveId" clId="{44809723-6043-6943-8D75-356871296A5B}" dt="2022-10-11T20:29:25.585" v="295" actId="21"/>
          <ac:cxnSpMkLst>
            <pc:docMk/>
            <pc:sldMk cId="3612449605" sldId="303"/>
            <ac:cxnSpMk id="10" creationId="{D3BAF5E9-38AF-6AAC-2CC3-2EB61FBA904E}"/>
          </ac:cxnSpMkLst>
        </pc:cxnChg>
      </pc:sldChg>
      <pc:sldChg chg="addSp modSp add mod">
        <pc:chgData name="Alain Casali" userId="f798282a291849ef" providerId="LiveId" clId="{44809723-6043-6943-8D75-356871296A5B}" dt="2022-10-11T20:40:23.729" v="795" actId="1036"/>
        <pc:sldMkLst>
          <pc:docMk/>
          <pc:sldMk cId="2560183644" sldId="304"/>
        </pc:sldMkLst>
        <pc:spChg chg="mod">
          <ac:chgData name="Alain Casali" userId="f798282a291849ef" providerId="LiveId" clId="{44809723-6043-6943-8D75-356871296A5B}" dt="2022-10-11T20:34:56.819" v="612" actId="20577"/>
          <ac:spMkLst>
            <pc:docMk/>
            <pc:sldMk cId="2560183644" sldId="304"/>
            <ac:spMk id="2" creationId="{00000000-0000-0000-0000-000000000000}"/>
          </ac:spMkLst>
        </pc:spChg>
        <pc:spChg chg="add mod">
          <ac:chgData name="Alain Casali" userId="f798282a291849ef" providerId="LiveId" clId="{44809723-6043-6943-8D75-356871296A5B}" dt="2022-10-11T20:34:26.596" v="592" actId="20577"/>
          <ac:spMkLst>
            <pc:docMk/>
            <pc:sldMk cId="2560183644" sldId="304"/>
            <ac:spMk id="6" creationId="{D48F9E19-B245-1A1D-ECF0-E7ED2E5024F6}"/>
          </ac:spMkLst>
        </pc:spChg>
        <pc:spChg chg="mod">
          <ac:chgData name="Alain Casali" userId="f798282a291849ef" providerId="LiveId" clId="{44809723-6043-6943-8D75-356871296A5B}" dt="2022-10-11T20:32:59.668" v="522" actId="20577"/>
          <ac:spMkLst>
            <pc:docMk/>
            <pc:sldMk cId="2560183644" sldId="304"/>
            <ac:spMk id="8" creationId="{9E6F2E5D-8A80-E181-1D59-7D2F7CA66E08}"/>
          </ac:spMkLst>
        </pc:spChg>
        <pc:spChg chg="add mod">
          <ac:chgData name="Alain Casali" userId="f798282a291849ef" providerId="LiveId" clId="{44809723-6043-6943-8D75-356871296A5B}" dt="2022-10-11T20:40:23.729" v="795" actId="1036"/>
          <ac:spMkLst>
            <pc:docMk/>
            <pc:sldMk cId="2560183644" sldId="304"/>
            <ac:spMk id="9" creationId="{0A07E9D0-6C03-7B1F-C454-1DC0373109A0}"/>
          </ac:spMkLst>
        </pc:spChg>
        <pc:spChg chg="mod">
          <ac:chgData name="Alain Casali" userId="f798282a291849ef" providerId="LiveId" clId="{44809723-6043-6943-8D75-356871296A5B}" dt="2022-10-11T20:33:31.738" v="570" actId="1076"/>
          <ac:spMkLst>
            <pc:docMk/>
            <pc:sldMk cId="2560183644" sldId="304"/>
            <ac:spMk id="12" creationId="{EE290952-0707-CDEF-CA42-BD7DBFD14838}"/>
          </ac:spMkLst>
        </pc:spChg>
        <pc:cxnChg chg="add mod">
          <ac:chgData name="Alain Casali" userId="f798282a291849ef" providerId="LiveId" clId="{44809723-6043-6943-8D75-356871296A5B}" dt="2022-10-11T20:34:42.168" v="594" actId="1076"/>
          <ac:cxnSpMkLst>
            <pc:docMk/>
            <pc:sldMk cId="2560183644" sldId="304"/>
            <ac:cxnSpMk id="7" creationId="{45C2D71D-D299-6F64-0E50-0CF5C471BC6B}"/>
          </ac:cxnSpMkLst>
        </pc:cxnChg>
        <pc:cxnChg chg="mod">
          <ac:chgData name="Alain Casali" userId="f798282a291849ef" providerId="LiveId" clId="{44809723-6043-6943-8D75-356871296A5B}" dt="2022-10-11T20:32:33.628" v="493" actId="14100"/>
          <ac:cxnSpMkLst>
            <pc:docMk/>
            <pc:sldMk cId="2560183644" sldId="304"/>
            <ac:cxnSpMk id="10" creationId="{D3BAF5E9-38AF-6AAC-2CC3-2EB61FBA904E}"/>
          </ac:cxnSpMkLst>
        </pc:cxnChg>
      </pc:sldChg>
      <pc:sldChg chg="add del">
        <pc:chgData name="Alain Casali" userId="f798282a291849ef" providerId="LiveId" clId="{44809723-6043-6943-8D75-356871296A5B}" dt="2022-10-11T20:33:53.581" v="573"/>
        <pc:sldMkLst>
          <pc:docMk/>
          <pc:sldMk cId="539012767" sldId="305"/>
        </pc:sldMkLst>
      </pc:sldChg>
      <pc:sldChg chg="addSp delSp modSp add mod ord">
        <pc:chgData name="Alain Casali" userId="f798282a291849ef" providerId="LiveId" clId="{44809723-6043-6943-8D75-356871296A5B}" dt="2022-10-11T20:55:50.357" v="970" actId="20577"/>
        <pc:sldMkLst>
          <pc:docMk/>
          <pc:sldMk cId="2577080723" sldId="305"/>
        </pc:sldMkLst>
        <pc:spChg chg="mod">
          <ac:chgData name="Alain Casali" userId="f798282a291849ef" providerId="LiveId" clId="{44809723-6043-6943-8D75-356871296A5B}" dt="2022-10-11T20:42:55.540" v="909" actId="20577"/>
          <ac:spMkLst>
            <pc:docMk/>
            <pc:sldMk cId="2577080723" sldId="305"/>
            <ac:spMk id="2" creationId="{00000000-0000-0000-0000-000000000000}"/>
          </ac:spMkLst>
        </pc:spChg>
        <pc:spChg chg="add mod">
          <ac:chgData name="Alain Casali" userId="f798282a291849ef" providerId="LiveId" clId="{44809723-6043-6943-8D75-356871296A5B}" dt="2022-10-11T20:41:19.805" v="855" actId="313"/>
          <ac:spMkLst>
            <pc:docMk/>
            <pc:sldMk cId="2577080723" sldId="305"/>
            <ac:spMk id="5" creationId="{5809E5BD-0FFB-D3CB-0CCF-AFC294919EBD}"/>
          </ac:spMkLst>
        </pc:spChg>
        <pc:spChg chg="mod">
          <ac:chgData name="Alain Casali" userId="f798282a291849ef" providerId="LiveId" clId="{44809723-6043-6943-8D75-356871296A5B}" dt="2022-10-11T20:55:50.357" v="970" actId="20577"/>
          <ac:spMkLst>
            <pc:docMk/>
            <pc:sldMk cId="2577080723" sldId="305"/>
            <ac:spMk id="8" creationId="{9E6F2E5D-8A80-E181-1D59-7D2F7CA66E08}"/>
          </ac:spMkLst>
        </pc:spChg>
        <pc:spChg chg="del">
          <ac:chgData name="Alain Casali" userId="f798282a291849ef" providerId="LiveId" clId="{44809723-6043-6943-8D75-356871296A5B}" dt="2022-10-11T20:38:14.702" v="675" actId="478"/>
          <ac:spMkLst>
            <pc:docMk/>
            <pc:sldMk cId="2577080723" sldId="305"/>
            <ac:spMk id="12" creationId="{EE290952-0707-CDEF-CA42-BD7DBFD14838}"/>
          </ac:spMkLst>
        </pc:spChg>
        <pc:cxnChg chg="add mod">
          <ac:chgData name="Alain Casali" userId="f798282a291849ef" providerId="LiveId" clId="{44809723-6043-6943-8D75-356871296A5B}" dt="2022-10-11T20:40:35.394" v="797" actId="1076"/>
          <ac:cxnSpMkLst>
            <pc:docMk/>
            <pc:sldMk cId="2577080723" sldId="305"/>
            <ac:cxnSpMk id="3" creationId="{4D3666C4-7551-3D28-8B9F-1F65395DB9A0}"/>
          </ac:cxnSpMkLst>
        </pc:cxnChg>
        <pc:cxnChg chg="del">
          <ac:chgData name="Alain Casali" userId="f798282a291849ef" providerId="LiveId" clId="{44809723-6043-6943-8D75-356871296A5B}" dt="2022-10-11T20:38:14.702" v="675" actId="478"/>
          <ac:cxnSpMkLst>
            <pc:docMk/>
            <pc:sldMk cId="2577080723" sldId="305"/>
            <ac:cxnSpMk id="10" creationId="{D3BAF5E9-38AF-6AAC-2CC3-2EB61FBA904E}"/>
          </ac:cxnSpMkLst>
        </pc:cxnChg>
      </pc:sldChg>
      <pc:sldChg chg="modSp add mod">
        <pc:chgData name="Alain Casali" userId="f798282a291849ef" providerId="LiveId" clId="{44809723-6043-6943-8D75-356871296A5B}" dt="2022-10-11T20:56:02.140" v="981" actId="20577"/>
        <pc:sldMkLst>
          <pc:docMk/>
          <pc:sldMk cId="2768316699" sldId="306"/>
        </pc:sldMkLst>
        <pc:spChg chg="mod">
          <ac:chgData name="Alain Casali" userId="f798282a291849ef" providerId="LiveId" clId="{44809723-6043-6943-8D75-356871296A5B}" dt="2022-10-11T20:43:00.752" v="910" actId="20577"/>
          <ac:spMkLst>
            <pc:docMk/>
            <pc:sldMk cId="2768316699" sldId="306"/>
            <ac:spMk id="2" creationId="{00000000-0000-0000-0000-000000000000}"/>
          </ac:spMkLst>
        </pc:spChg>
        <pc:spChg chg="mod">
          <ac:chgData name="Alain Casali" userId="f798282a291849ef" providerId="LiveId" clId="{44809723-6043-6943-8D75-356871296A5B}" dt="2022-10-11T20:46:35.081" v="955" actId="5793"/>
          <ac:spMkLst>
            <pc:docMk/>
            <pc:sldMk cId="2768316699" sldId="306"/>
            <ac:spMk id="5" creationId="{5809E5BD-0FFB-D3CB-0CCF-AFC294919EBD}"/>
          </ac:spMkLst>
        </pc:spChg>
        <pc:spChg chg="mod">
          <ac:chgData name="Alain Casali" userId="f798282a291849ef" providerId="LiveId" clId="{44809723-6043-6943-8D75-356871296A5B}" dt="2022-10-11T20:56:02.140" v="981" actId="20577"/>
          <ac:spMkLst>
            <pc:docMk/>
            <pc:sldMk cId="2768316699" sldId="306"/>
            <ac:spMk id="8" creationId="{9E6F2E5D-8A80-E181-1D59-7D2F7CA66E08}"/>
          </ac:spMkLst>
        </pc:spChg>
        <pc:cxnChg chg="mod">
          <ac:chgData name="Alain Casali" userId="f798282a291849ef" providerId="LiveId" clId="{44809723-6043-6943-8D75-356871296A5B}" dt="2022-10-11T20:42:31.841" v="907" actId="14100"/>
          <ac:cxnSpMkLst>
            <pc:docMk/>
            <pc:sldMk cId="2768316699" sldId="306"/>
            <ac:cxnSpMk id="3" creationId="{4D3666C4-7551-3D28-8B9F-1F65395DB9A0}"/>
          </ac:cxnSpMkLst>
        </pc:cxnChg>
      </pc:sldChg>
      <pc:sldChg chg="add del">
        <pc:chgData name="Alain Casali" userId="f798282a291849ef" providerId="LiveId" clId="{44809723-6043-6943-8D75-356871296A5B}" dt="2022-10-11T20:36:16.159" v="634"/>
        <pc:sldMkLst>
          <pc:docMk/>
          <pc:sldMk cId="3406433166" sldId="3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8582-3ECB-9C4F-BBF7-024A9F8962FD}" type="datetimeFigureOut">
              <a:rPr lang="fr-FR" smtClean="0"/>
              <a:t>08/10/2023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4DAB7-3BA0-5B45-B895-831C660A93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912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10CE6-F68E-9C4C-8F9F-31CAA0BBA531}" type="datetimeFigureOut">
              <a:rPr lang="fr-FR" smtClean="0"/>
              <a:t>08/10/2023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F26BB-4280-E243-99E9-2B1038106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610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D531-3190-D843-B223-83CAB1F4EB8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64807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CAE82-E335-E342-A3A3-14CF2FB7A2C5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4189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57B8-9308-DD4A-85E2-1E609D6DA4A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85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A337-F3E9-9049-95AC-6098E31436FF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32C3-6DD4-C44D-9B70-D3804739F74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2552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2505-1C02-3243-A3F6-49ADDDA2BA93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911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AD6B-3195-F546-95C0-BB41AF994ED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78237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73A2-FC1C-DE45-AA54-D9250215724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8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CE5E-571C-564A-A005-89534D2CFC4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36422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7AC-C86F-B241-A628-CA5C5DD07005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5891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1D20-1456-D443-8A80-D9944770B641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96694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51937523-F454-DF44-85B8-4F1DAA899C2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8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57857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cppreference.com/w/cpp/header/thread" TargetMode="External"/><Relationship Id="rId2" Type="http://schemas.openxmlformats.org/officeDocument/2006/relationships/hyperlink" Target="https://en.cppreference.com/w/cpp/thread/thread/hardware_concurrenc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cppreference.com/w/cpp/thread/mutex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cppreference.com/w/cpp/string/basic_string" TargetMode="External"/><Relationship Id="rId2" Type="http://schemas.openxmlformats.org/officeDocument/2006/relationships/hyperlink" Target="http://en.cppreference.com/w/cpp/io/basic_ofstrea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cppreference.com/w/cpp/io/basic_ofstream/basic_ofstrea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cppreference.com/w/cpp/thread/lock_guar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7240" y="1005444"/>
            <a:ext cx="7543800" cy="2152650"/>
          </a:xfrm>
        </p:spPr>
        <p:txBody>
          <a:bodyPr/>
          <a:lstStyle/>
          <a:p>
            <a:r>
              <a:rPr lang="fr-FR" dirty="0"/>
              <a:t>R5.05 -  Programmation </a:t>
            </a:r>
            <a:r>
              <a:rPr lang="fr-FR" dirty="0" err="1"/>
              <a:t>concurente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33600" y="3381429"/>
            <a:ext cx="6172200" cy="685800"/>
          </a:xfrm>
        </p:spPr>
        <p:txBody>
          <a:bodyPr/>
          <a:lstStyle/>
          <a:p>
            <a:r>
              <a:rPr lang="fr-FR" dirty="0"/>
              <a:t>A. Casali</a:t>
            </a:r>
          </a:p>
        </p:txBody>
      </p:sp>
    </p:spTree>
    <p:extLst>
      <p:ext uri="{BB962C8B-B14F-4D97-AF65-F5344CB8AC3E}">
        <p14:creationId xmlns:p14="http://schemas.microsoft.com/office/powerpoint/2010/main" val="335054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732882"/>
            <a:ext cx="174959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248336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Introduction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Quelques classes à explorer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RAII &amp; C++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75107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Introduction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A.1 Les différents types de parallélisme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92861" y="1942843"/>
            <a:ext cx="81132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/>
              <a:t>Au niveau du processeur : exécution "simultanée" de plusieurs instructions (architecture pipeline);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Au niveau des instructions : </a:t>
            </a:r>
            <a:r>
              <a:rPr lang="fr-FR" dirty="0" err="1"/>
              <a:t>parallélisation</a:t>
            </a:r>
            <a:r>
              <a:rPr lang="fr-FR" dirty="0"/>
              <a:t> des instructions indépendantes traitement sur des processeurs / </a:t>
            </a:r>
            <a:r>
              <a:rPr lang="fr-FR" dirty="0" err="1"/>
              <a:t>coeurs</a:t>
            </a:r>
            <a:r>
              <a:rPr lang="fr-FR" dirty="0"/>
              <a:t> différents (</a:t>
            </a:r>
            <a:r>
              <a:rPr lang="fr-FR" dirty="0" err="1">
                <a:latin typeface="Courier New"/>
                <a:cs typeface="Courier New"/>
              </a:rPr>
              <a:t>OpenMP</a:t>
            </a:r>
            <a:r>
              <a:rPr lang="fr-FR" dirty="0"/>
              <a:t>, </a:t>
            </a:r>
            <a:r>
              <a:rPr lang="fr-FR" dirty="0">
                <a:latin typeface="Courier New"/>
                <a:cs typeface="Courier New"/>
              </a:rPr>
              <a:t>.NET – </a:t>
            </a:r>
            <a:r>
              <a:rPr lang="fr-FR" dirty="0" err="1">
                <a:latin typeface="Courier New"/>
                <a:cs typeface="Courier New"/>
              </a:rPr>
              <a:t>concurrency</a:t>
            </a:r>
            <a:r>
              <a:rPr lang="fr-FR" dirty="0"/>
              <a:t>, …);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Au niveau des fonctions (activités) : exécution des threads identiques ou différents, spécialisés ou non;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Au niveau des programmes (processus) : système </a:t>
            </a:r>
            <a:r>
              <a:rPr lang="fr-FR" dirty="0" err="1"/>
              <a:t>multi-tâches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08518" y="3298095"/>
            <a:ext cx="8397600" cy="17543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Notre domaine d’intérêt.</a:t>
            </a:r>
          </a:p>
        </p:txBody>
      </p:sp>
    </p:spTree>
    <p:extLst>
      <p:ext uri="{BB962C8B-B14F-4D97-AF65-F5344CB8AC3E}">
        <p14:creationId xmlns:p14="http://schemas.microsoft.com/office/powerpoint/2010/main" val="265750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30774" y="398046"/>
            <a:ext cx="797108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sans interaction : facile !!!</a:t>
            </a:r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Lancer les threads</a:t>
            </a:r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Laisser faire !</a:t>
            </a:r>
          </a:p>
          <a:p>
            <a:pPr marL="285750" indent="-285750">
              <a:buFont typeface="Wingdings" charset="2"/>
              <a:buChar char="Ø"/>
            </a:pPr>
            <a:endParaRPr lang="fr-FR" dirty="0"/>
          </a:p>
          <a:p>
            <a:r>
              <a:rPr lang="fr-FR" dirty="0"/>
              <a:t>avec interactions : </a:t>
            </a:r>
            <a:r>
              <a:rPr lang="fr-FR" dirty="0">
                <a:solidFill>
                  <a:schemeClr val="accent4"/>
                </a:solidFill>
              </a:rPr>
              <a:t>moins</a:t>
            </a:r>
            <a:r>
              <a:rPr lang="fr-FR" dirty="0"/>
              <a:t> facile !!!</a:t>
            </a:r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Signalisation</a:t>
            </a:r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Synchronisation</a:t>
            </a:r>
          </a:p>
          <a:p>
            <a:pPr marL="285750" indent="-285750">
              <a:buFont typeface="Wingdings" charset="2"/>
              <a:buChar char="Ø"/>
            </a:pPr>
            <a:r>
              <a:rPr lang="fr-FR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26356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7946" name="Group 26"/>
          <p:cNvGrpSpPr>
            <a:grpSpLocks/>
          </p:cNvGrpSpPr>
          <p:nvPr/>
        </p:nvGrpSpPr>
        <p:grpSpPr bwMode="auto">
          <a:xfrm>
            <a:off x="2070100" y="912814"/>
            <a:ext cx="4286250" cy="857251"/>
            <a:chOff x="1304" y="767"/>
            <a:chExt cx="2700" cy="540"/>
          </a:xfrm>
        </p:grpSpPr>
        <p:sp>
          <p:nvSpPr>
            <p:cNvPr id="977923" name="Rectangle 3"/>
            <p:cNvSpPr>
              <a:spLocks noChangeArrowheads="1"/>
            </p:cNvSpPr>
            <p:nvPr/>
          </p:nvSpPr>
          <p:spPr bwMode="auto">
            <a:xfrm>
              <a:off x="1304" y="1055"/>
              <a:ext cx="82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cs typeface="+mn-cs"/>
                </a:rPr>
                <a:t>Processus</a:t>
              </a:r>
            </a:p>
          </p:txBody>
        </p:sp>
        <p:sp>
          <p:nvSpPr>
            <p:cNvPr id="977924" name="Rectangle 4"/>
            <p:cNvSpPr>
              <a:spLocks noChangeArrowheads="1"/>
            </p:cNvSpPr>
            <p:nvPr/>
          </p:nvSpPr>
          <p:spPr bwMode="auto">
            <a:xfrm>
              <a:off x="2086" y="1055"/>
              <a:ext cx="127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cs typeface="+mn-cs"/>
                </a:rPr>
                <a:t>"fil d'exécution"</a:t>
              </a:r>
              <a:endParaRPr lang="fr-FR" sz="2000" i="1">
                <a:cs typeface="+mn-cs"/>
              </a:endParaRPr>
            </a:p>
          </p:txBody>
        </p:sp>
        <p:sp>
          <p:nvSpPr>
            <p:cNvPr id="977925" name="Rectangle 5"/>
            <p:cNvSpPr>
              <a:spLocks noChangeArrowheads="1"/>
            </p:cNvSpPr>
            <p:nvPr/>
          </p:nvSpPr>
          <p:spPr bwMode="auto">
            <a:xfrm>
              <a:off x="3511" y="1055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cs typeface="+mn-cs"/>
                </a:rPr>
                <a:t>tâche</a:t>
              </a:r>
            </a:p>
          </p:txBody>
        </p:sp>
        <p:sp>
          <p:nvSpPr>
            <p:cNvPr id="977926" name="Rectangle 6"/>
            <p:cNvSpPr>
              <a:spLocks noChangeArrowheads="1"/>
            </p:cNvSpPr>
            <p:nvPr/>
          </p:nvSpPr>
          <p:spPr bwMode="auto">
            <a:xfrm>
              <a:off x="1431" y="768"/>
              <a:ext cx="62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 i="1">
                  <a:cs typeface="+mn-cs"/>
                </a:rPr>
                <a:t>Process</a:t>
              </a:r>
              <a:endParaRPr lang="fr-FR" sz="2000">
                <a:cs typeface="+mn-cs"/>
              </a:endParaRPr>
            </a:p>
          </p:txBody>
        </p:sp>
        <p:sp>
          <p:nvSpPr>
            <p:cNvPr id="977927" name="Rectangle 7"/>
            <p:cNvSpPr>
              <a:spLocks noChangeArrowheads="1"/>
            </p:cNvSpPr>
            <p:nvPr/>
          </p:nvSpPr>
          <p:spPr bwMode="auto">
            <a:xfrm>
              <a:off x="2432" y="767"/>
              <a:ext cx="5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 i="1">
                  <a:cs typeface="+mn-cs"/>
                </a:rPr>
                <a:t>thread</a:t>
              </a:r>
            </a:p>
          </p:txBody>
        </p:sp>
        <p:sp>
          <p:nvSpPr>
            <p:cNvPr id="977928" name="Rectangle 8"/>
            <p:cNvSpPr>
              <a:spLocks noChangeArrowheads="1"/>
            </p:cNvSpPr>
            <p:nvPr/>
          </p:nvSpPr>
          <p:spPr bwMode="auto">
            <a:xfrm>
              <a:off x="3570" y="767"/>
              <a:ext cx="39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 i="1">
                  <a:cs typeface="+mn-cs"/>
                </a:rPr>
                <a:t>task</a:t>
              </a:r>
              <a:endParaRPr lang="fr-FR" sz="2000">
                <a:cs typeface="+mn-cs"/>
              </a:endParaRPr>
            </a:p>
          </p:txBody>
        </p:sp>
      </p:grpSp>
      <p:sp>
        <p:nvSpPr>
          <p:cNvPr id="977929" name="Rectangle 9"/>
          <p:cNvSpPr>
            <a:spLocks noChangeArrowheads="1"/>
          </p:cNvSpPr>
          <p:nvPr/>
        </p:nvSpPr>
        <p:spPr bwMode="auto">
          <a:xfrm>
            <a:off x="762000" y="2055783"/>
            <a:ext cx="553568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un </a:t>
            </a:r>
            <a:r>
              <a:rPr lang="fr-FR" sz="2000" i="1" dirty="0">
                <a:cs typeface="+mn-cs"/>
              </a:rPr>
              <a:t>thread</a:t>
            </a:r>
            <a:r>
              <a:rPr lang="fr-FR" sz="2000" dirty="0">
                <a:cs typeface="+mn-cs"/>
              </a:rPr>
              <a:t> :  "activité" au sein d'une application</a:t>
            </a:r>
            <a:endParaRPr lang="fr-FR" sz="2000" i="1" dirty="0">
              <a:cs typeface="+mn-cs"/>
            </a:endParaRPr>
          </a:p>
        </p:txBody>
      </p:sp>
      <p:sp>
        <p:nvSpPr>
          <p:cNvPr id="977930" name="Rectangle 10"/>
          <p:cNvSpPr>
            <a:spLocks noChangeArrowheads="1"/>
          </p:cNvSpPr>
          <p:nvPr/>
        </p:nvSpPr>
        <p:spPr bwMode="auto">
          <a:xfrm>
            <a:off x="762000" y="2573308"/>
            <a:ext cx="82191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un </a:t>
            </a:r>
            <a:r>
              <a:rPr lang="fr-FR" sz="2000" i="1" dirty="0">
                <a:cs typeface="+mn-cs"/>
              </a:rPr>
              <a:t>thread</a:t>
            </a:r>
            <a:r>
              <a:rPr lang="fr-FR" sz="2000" dirty="0">
                <a:cs typeface="+mn-cs"/>
              </a:rPr>
              <a:t> : parcourt une certaine séquence d'instructions dans le code</a:t>
            </a:r>
            <a:endParaRPr lang="fr-FR" sz="2000" i="1" dirty="0">
              <a:cs typeface="+mn-cs"/>
            </a:endParaRPr>
          </a:p>
        </p:txBody>
      </p:sp>
      <p:sp>
        <p:nvSpPr>
          <p:cNvPr id="977931" name="Rectangle 11"/>
          <p:cNvSpPr>
            <a:spLocks noChangeArrowheads="1"/>
          </p:cNvSpPr>
          <p:nvPr/>
        </p:nvSpPr>
        <p:spPr bwMode="auto">
          <a:xfrm>
            <a:off x="762000" y="3090833"/>
            <a:ext cx="80353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plusieurs </a:t>
            </a:r>
            <a:r>
              <a:rPr lang="fr-FR" sz="2000" i="1">
                <a:cs typeface="+mn-cs"/>
              </a:rPr>
              <a:t>thread</a:t>
            </a:r>
            <a:r>
              <a:rPr lang="fr-FR" sz="2000">
                <a:cs typeface="+mn-cs"/>
              </a:rPr>
              <a:t>s  </a:t>
            </a:r>
            <a:r>
              <a:rPr lang="fr-FR" sz="2000">
                <a:cs typeface="+mn-cs"/>
                <a:sym typeface="Symbol" charset="0"/>
              </a:rPr>
              <a:t> </a:t>
            </a:r>
            <a:r>
              <a:rPr lang="fr-FR" sz="2000">
                <a:cs typeface="+mn-cs"/>
              </a:rPr>
              <a:t> plusieurs parcours de séquence(s) d'instructions </a:t>
            </a:r>
          </a:p>
        </p:txBody>
      </p:sp>
      <p:sp>
        <p:nvSpPr>
          <p:cNvPr id="977932" name="Rectangle 12"/>
          <p:cNvSpPr>
            <a:spLocks noChangeArrowheads="1"/>
          </p:cNvSpPr>
          <p:nvPr/>
        </p:nvSpPr>
        <p:spPr bwMode="auto">
          <a:xfrm>
            <a:off x="1335568" y="4113183"/>
            <a:ext cx="19415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successivement</a:t>
            </a:r>
          </a:p>
        </p:txBody>
      </p:sp>
      <p:sp>
        <p:nvSpPr>
          <p:cNvPr id="977933" name="Rectangle 13"/>
          <p:cNvSpPr>
            <a:spLocks noChangeArrowheads="1"/>
          </p:cNvSpPr>
          <p:nvPr/>
        </p:nvSpPr>
        <p:spPr bwMode="auto">
          <a:xfrm>
            <a:off x="1335568" y="3655983"/>
            <a:ext cx="35162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simultanément (parallélisme)</a:t>
            </a:r>
          </a:p>
        </p:txBody>
      </p:sp>
      <p:sp>
        <p:nvSpPr>
          <p:cNvPr id="977934" name="Rectangle 14"/>
          <p:cNvSpPr>
            <a:spLocks noChangeArrowheads="1"/>
          </p:cNvSpPr>
          <p:nvPr/>
        </p:nvSpPr>
        <p:spPr bwMode="auto">
          <a:xfrm>
            <a:off x="5240338" y="4113183"/>
            <a:ext cx="30582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des séquences différentes</a:t>
            </a:r>
          </a:p>
        </p:txBody>
      </p:sp>
      <p:sp>
        <p:nvSpPr>
          <p:cNvPr id="977935" name="Rectangle 15"/>
          <p:cNvSpPr>
            <a:spLocks noChangeArrowheads="1"/>
          </p:cNvSpPr>
          <p:nvPr/>
        </p:nvSpPr>
        <p:spPr bwMode="auto">
          <a:xfrm>
            <a:off x="5240338" y="3655983"/>
            <a:ext cx="25737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les mêmes séquences</a:t>
            </a:r>
          </a:p>
        </p:txBody>
      </p:sp>
      <p:sp>
        <p:nvSpPr>
          <p:cNvPr id="977936" name="Rectangle 16"/>
          <p:cNvSpPr>
            <a:spLocks noChangeArrowheads="1"/>
          </p:cNvSpPr>
          <p:nvPr/>
        </p:nvSpPr>
        <p:spPr bwMode="auto">
          <a:xfrm>
            <a:off x="1617240" y="5637183"/>
            <a:ext cx="11343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données</a:t>
            </a:r>
          </a:p>
        </p:txBody>
      </p:sp>
      <p:grpSp>
        <p:nvGrpSpPr>
          <p:cNvPr id="977937" name="Group 17"/>
          <p:cNvGrpSpPr>
            <a:grpSpLocks/>
          </p:cNvGrpSpPr>
          <p:nvPr/>
        </p:nvGrpSpPr>
        <p:grpSpPr bwMode="auto">
          <a:xfrm>
            <a:off x="2743201" y="5256218"/>
            <a:ext cx="1973263" cy="1069976"/>
            <a:chOff x="1728" y="3407"/>
            <a:chExt cx="1243" cy="674"/>
          </a:xfrm>
        </p:grpSpPr>
        <p:sp>
          <p:nvSpPr>
            <p:cNvPr id="977938" name="Rectangle 18"/>
            <p:cNvSpPr>
              <a:spLocks noChangeArrowheads="1"/>
            </p:cNvSpPr>
            <p:nvPr/>
          </p:nvSpPr>
          <p:spPr bwMode="auto">
            <a:xfrm>
              <a:off x="2072" y="3407"/>
              <a:ext cx="89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cs typeface="+mn-cs"/>
                </a:rPr>
                <a:t>communes</a:t>
              </a:r>
            </a:p>
          </p:txBody>
        </p:sp>
        <p:sp>
          <p:nvSpPr>
            <p:cNvPr id="977939" name="Rectangle 19"/>
            <p:cNvSpPr>
              <a:spLocks noChangeArrowheads="1"/>
            </p:cNvSpPr>
            <p:nvPr/>
          </p:nvSpPr>
          <p:spPr bwMode="auto">
            <a:xfrm>
              <a:off x="2072" y="3829"/>
              <a:ext cx="6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cs typeface="+mn-cs"/>
                </a:rPr>
                <a:t>privées</a:t>
              </a:r>
            </a:p>
          </p:txBody>
        </p:sp>
        <p:sp>
          <p:nvSpPr>
            <p:cNvPr id="977940" name="Line 20"/>
            <p:cNvSpPr>
              <a:spLocks noChangeShapeType="1"/>
            </p:cNvSpPr>
            <p:nvPr/>
          </p:nvSpPr>
          <p:spPr bwMode="auto">
            <a:xfrm flipV="1">
              <a:off x="1728" y="3552"/>
              <a:ext cx="336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cs typeface="+mn-cs"/>
              </a:endParaRPr>
            </a:p>
          </p:txBody>
        </p:sp>
        <p:sp>
          <p:nvSpPr>
            <p:cNvPr id="977941" name="Line 21"/>
            <p:cNvSpPr>
              <a:spLocks noChangeShapeType="1"/>
            </p:cNvSpPr>
            <p:nvPr/>
          </p:nvSpPr>
          <p:spPr bwMode="auto">
            <a:xfrm>
              <a:off x="1728" y="3840"/>
              <a:ext cx="336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cs typeface="+mn-cs"/>
              </a:endParaRPr>
            </a:p>
          </p:txBody>
        </p:sp>
      </p:grpSp>
      <p:sp>
        <p:nvSpPr>
          <p:cNvPr id="977942" name="Rectangle 22"/>
          <p:cNvSpPr>
            <a:spLocks noChangeArrowheads="1"/>
          </p:cNvSpPr>
          <p:nvPr/>
        </p:nvSpPr>
        <p:spPr bwMode="auto">
          <a:xfrm>
            <a:off x="1825381" y="4934020"/>
            <a:ext cx="7180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code</a:t>
            </a:r>
          </a:p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+</a:t>
            </a:r>
          </a:p>
        </p:txBody>
      </p:sp>
      <p:sp>
        <p:nvSpPr>
          <p:cNvPr id="977943" name="AutoShape 23"/>
          <p:cNvSpPr>
            <a:spLocks/>
          </p:cNvSpPr>
          <p:nvPr/>
        </p:nvSpPr>
        <p:spPr bwMode="auto">
          <a:xfrm>
            <a:off x="1064104" y="3880237"/>
            <a:ext cx="259318" cy="465892"/>
          </a:xfrm>
          <a:prstGeom prst="leftBrace">
            <a:avLst>
              <a:gd name="adj1" fmla="val 33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cs typeface="+mn-cs"/>
            </a:endParaRPr>
          </a:p>
        </p:txBody>
      </p:sp>
      <p:sp>
        <p:nvSpPr>
          <p:cNvPr id="26" name="AutoShape 23"/>
          <p:cNvSpPr>
            <a:spLocks/>
          </p:cNvSpPr>
          <p:nvPr/>
        </p:nvSpPr>
        <p:spPr bwMode="auto">
          <a:xfrm>
            <a:off x="5000086" y="3861283"/>
            <a:ext cx="259318" cy="465892"/>
          </a:xfrm>
          <a:prstGeom prst="leftBrace">
            <a:avLst>
              <a:gd name="adj1" fmla="val 333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cs typeface="+mn-cs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44418" y="360136"/>
            <a:ext cx="2010412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A.2 Définition</a:t>
            </a:r>
          </a:p>
        </p:txBody>
      </p:sp>
    </p:spTree>
    <p:extLst>
      <p:ext uri="{BB962C8B-B14F-4D97-AF65-F5344CB8AC3E}">
        <p14:creationId xmlns:p14="http://schemas.microsoft.com/office/powerpoint/2010/main" val="205474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7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7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7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7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77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7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7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7929" grpId="0" autoUpdateAnimBg="0"/>
      <p:bldP spid="977930" grpId="0" autoUpdateAnimBg="0"/>
      <p:bldP spid="977931" grpId="0" autoUpdateAnimBg="0"/>
      <p:bldP spid="977932" grpId="0" autoUpdateAnimBg="0"/>
      <p:bldP spid="977933" grpId="0" autoUpdateAnimBg="0"/>
      <p:bldP spid="977934" grpId="0" autoUpdateAnimBg="0"/>
      <p:bldP spid="977935" grpId="0" autoUpdateAnimBg="0"/>
      <p:bldP spid="977936" grpId="0" autoUpdateAnimBg="0"/>
      <p:bldP spid="977942" grpId="0" autoUpdateAnimBg="0"/>
      <p:bldP spid="977943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22960" y="1990230"/>
            <a:ext cx="2437480" cy="3416320"/>
          </a:xfrm>
          <a:prstGeom prst="rect">
            <a:avLst/>
          </a:prstGeom>
          <a:noFill/>
          <a:ln>
            <a:solidFill>
              <a:srgbClr val="629DD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78948" name="Rectangle 4"/>
          <p:cNvSpPr>
            <a:spLocks noChangeArrowheads="1"/>
          </p:cNvSpPr>
          <p:nvPr/>
        </p:nvSpPr>
        <p:spPr bwMode="auto">
          <a:xfrm>
            <a:off x="5845175" y="2116138"/>
            <a:ext cx="14668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application</a:t>
            </a:r>
          </a:p>
        </p:txBody>
      </p:sp>
      <p:sp>
        <p:nvSpPr>
          <p:cNvPr id="978951" name="Text Box 7"/>
          <p:cNvSpPr txBox="1">
            <a:spLocks noChangeArrowheads="1"/>
          </p:cNvSpPr>
          <p:nvPr/>
        </p:nvSpPr>
        <p:spPr bwMode="auto">
          <a:xfrm>
            <a:off x="5607050" y="3168650"/>
            <a:ext cx="795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1600" b="1" dirty="0">
                <a:solidFill>
                  <a:srgbClr val="FFFFFF"/>
                </a:solidFill>
                <a:latin typeface="Courier New" charset="0"/>
                <a:cs typeface="+mn-cs"/>
              </a:rPr>
              <a:t>thr_1</a:t>
            </a:r>
          </a:p>
        </p:txBody>
      </p:sp>
      <p:sp>
        <p:nvSpPr>
          <p:cNvPr id="978954" name="Text Box 10"/>
          <p:cNvSpPr txBox="1">
            <a:spLocks noChangeArrowheads="1"/>
          </p:cNvSpPr>
          <p:nvPr/>
        </p:nvSpPr>
        <p:spPr bwMode="auto">
          <a:xfrm>
            <a:off x="6672263" y="3168650"/>
            <a:ext cx="795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1600" b="1" dirty="0">
                <a:solidFill>
                  <a:srgbClr val="FFFFFF"/>
                </a:solidFill>
                <a:latin typeface="Courier New" charset="0"/>
                <a:cs typeface="+mn-cs"/>
              </a:rPr>
              <a:t>thr_2</a:t>
            </a:r>
          </a:p>
        </p:txBody>
      </p:sp>
      <p:sp>
        <p:nvSpPr>
          <p:cNvPr id="978961" name="Text Box 17"/>
          <p:cNvSpPr txBox="1">
            <a:spLocks noChangeArrowheads="1"/>
          </p:cNvSpPr>
          <p:nvPr/>
        </p:nvSpPr>
        <p:spPr bwMode="auto">
          <a:xfrm>
            <a:off x="1811342" y="303183"/>
            <a:ext cx="49958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Deux sortes d'implémentations des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threads</a:t>
            </a: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8962" name="Text Box 18"/>
          <p:cNvSpPr txBox="1">
            <a:spLocks noChangeArrowheads="1"/>
          </p:cNvSpPr>
          <p:nvPr/>
        </p:nvSpPr>
        <p:spPr bwMode="auto">
          <a:xfrm>
            <a:off x="453479" y="1065183"/>
            <a:ext cx="33015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à l'intérieur de l'application</a:t>
            </a:r>
          </a:p>
        </p:txBody>
      </p:sp>
      <p:sp>
        <p:nvSpPr>
          <p:cNvPr id="978963" name="Text Box 19"/>
          <p:cNvSpPr txBox="1">
            <a:spLocks noChangeArrowheads="1"/>
          </p:cNvSpPr>
          <p:nvPr/>
        </p:nvSpPr>
        <p:spPr bwMode="auto">
          <a:xfrm>
            <a:off x="913098" y="1506508"/>
            <a:ext cx="23473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(dans l'espace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user</a:t>
            </a:r>
            <a:r>
              <a:rPr lang="fr-FR" sz="2000">
                <a:solidFill>
                  <a:srgbClr val="FFFFFF"/>
                </a:solidFill>
                <a:cs typeface="+mn-cs"/>
              </a:rPr>
              <a:t>)</a:t>
            </a:r>
          </a:p>
        </p:txBody>
      </p:sp>
      <p:sp>
        <p:nvSpPr>
          <p:cNvPr id="978964" name="Text Box 20"/>
          <p:cNvSpPr txBox="1">
            <a:spLocks noChangeArrowheads="1"/>
          </p:cNvSpPr>
          <p:nvPr/>
        </p:nvSpPr>
        <p:spPr bwMode="auto">
          <a:xfrm>
            <a:off x="4055452" y="1065183"/>
            <a:ext cx="47383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comme autant d'applications différentes</a:t>
            </a:r>
          </a:p>
        </p:txBody>
      </p:sp>
      <p:sp>
        <p:nvSpPr>
          <p:cNvPr id="978965" name="Text Box 21"/>
          <p:cNvSpPr txBox="1">
            <a:spLocks noChangeArrowheads="1"/>
          </p:cNvSpPr>
          <p:nvPr/>
        </p:nvSpPr>
        <p:spPr bwMode="auto">
          <a:xfrm>
            <a:off x="5135375" y="1506508"/>
            <a:ext cx="25324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(dans l'espace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kernel</a:t>
            </a:r>
            <a:r>
              <a:rPr lang="fr-FR" sz="2000">
                <a:solidFill>
                  <a:srgbClr val="FFFFFF"/>
                </a:solidFill>
                <a:cs typeface="+mn-cs"/>
              </a:rPr>
              <a:t>)</a:t>
            </a:r>
          </a:p>
        </p:txBody>
      </p:sp>
      <p:grpSp>
        <p:nvGrpSpPr>
          <p:cNvPr id="978966" name="Group 22"/>
          <p:cNvGrpSpPr>
            <a:grpSpLocks/>
          </p:cNvGrpSpPr>
          <p:nvPr/>
        </p:nvGrpSpPr>
        <p:grpSpPr bwMode="auto">
          <a:xfrm>
            <a:off x="1111250" y="3168650"/>
            <a:ext cx="795338" cy="422275"/>
            <a:chOff x="700" y="1996"/>
            <a:chExt cx="501" cy="266"/>
          </a:xfrm>
          <a:noFill/>
        </p:grpSpPr>
        <p:sp>
          <p:nvSpPr>
            <p:cNvPr id="978967" name="Rectangle 23"/>
            <p:cNvSpPr>
              <a:spLocks noChangeArrowheads="1"/>
            </p:cNvSpPr>
            <p:nvPr/>
          </p:nvSpPr>
          <p:spPr bwMode="auto">
            <a:xfrm>
              <a:off x="720" y="2010"/>
              <a:ext cx="432" cy="25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978968" name="Text Box 24"/>
            <p:cNvSpPr txBox="1">
              <a:spLocks noChangeArrowheads="1"/>
            </p:cNvSpPr>
            <p:nvPr/>
          </p:nvSpPr>
          <p:spPr bwMode="auto">
            <a:xfrm>
              <a:off x="700" y="1996"/>
              <a:ext cx="501" cy="21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1600" b="1" dirty="0">
                  <a:solidFill>
                    <a:srgbClr val="FFFFFF"/>
                  </a:solidFill>
                  <a:latin typeface="Courier New" charset="0"/>
                  <a:cs typeface="+mn-cs"/>
                </a:rPr>
                <a:t>thr_1</a:t>
              </a:r>
            </a:p>
          </p:txBody>
        </p:sp>
      </p:grpSp>
      <p:sp>
        <p:nvSpPr>
          <p:cNvPr id="978972" name="Rectangle 28"/>
          <p:cNvSpPr>
            <a:spLocks noChangeArrowheads="1"/>
          </p:cNvSpPr>
          <p:nvPr/>
        </p:nvSpPr>
        <p:spPr bwMode="auto">
          <a:xfrm>
            <a:off x="1137653" y="4964698"/>
            <a:ext cx="16886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1600" b="1">
                <a:solidFill>
                  <a:srgbClr val="FFFFFF"/>
                </a:solidFill>
                <a:cs typeface="+mn-cs"/>
              </a:rPr>
              <a:t>1 seul processus</a:t>
            </a:r>
          </a:p>
        </p:txBody>
      </p:sp>
      <p:sp>
        <p:nvSpPr>
          <p:cNvPr id="978974" name="Line 30"/>
          <p:cNvSpPr>
            <a:spLocks noChangeShapeType="1"/>
          </p:cNvSpPr>
          <p:nvPr/>
        </p:nvSpPr>
        <p:spPr bwMode="auto">
          <a:xfrm>
            <a:off x="954088" y="3716239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8975" name="Rectangle 31"/>
          <p:cNvSpPr>
            <a:spLocks noChangeArrowheads="1"/>
          </p:cNvSpPr>
          <p:nvPr/>
        </p:nvSpPr>
        <p:spPr bwMode="auto">
          <a:xfrm>
            <a:off x="1325986" y="3792582"/>
            <a:ext cx="13477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1600" b="1" dirty="0">
                <a:solidFill>
                  <a:srgbClr val="FFFFFF"/>
                </a:solidFill>
                <a:cs typeface="+mn-cs"/>
              </a:rPr>
              <a:t>gestionnaire</a:t>
            </a:r>
          </a:p>
          <a:p>
            <a:pPr algn="ctr" defTabSz="914400" eaLnBrk="0" hangingPunct="0">
              <a:defRPr/>
            </a:pPr>
            <a:r>
              <a:rPr lang="fr-FR" sz="1600" b="1" dirty="0">
                <a:solidFill>
                  <a:srgbClr val="FFFFFF"/>
                </a:solidFill>
                <a:cs typeface="+mn-cs"/>
              </a:rPr>
              <a:t>des </a:t>
            </a:r>
            <a:r>
              <a:rPr lang="fr-FR" sz="1600" b="1" i="1" dirty="0">
                <a:solidFill>
                  <a:srgbClr val="FFFFFF"/>
                </a:solidFill>
                <a:cs typeface="+mn-cs"/>
              </a:rPr>
              <a:t>threads</a:t>
            </a:r>
            <a:endParaRPr lang="fr-FR" sz="1600" b="1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978976" name="Rectangle 32"/>
          <p:cNvSpPr>
            <a:spLocks noChangeArrowheads="1"/>
          </p:cNvSpPr>
          <p:nvPr/>
        </p:nvSpPr>
        <p:spPr bwMode="auto">
          <a:xfrm>
            <a:off x="5846165" y="5072648"/>
            <a:ext cx="13013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1600" b="1">
                <a:solidFill>
                  <a:srgbClr val="FFFFFF"/>
                </a:solidFill>
                <a:cs typeface="+mn-cs"/>
              </a:rPr>
              <a:t>2  processus</a:t>
            </a:r>
          </a:p>
        </p:txBody>
      </p:sp>
      <p:grpSp>
        <p:nvGrpSpPr>
          <p:cNvPr id="978977" name="Group 33"/>
          <p:cNvGrpSpPr>
            <a:grpSpLocks/>
          </p:cNvGrpSpPr>
          <p:nvPr/>
        </p:nvGrpSpPr>
        <p:grpSpPr bwMode="auto">
          <a:xfrm>
            <a:off x="5562601" y="3609975"/>
            <a:ext cx="3363913" cy="1390650"/>
            <a:chOff x="3504" y="2274"/>
            <a:chExt cx="2119" cy="876"/>
          </a:xfrm>
        </p:grpSpPr>
        <p:sp>
          <p:nvSpPr>
            <p:cNvPr id="978978" name="Rectangle 34"/>
            <p:cNvSpPr>
              <a:spLocks noChangeArrowheads="1"/>
            </p:cNvSpPr>
            <p:nvPr/>
          </p:nvSpPr>
          <p:spPr bwMode="auto">
            <a:xfrm>
              <a:off x="4868" y="2447"/>
              <a:ext cx="75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1600" b="1">
                  <a:solidFill>
                    <a:srgbClr val="FFFFFF"/>
                  </a:solidFill>
                  <a:cs typeface="+mn-cs"/>
                </a:rPr>
                <a:t>parties</a:t>
              </a:r>
            </a:p>
            <a:p>
              <a:pPr algn="ctr" defTabSz="914400" eaLnBrk="0" hangingPunct="0">
                <a:defRPr/>
              </a:pPr>
              <a:r>
                <a:rPr lang="fr-FR" sz="1600" b="1">
                  <a:solidFill>
                    <a:srgbClr val="FFFFFF"/>
                  </a:solidFill>
                  <a:cs typeface="+mn-cs"/>
                </a:rPr>
                <a:t>communes</a:t>
              </a:r>
            </a:p>
          </p:txBody>
        </p:sp>
        <p:sp>
          <p:nvSpPr>
            <p:cNvPr id="978979" name="Rectangle 35"/>
            <p:cNvSpPr>
              <a:spLocks noChangeArrowheads="1"/>
            </p:cNvSpPr>
            <p:nvPr/>
          </p:nvSpPr>
          <p:spPr bwMode="auto">
            <a:xfrm>
              <a:off x="3504" y="2274"/>
              <a:ext cx="1200" cy="2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978980" name="Line 36"/>
            <p:cNvSpPr>
              <a:spLocks noChangeShapeType="1"/>
            </p:cNvSpPr>
            <p:nvPr/>
          </p:nvSpPr>
          <p:spPr bwMode="auto">
            <a:xfrm flipH="1" flipV="1">
              <a:off x="4704" y="2400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978981" name="Rectangle 37"/>
            <p:cNvSpPr>
              <a:spLocks noChangeArrowheads="1"/>
            </p:cNvSpPr>
            <p:nvPr/>
          </p:nvSpPr>
          <p:spPr bwMode="auto">
            <a:xfrm flipV="1">
              <a:off x="3504" y="2898"/>
              <a:ext cx="1200" cy="2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978982" name="Line 38"/>
            <p:cNvSpPr>
              <a:spLocks noChangeShapeType="1"/>
            </p:cNvSpPr>
            <p:nvPr/>
          </p:nvSpPr>
          <p:spPr bwMode="auto">
            <a:xfrm flipH="1">
              <a:off x="4704" y="278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</p:grpSp>
      <p:grpSp>
        <p:nvGrpSpPr>
          <p:cNvPr id="978983" name="Group 39"/>
          <p:cNvGrpSpPr>
            <a:grpSpLocks/>
          </p:cNvGrpSpPr>
          <p:nvPr/>
        </p:nvGrpSpPr>
        <p:grpSpPr bwMode="auto">
          <a:xfrm>
            <a:off x="1066800" y="2360613"/>
            <a:ext cx="3440113" cy="584200"/>
            <a:chOff x="672" y="1487"/>
            <a:chExt cx="2167" cy="368"/>
          </a:xfrm>
        </p:grpSpPr>
        <p:sp>
          <p:nvSpPr>
            <p:cNvPr id="978984" name="Rectangle 40"/>
            <p:cNvSpPr>
              <a:spLocks noChangeArrowheads="1"/>
            </p:cNvSpPr>
            <p:nvPr/>
          </p:nvSpPr>
          <p:spPr bwMode="auto">
            <a:xfrm>
              <a:off x="2084" y="1487"/>
              <a:ext cx="75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1600" b="1">
                  <a:solidFill>
                    <a:srgbClr val="FFFFFF"/>
                  </a:solidFill>
                  <a:cs typeface="+mn-cs"/>
                </a:rPr>
                <a:t>parties</a:t>
              </a:r>
            </a:p>
            <a:p>
              <a:pPr algn="ctr" defTabSz="914400" eaLnBrk="0" hangingPunct="0">
                <a:defRPr/>
              </a:pPr>
              <a:r>
                <a:rPr lang="fr-FR" sz="1600" b="1">
                  <a:solidFill>
                    <a:srgbClr val="FFFFFF"/>
                  </a:solidFill>
                  <a:cs typeface="+mn-cs"/>
                </a:rPr>
                <a:t>communes</a:t>
              </a:r>
            </a:p>
          </p:txBody>
        </p:sp>
        <p:sp>
          <p:nvSpPr>
            <p:cNvPr id="978985" name="Rectangle 41"/>
            <p:cNvSpPr>
              <a:spLocks noChangeArrowheads="1"/>
            </p:cNvSpPr>
            <p:nvPr/>
          </p:nvSpPr>
          <p:spPr bwMode="auto">
            <a:xfrm>
              <a:off x="672" y="1578"/>
              <a:ext cx="1200" cy="2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978986" name="Line 42"/>
            <p:cNvSpPr>
              <a:spLocks noChangeShapeType="1"/>
            </p:cNvSpPr>
            <p:nvPr/>
          </p:nvSpPr>
          <p:spPr bwMode="auto">
            <a:xfrm flipH="1">
              <a:off x="1872" y="168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</p:grpSp>
      <p:sp>
        <p:nvSpPr>
          <p:cNvPr id="978987" name="Rectangle 43"/>
          <p:cNvSpPr>
            <a:spLocks noChangeArrowheads="1"/>
          </p:cNvSpPr>
          <p:nvPr/>
        </p:nvSpPr>
        <p:spPr bwMode="auto">
          <a:xfrm>
            <a:off x="4967707" y="5894357"/>
            <a:ext cx="31312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Kernel-Level Threads (KLT)</a:t>
            </a:r>
          </a:p>
        </p:txBody>
      </p:sp>
      <p:sp>
        <p:nvSpPr>
          <p:cNvPr id="978988" name="Rectangle 44"/>
          <p:cNvSpPr>
            <a:spLocks noChangeArrowheads="1"/>
          </p:cNvSpPr>
          <p:nvPr/>
        </p:nvSpPr>
        <p:spPr bwMode="auto">
          <a:xfrm>
            <a:off x="565510" y="5894357"/>
            <a:ext cx="2974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User-Level Threads (ULT)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999880" y="26441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49" name="Group 22"/>
          <p:cNvGrpSpPr>
            <a:grpSpLocks/>
          </p:cNvGrpSpPr>
          <p:nvPr/>
        </p:nvGrpSpPr>
        <p:grpSpPr bwMode="auto">
          <a:xfrm>
            <a:off x="2058988" y="3187701"/>
            <a:ext cx="795338" cy="422275"/>
            <a:chOff x="700" y="1996"/>
            <a:chExt cx="501" cy="266"/>
          </a:xfrm>
          <a:noFill/>
        </p:grpSpPr>
        <p:sp>
          <p:nvSpPr>
            <p:cNvPr id="50" name="Rectangle 23"/>
            <p:cNvSpPr>
              <a:spLocks noChangeArrowheads="1"/>
            </p:cNvSpPr>
            <p:nvPr/>
          </p:nvSpPr>
          <p:spPr bwMode="auto">
            <a:xfrm>
              <a:off x="720" y="2010"/>
              <a:ext cx="432" cy="25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700" y="1996"/>
              <a:ext cx="501" cy="21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1600" b="1" dirty="0">
                  <a:solidFill>
                    <a:srgbClr val="FFFFFF"/>
                  </a:solidFill>
                  <a:latin typeface="Courier New" charset="0"/>
                  <a:cs typeface="+mn-cs"/>
                </a:rPr>
                <a:t>thr_2</a:t>
              </a:r>
            </a:p>
          </p:txBody>
        </p:sp>
      </p:grpSp>
      <p:cxnSp>
        <p:nvCxnSpPr>
          <p:cNvPr id="5" name="Connecteur droit 4"/>
          <p:cNvCxnSpPr/>
          <p:nvPr/>
        </p:nvCxnSpPr>
        <p:spPr>
          <a:xfrm>
            <a:off x="369646" y="4468813"/>
            <a:ext cx="7729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708638" y="3132861"/>
            <a:ext cx="621122" cy="1754327"/>
          </a:xfrm>
          <a:prstGeom prst="rect">
            <a:avLst/>
          </a:prstGeom>
          <a:noFill/>
          <a:ln>
            <a:solidFill>
              <a:srgbClr val="629DD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9" name="ZoneTexte 58"/>
          <p:cNvSpPr txBox="1"/>
          <p:nvPr/>
        </p:nvSpPr>
        <p:spPr>
          <a:xfrm>
            <a:off x="6719470" y="3132861"/>
            <a:ext cx="621122" cy="1754327"/>
          </a:xfrm>
          <a:prstGeom prst="rect">
            <a:avLst/>
          </a:prstGeom>
          <a:noFill/>
          <a:ln>
            <a:solidFill>
              <a:srgbClr val="629DD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5290471" y="1994882"/>
            <a:ext cx="2437480" cy="3416320"/>
          </a:xfrm>
          <a:prstGeom prst="rect">
            <a:avLst/>
          </a:prstGeom>
          <a:noFill/>
          <a:ln>
            <a:solidFill>
              <a:srgbClr val="629DD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4047896" y="3960783"/>
            <a:ext cx="6878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i="1" dirty="0">
                <a:solidFill>
                  <a:srgbClr val="FFFFFF"/>
                </a:solidFill>
                <a:cs typeface="+mn-cs"/>
              </a:rPr>
              <a:t>user</a:t>
            </a:r>
          </a:p>
        </p:txBody>
      </p:sp>
      <p:sp>
        <p:nvSpPr>
          <p:cNvPr id="62" name="Text Box 13"/>
          <p:cNvSpPr txBox="1">
            <a:spLocks noChangeArrowheads="1"/>
          </p:cNvSpPr>
          <p:nvPr/>
        </p:nvSpPr>
        <p:spPr bwMode="auto">
          <a:xfrm>
            <a:off x="3952173" y="4722783"/>
            <a:ext cx="8729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i="1" dirty="0" err="1">
                <a:solidFill>
                  <a:srgbClr val="FFFFFF"/>
                </a:solidFill>
                <a:cs typeface="+mn-cs"/>
              </a:rPr>
              <a:t>kernel</a:t>
            </a:r>
            <a:endParaRPr lang="fr-FR" sz="2000" i="1" dirty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26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8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7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8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8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78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7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7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8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78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7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7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8961" grpId="0" autoUpdateAnimBg="0"/>
      <p:bldP spid="978962" grpId="0" autoUpdateAnimBg="0"/>
      <p:bldP spid="978963" grpId="0" autoUpdateAnimBg="0"/>
      <p:bldP spid="978964" grpId="0" autoUpdateAnimBg="0"/>
      <p:bldP spid="978965" grpId="0" autoUpdateAnimBg="0"/>
      <p:bldP spid="978972" grpId="0" autoUpdateAnimBg="0"/>
      <p:bldP spid="978976" grpId="0" autoUpdateAnimBg="0"/>
      <p:bldP spid="978987" grpId="0" autoUpdateAnimBg="0"/>
      <p:bldP spid="97898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BCE51-DD05-0344-940B-32F854AD1D80}" type="slidenum">
              <a:rPr lang="fr-FR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979971" name="Line 3"/>
          <p:cNvSpPr>
            <a:spLocks noChangeShapeType="1"/>
          </p:cNvSpPr>
          <p:nvPr/>
        </p:nvSpPr>
        <p:spPr bwMode="auto">
          <a:xfrm>
            <a:off x="4267200" y="685800"/>
            <a:ext cx="0" cy="556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9973" name="Text Box 5"/>
          <p:cNvSpPr txBox="1">
            <a:spLocks noChangeArrowheads="1"/>
          </p:cNvSpPr>
          <p:nvPr/>
        </p:nvSpPr>
        <p:spPr bwMode="auto">
          <a:xfrm>
            <a:off x="4772973" y="911295"/>
            <a:ext cx="316199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appel système (</a:t>
            </a:r>
            <a:r>
              <a:rPr lang="fr-FR" sz="2000">
                <a:solidFill>
                  <a:srgbClr val="FFFFFF"/>
                </a:solidFill>
                <a:cs typeface="+mn-cs"/>
                <a:sym typeface="Symbol" charset="0"/>
              </a:rPr>
              <a:t> </a:t>
            </a:r>
            <a:r>
              <a:rPr lang="fr-FR" sz="2000">
                <a:solidFill>
                  <a:srgbClr val="FFFFFF"/>
                </a:solidFill>
                <a:latin typeface="Courier New" charset="0"/>
                <a:cs typeface="+mn-cs"/>
              </a:rPr>
              <a:t>fork()</a:t>
            </a:r>
            <a:r>
              <a:rPr lang="fr-FR" sz="2000">
                <a:solidFill>
                  <a:srgbClr val="FFFFFF"/>
                </a:solidFill>
                <a:cs typeface="+mn-cs"/>
              </a:rPr>
              <a:t>)</a:t>
            </a:r>
          </a:p>
          <a:p>
            <a:pPr algn="ctr" defTabSz="914400" eaLnBrk="0" hangingPunct="0"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(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S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uper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V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isor 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C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all  </a:t>
            </a:r>
            <a:r>
              <a:rPr lang="fr-FR" sz="2000">
                <a:solidFill>
                  <a:srgbClr val="FFFFFF"/>
                </a:solidFill>
                <a:cs typeface="+mn-cs"/>
              </a:rPr>
              <a:t>ou 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SVC )</a:t>
            </a: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9974" name="Text Box 6"/>
          <p:cNvSpPr txBox="1">
            <a:spLocks noChangeArrowheads="1"/>
          </p:cNvSpPr>
          <p:nvPr/>
        </p:nvSpPr>
        <p:spPr bwMode="auto">
          <a:xfrm>
            <a:off x="850610" y="912783"/>
            <a:ext cx="26485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interne à l'application</a:t>
            </a:r>
          </a:p>
        </p:txBody>
      </p:sp>
      <p:sp>
        <p:nvSpPr>
          <p:cNvPr id="979975" name="Text Box 7"/>
          <p:cNvSpPr txBox="1">
            <a:spLocks noChangeArrowheads="1"/>
          </p:cNvSpPr>
          <p:nvPr/>
        </p:nvSpPr>
        <p:spPr bwMode="auto">
          <a:xfrm>
            <a:off x="4343400" y="1592630"/>
            <a:ext cx="493581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- passage du mode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user</a:t>
            </a:r>
            <a:r>
              <a:rPr lang="fr-FR" sz="2000">
                <a:solidFill>
                  <a:srgbClr val="FFFFFF"/>
                </a:solidFill>
                <a:cs typeface="+mn-cs"/>
              </a:rPr>
              <a:t> au mode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kernel</a:t>
            </a:r>
            <a:endParaRPr lang="fr-FR" sz="2000">
              <a:solidFill>
                <a:srgbClr val="FFFFFF"/>
              </a:solidFill>
              <a:cs typeface="+mn-cs"/>
            </a:endParaRP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- commutation de contexte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- ajout d'un élément dans la table des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PCB</a:t>
            </a:r>
            <a:endParaRPr lang="fr-FR" sz="2000">
              <a:solidFill>
                <a:srgbClr val="FFFFFF"/>
              </a:solidFill>
              <a:cs typeface="+mn-cs"/>
            </a:endParaRP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  (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P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rocess 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C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ontrol </a:t>
            </a:r>
            <a:r>
              <a:rPr lang="fr-FR" sz="2000" b="1" i="1">
                <a:solidFill>
                  <a:srgbClr val="FFFFFF"/>
                </a:solidFill>
                <a:cs typeface="+mn-cs"/>
              </a:rPr>
              <a:t>B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lock</a:t>
            </a:r>
            <a:r>
              <a:rPr lang="fr-FR" sz="2000">
                <a:solidFill>
                  <a:srgbClr val="FFFFFF"/>
                </a:solidFill>
                <a:cs typeface="+mn-cs"/>
              </a:rPr>
              <a:t>) </a:t>
            </a:r>
          </a:p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9976" name="Text Box 8"/>
          <p:cNvSpPr txBox="1">
            <a:spLocks noChangeArrowheads="1"/>
          </p:cNvSpPr>
          <p:nvPr/>
        </p:nvSpPr>
        <p:spPr bwMode="auto">
          <a:xfrm>
            <a:off x="1512449" y="1750983"/>
            <a:ext cx="14788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plus rapide</a:t>
            </a:r>
          </a:p>
        </p:txBody>
      </p:sp>
      <p:sp>
        <p:nvSpPr>
          <p:cNvPr id="979977" name="Text Box 9"/>
          <p:cNvSpPr txBox="1">
            <a:spLocks noChangeArrowheads="1"/>
          </p:cNvSpPr>
          <p:nvPr/>
        </p:nvSpPr>
        <p:spPr bwMode="auto">
          <a:xfrm>
            <a:off x="5096328" y="2892495"/>
            <a:ext cx="24025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b="1">
                <a:solidFill>
                  <a:srgbClr val="FFFFFF"/>
                </a:solidFill>
                <a:cs typeface="+mn-cs"/>
              </a:rPr>
              <a:t>non  portable</a:t>
            </a:r>
            <a:r>
              <a:rPr lang="fr-FR" sz="2000">
                <a:solidFill>
                  <a:srgbClr val="FFFFFF"/>
                </a:solidFill>
                <a:cs typeface="+mn-cs"/>
              </a:rPr>
              <a:t> :</a:t>
            </a:r>
          </a:p>
          <a:p>
            <a:pPr algn="ctr"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dépend du système</a:t>
            </a:r>
          </a:p>
        </p:txBody>
      </p:sp>
      <p:sp>
        <p:nvSpPr>
          <p:cNvPr id="979978" name="Text Box 10"/>
          <p:cNvSpPr txBox="1">
            <a:spLocks noChangeArrowheads="1"/>
          </p:cNvSpPr>
          <p:nvPr/>
        </p:nvSpPr>
        <p:spPr bwMode="auto">
          <a:xfrm>
            <a:off x="684648" y="2876620"/>
            <a:ext cx="31884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dirty="0">
                <a:solidFill>
                  <a:schemeClr val="accent2"/>
                </a:solidFill>
                <a:cs typeface="+mn-cs"/>
              </a:rPr>
              <a:t>totalement  portable :</a:t>
            </a:r>
          </a:p>
          <a:p>
            <a:pPr algn="ctr" defTabSz="914400" eaLnBrk="0" hangingPunct="0">
              <a:defRPr/>
            </a:pPr>
            <a:r>
              <a:rPr lang="fr-FR" sz="2000" dirty="0">
                <a:solidFill>
                  <a:schemeClr val="accent2"/>
                </a:solidFill>
                <a:cs typeface="+mn-cs"/>
              </a:rPr>
              <a:t>intégré au code exécutable</a:t>
            </a:r>
          </a:p>
        </p:txBody>
      </p:sp>
      <p:sp>
        <p:nvSpPr>
          <p:cNvPr id="979979" name="Line 11"/>
          <p:cNvSpPr>
            <a:spLocks noChangeShapeType="1"/>
          </p:cNvSpPr>
          <p:nvPr/>
        </p:nvSpPr>
        <p:spPr bwMode="auto">
          <a:xfrm>
            <a:off x="3429000" y="2971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cs typeface="+mn-cs"/>
            </a:endParaRPr>
          </a:p>
        </p:txBody>
      </p:sp>
      <p:sp>
        <p:nvSpPr>
          <p:cNvPr id="979980" name="Text Box 12"/>
          <p:cNvSpPr txBox="1">
            <a:spLocks noChangeArrowheads="1"/>
          </p:cNvSpPr>
          <p:nvPr/>
        </p:nvSpPr>
        <p:spPr bwMode="auto">
          <a:xfrm>
            <a:off x="4419600" y="3559443"/>
            <a:ext cx="436605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portabilité obtenue en utilisant une 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bibliothèque standard qui fournit un </a:t>
            </a:r>
          </a:p>
          <a:p>
            <a:pPr defTabSz="914400" eaLnBrk="0" hangingPunct="0"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wrapper</a:t>
            </a:r>
            <a:r>
              <a:rPr lang="fr-FR" sz="2000">
                <a:solidFill>
                  <a:srgbClr val="FFFFFF"/>
                </a:solidFill>
                <a:cs typeface="+mn-cs"/>
              </a:rPr>
              <a:t> qui encapsule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l'appel à la fonction système</a:t>
            </a:r>
          </a:p>
        </p:txBody>
      </p:sp>
      <p:sp>
        <p:nvSpPr>
          <p:cNvPr id="979981" name="Rectangle 13"/>
          <p:cNvSpPr>
            <a:spLocks noChangeArrowheads="1"/>
          </p:cNvSpPr>
          <p:nvPr/>
        </p:nvSpPr>
        <p:spPr bwMode="auto">
          <a:xfrm>
            <a:off x="4652963" y="4875183"/>
            <a:ext cx="37551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  <a:sym typeface="Wingdings" charset="0"/>
              </a:rPr>
              <a:t> </a:t>
            </a:r>
            <a:r>
              <a:rPr lang="fr-FR" sz="2000">
                <a:solidFill>
                  <a:srgbClr val="FFFFFF"/>
                </a:solidFill>
                <a:cs typeface="+mn-cs"/>
              </a:rPr>
              <a:t>standard       : norme Posix.1c</a:t>
            </a:r>
          </a:p>
        </p:txBody>
      </p:sp>
      <p:sp>
        <p:nvSpPr>
          <p:cNvPr id="979982" name="Rectangle 14"/>
          <p:cNvSpPr>
            <a:spLocks noChangeArrowheads="1"/>
          </p:cNvSpPr>
          <p:nvPr/>
        </p:nvSpPr>
        <p:spPr bwMode="auto">
          <a:xfrm>
            <a:off x="4633913" y="5315020"/>
            <a:ext cx="35456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  <a:sym typeface="Wingdings" charset="0"/>
              </a:rPr>
              <a:t> </a:t>
            </a:r>
            <a:r>
              <a:rPr lang="fr-FR" sz="2000">
                <a:solidFill>
                  <a:srgbClr val="FFFFFF"/>
                </a:solidFill>
                <a:cs typeface="+mn-cs"/>
              </a:rPr>
              <a:t>bibliothèque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Linux           : </a:t>
            </a:r>
            <a:r>
              <a:rPr lang="fr-FR" sz="2000">
                <a:solidFill>
                  <a:srgbClr val="FFFFFF"/>
                </a:solidFill>
                <a:latin typeface="Courier New" charset="0"/>
                <a:cs typeface="+mn-cs"/>
              </a:rPr>
              <a:t>libpthread.a</a:t>
            </a:r>
          </a:p>
        </p:txBody>
      </p:sp>
      <p:sp>
        <p:nvSpPr>
          <p:cNvPr id="979983" name="Rectangle 15"/>
          <p:cNvSpPr>
            <a:spLocks noChangeArrowheads="1"/>
          </p:cNvSpPr>
          <p:nvPr/>
        </p:nvSpPr>
        <p:spPr bwMode="auto">
          <a:xfrm>
            <a:off x="4633913" y="6019800"/>
            <a:ext cx="4325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  <a:sym typeface="Wingdings" charset="0"/>
              </a:rPr>
              <a:t> 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wrapper</a:t>
            </a:r>
            <a:r>
              <a:rPr lang="fr-FR" sz="2000">
                <a:solidFill>
                  <a:srgbClr val="FFFFFF"/>
                </a:solidFill>
                <a:cs typeface="+mn-cs"/>
              </a:rPr>
              <a:t>       : </a:t>
            </a:r>
            <a:r>
              <a:rPr lang="fr-FR" sz="2000">
                <a:solidFill>
                  <a:srgbClr val="FFFFFF"/>
                </a:solidFill>
                <a:latin typeface="Courier New" charset="0"/>
                <a:cs typeface="+mn-cs"/>
              </a:rPr>
              <a:t>pthread_create()</a:t>
            </a:r>
          </a:p>
        </p:txBody>
      </p:sp>
      <p:sp>
        <p:nvSpPr>
          <p:cNvPr id="979984" name="Rectangle 16"/>
          <p:cNvSpPr>
            <a:spLocks noChangeArrowheads="1"/>
          </p:cNvSpPr>
          <p:nvPr/>
        </p:nvSpPr>
        <p:spPr bwMode="auto">
          <a:xfrm>
            <a:off x="5501107" y="407957"/>
            <a:ext cx="31312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Kernel-Level Threads (KLT)</a:t>
            </a:r>
          </a:p>
        </p:txBody>
      </p:sp>
      <p:sp>
        <p:nvSpPr>
          <p:cNvPr id="979985" name="Rectangle 17"/>
          <p:cNvSpPr>
            <a:spLocks noChangeArrowheads="1"/>
          </p:cNvSpPr>
          <p:nvPr/>
        </p:nvSpPr>
        <p:spPr bwMode="auto">
          <a:xfrm>
            <a:off x="194035" y="411132"/>
            <a:ext cx="2974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solidFill>
                  <a:srgbClr val="FFFFFF"/>
                </a:solidFill>
                <a:cs typeface="+mn-cs"/>
              </a:rPr>
              <a:t>User-Level Threads (ULT)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59115" y="39453"/>
            <a:ext cx="2010412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A.3 Création</a:t>
            </a:r>
          </a:p>
        </p:txBody>
      </p:sp>
    </p:spTree>
    <p:extLst>
      <p:ext uri="{BB962C8B-B14F-4D97-AF65-F5344CB8AC3E}">
        <p14:creationId xmlns:p14="http://schemas.microsoft.com/office/powerpoint/2010/main" val="4150724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5BD3C-6A66-D744-A65C-7198DED6463A}" type="slidenum">
              <a:rPr lang="fr-FR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980995" name="Line 3"/>
          <p:cNvSpPr>
            <a:spLocks noChangeShapeType="1"/>
          </p:cNvSpPr>
          <p:nvPr/>
        </p:nvSpPr>
        <p:spPr bwMode="auto">
          <a:xfrm>
            <a:off x="4267200" y="685800"/>
            <a:ext cx="0" cy="556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cs typeface="+mn-cs"/>
            </a:endParaRPr>
          </a:p>
        </p:txBody>
      </p:sp>
      <p:sp>
        <p:nvSpPr>
          <p:cNvPr id="980997" name="Rectangle 5"/>
          <p:cNvSpPr>
            <a:spLocks noChangeArrowheads="1"/>
          </p:cNvSpPr>
          <p:nvPr/>
        </p:nvSpPr>
        <p:spPr bwMode="auto">
          <a:xfrm>
            <a:off x="457200" y="911295"/>
            <a:ext cx="306731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vu par le système comme </a:t>
            </a:r>
          </a:p>
          <a:p>
            <a:pPr defTabSz="914400" eaLnBrk="0" hangingPunct="0">
              <a:defRPr/>
            </a:pPr>
            <a:r>
              <a:rPr lang="fr-FR" sz="2000" b="1">
                <a:cs typeface="+mn-cs"/>
              </a:rPr>
              <a:t>un seul</a:t>
            </a:r>
            <a:r>
              <a:rPr lang="fr-FR" sz="2000">
                <a:cs typeface="+mn-cs"/>
              </a:rPr>
              <a:t> processus   </a:t>
            </a:r>
            <a:r>
              <a:rPr lang="fr-FR" sz="2000">
                <a:cs typeface="+mn-cs"/>
                <a:sym typeface="Symbol" charset="0"/>
              </a:rPr>
              <a:t></a:t>
            </a:r>
            <a:r>
              <a:rPr lang="fr-FR" sz="2000">
                <a:cs typeface="+mn-cs"/>
              </a:rPr>
              <a:t> </a:t>
            </a:r>
          </a:p>
        </p:txBody>
      </p:sp>
      <p:sp>
        <p:nvSpPr>
          <p:cNvPr id="980998" name="Rectangle 6"/>
          <p:cNvSpPr>
            <a:spLocks noChangeArrowheads="1"/>
          </p:cNvSpPr>
          <p:nvPr/>
        </p:nvSpPr>
        <p:spPr bwMode="auto">
          <a:xfrm>
            <a:off x="457200" y="2341731"/>
            <a:ext cx="413537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  <a:sym typeface="Wingdings" charset="0"/>
              </a:rPr>
              <a:t> </a:t>
            </a:r>
            <a:r>
              <a:rPr lang="fr-FR" sz="2000" dirty="0">
                <a:cs typeface="+mn-cs"/>
              </a:rPr>
              <a:t>appel système bloquant dans un </a:t>
            </a:r>
          </a:p>
          <a:p>
            <a:pPr defTabSz="914400" eaLnBrk="0" hangingPunct="0">
              <a:defRPr/>
            </a:pPr>
            <a:r>
              <a:rPr lang="fr-FR" sz="2000" i="1" dirty="0">
                <a:cs typeface="+mn-cs"/>
              </a:rPr>
              <a:t>    thread</a:t>
            </a:r>
            <a:r>
              <a:rPr lang="fr-FR" sz="2000" dirty="0">
                <a:cs typeface="+mn-cs"/>
              </a:rPr>
              <a:t> bloque l'application </a:t>
            </a:r>
          </a:p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    (= tous les </a:t>
            </a:r>
            <a:r>
              <a:rPr lang="fr-FR" sz="2000" i="1" dirty="0">
                <a:cs typeface="+mn-cs"/>
              </a:rPr>
              <a:t>threads</a:t>
            </a:r>
            <a:r>
              <a:rPr lang="fr-FR" sz="2000" dirty="0">
                <a:cs typeface="+mn-cs"/>
              </a:rPr>
              <a:t>)</a:t>
            </a:r>
          </a:p>
        </p:txBody>
      </p:sp>
      <p:sp>
        <p:nvSpPr>
          <p:cNvPr id="980999" name="Rectangle 7"/>
          <p:cNvSpPr>
            <a:spLocks noChangeArrowheads="1"/>
          </p:cNvSpPr>
          <p:nvPr/>
        </p:nvSpPr>
        <p:spPr bwMode="auto">
          <a:xfrm>
            <a:off x="457200" y="3484731"/>
            <a:ext cx="354383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  <a:sym typeface="Wingdings" charset="0"/>
              </a:rPr>
              <a:t> </a:t>
            </a:r>
            <a:r>
              <a:rPr lang="fr-FR" sz="2000">
                <a:cs typeface="+mn-cs"/>
              </a:rPr>
              <a:t>quantum de temps attribué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à l'application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(à répartir entre les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)</a:t>
            </a:r>
          </a:p>
        </p:txBody>
      </p:sp>
      <p:sp>
        <p:nvSpPr>
          <p:cNvPr id="981000" name="Rectangle 8"/>
          <p:cNvSpPr>
            <a:spLocks noChangeArrowheads="1"/>
          </p:cNvSpPr>
          <p:nvPr/>
        </p:nvSpPr>
        <p:spPr bwMode="auto">
          <a:xfrm>
            <a:off x="4800600" y="911295"/>
            <a:ext cx="41242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autant de processus que de </a:t>
            </a:r>
            <a:r>
              <a:rPr lang="fr-FR" sz="2000" i="1">
                <a:cs typeface="+mn-cs"/>
              </a:rPr>
              <a:t>threads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</a:t>
            </a:r>
            <a:r>
              <a:rPr lang="fr-FR" sz="2000">
                <a:cs typeface="+mn-cs"/>
                <a:sym typeface="Symbol" charset="0"/>
              </a:rPr>
              <a:t></a:t>
            </a:r>
            <a:r>
              <a:rPr lang="fr-FR" sz="2000">
                <a:cs typeface="+mn-cs"/>
              </a:rPr>
              <a:t> </a:t>
            </a:r>
          </a:p>
        </p:txBody>
      </p:sp>
      <p:sp>
        <p:nvSpPr>
          <p:cNvPr id="981001" name="Rectangle 9"/>
          <p:cNvSpPr>
            <a:spLocks noChangeArrowheads="1"/>
          </p:cNvSpPr>
          <p:nvPr/>
        </p:nvSpPr>
        <p:spPr bwMode="auto">
          <a:xfrm>
            <a:off x="4808538" y="2343220"/>
            <a:ext cx="39549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  <a:sym typeface="Wingdings" charset="0"/>
              </a:rPr>
              <a:t> 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un seul </a:t>
            </a:r>
            <a:r>
              <a:rPr lang="fr-FR" sz="2000" i="1" dirty="0">
                <a:solidFill>
                  <a:srgbClr val="297FD5"/>
                </a:solidFill>
                <a:cs typeface="+mn-cs"/>
              </a:rPr>
              <a:t>thread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 bloqué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    par un appel système bloquant</a:t>
            </a:r>
          </a:p>
        </p:txBody>
      </p:sp>
      <p:sp>
        <p:nvSpPr>
          <p:cNvPr id="981002" name="Rectangle 10"/>
          <p:cNvSpPr>
            <a:spLocks noChangeArrowheads="1"/>
          </p:cNvSpPr>
          <p:nvPr/>
        </p:nvSpPr>
        <p:spPr bwMode="auto">
          <a:xfrm>
            <a:off x="4800600" y="3502095"/>
            <a:ext cx="35438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  <a:sym typeface="Wingdings" charset="0"/>
              </a:rPr>
              <a:t> 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quantum de temps attribué </a:t>
            </a:r>
          </a:p>
          <a:p>
            <a:pPr defTabSz="914400" eaLnBrk="0" hangingPunct="0">
              <a:defRPr/>
            </a:pPr>
            <a:r>
              <a:rPr lang="fr-FR" sz="2000" b="1" dirty="0">
                <a:solidFill>
                  <a:srgbClr val="297FD5"/>
                </a:solidFill>
                <a:cs typeface="+mn-cs"/>
              </a:rPr>
              <a:t>    à chaque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 </a:t>
            </a:r>
            <a:r>
              <a:rPr lang="fr-FR" sz="2000" i="1" dirty="0">
                <a:solidFill>
                  <a:srgbClr val="297FD5"/>
                </a:solidFill>
                <a:cs typeface="+mn-cs"/>
              </a:rPr>
              <a:t>thread</a:t>
            </a:r>
          </a:p>
        </p:txBody>
      </p:sp>
      <p:sp>
        <p:nvSpPr>
          <p:cNvPr id="981003" name="Rectangle 11"/>
          <p:cNvSpPr>
            <a:spLocks noChangeArrowheads="1"/>
          </p:cNvSpPr>
          <p:nvPr/>
        </p:nvSpPr>
        <p:spPr bwMode="auto">
          <a:xfrm>
            <a:off x="457200" y="4699467"/>
            <a:ext cx="416036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  <a:sym typeface="Wingdings" charset="0"/>
              </a:rPr>
              <a:t> </a:t>
            </a:r>
            <a:r>
              <a:rPr lang="fr-FR" sz="2000">
                <a:cs typeface="+mn-cs"/>
              </a:rPr>
              <a:t>priorité instantanée calculée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globalement en fonction des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ressources utilisées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(</a:t>
            </a:r>
            <a:r>
              <a:rPr lang="fr-FR" sz="2000">
                <a:latin typeface="Courier New" charset="0"/>
                <a:cs typeface="+mn-cs"/>
              </a:rPr>
              <a:t>struct rusage</a:t>
            </a:r>
            <a:r>
              <a:rPr lang="fr-FR" sz="2000">
                <a:cs typeface="+mn-cs"/>
              </a:rPr>
              <a:t> :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nb de défauts de page,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temps CPU utilisé, nb d'E/S, etc.) </a:t>
            </a:r>
          </a:p>
        </p:txBody>
      </p:sp>
      <p:sp>
        <p:nvSpPr>
          <p:cNvPr id="981004" name="Rectangle 12"/>
          <p:cNvSpPr>
            <a:spLocks noChangeArrowheads="1"/>
          </p:cNvSpPr>
          <p:nvPr/>
        </p:nvSpPr>
        <p:spPr bwMode="auto">
          <a:xfrm>
            <a:off x="4749800" y="4702443"/>
            <a:ext cx="437812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  <a:sym typeface="Wingdings" charset="0"/>
              </a:rPr>
              <a:t> </a:t>
            </a:r>
            <a:r>
              <a:rPr lang="fr-FR" sz="2000" dirty="0">
                <a:cs typeface="+mn-cs"/>
              </a:rPr>
              <a:t>priorité instantanée calculée </a:t>
            </a:r>
          </a:p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    pour chaque </a:t>
            </a:r>
            <a:r>
              <a:rPr lang="fr-FR" sz="2000" i="1" dirty="0">
                <a:cs typeface="+mn-cs"/>
              </a:rPr>
              <a:t>thread</a:t>
            </a:r>
            <a:r>
              <a:rPr lang="fr-FR" sz="2000" dirty="0">
                <a:cs typeface="+mn-cs"/>
              </a:rPr>
              <a:t> : 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un </a:t>
            </a:r>
            <a:r>
              <a:rPr lang="fr-FR" sz="2000" i="1" dirty="0">
                <a:solidFill>
                  <a:srgbClr val="297FD5"/>
                </a:solidFill>
                <a:cs typeface="+mn-cs"/>
              </a:rPr>
              <a:t>thread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 n'est 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    pas pénalisé par l'utilisation des 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    ressources par un autre </a:t>
            </a:r>
            <a:r>
              <a:rPr lang="fr-FR" sz="2000" i="1" dirty="0">
                <a:solidFill>
                  <a:srgbClr val="297FD5"/>
                </a:solidFill>
                <a:cs typeface="+mn-cs"/>
              </a:rPr>
              <a:t>thread</a:t>
            </a:r>
          </a:p>
        </p:txBody>
      </p:sp>
      <p:sp>
        <p:nvSpPr>
          <p:cNvPr id="981005" name="Rectangle 13"/>
          <p:cNvSpPr>
            <a:spLocks noChangeArrowheads="1"/>
          </p:cNvSpPr>
          <p:nvPr/>
        </p:nvSpPr>
        <p:spPr bwMode="auto">
          <a:xfrm>
            <a:off x="5501107" y="407957"/>
            <a:ext cx="31312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cs typeface="+mn-cs"/>
              </a:rPr>
              <a:t>Kernel-Level Threads (KLT)</a:t>
            </a:r>
          </a:p>
        </p:txBody>
      </p:sp>
      <p:sp>
        <p:nvSpPr>
          <p:cNvPr id="981006" name="Rectangle 14"/>
          <p:cNvSpPr>
            <a:spLocks noChangeArrowheads="1"/>
          </p:cNvSpPr>
          <p:nvPr/>
        </p:nvSpPr>
        <p:spPr bwMode="auto">
          <a:xfrm>
            <a:off x="194035" y="411132"/>
            <a:ext cx="2974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cs typeface="+mn-cs"/>
              </a:rPr>
              <a:t>User-Level Threads (ULT)</a:t>
            </a:r>
          </a:p>
        </p:txBody>
      </p:sp>
      <p:sp>
        <p:nvSpPr>
          <p:cNvPr id="981007" name="Rectangle 15"/>
          <p:cNvSpPr>
            <a:spLocks noChangeArrowheads="1"/>
          </p:cNvSpPr>
          <p:nvPr/>
        </p:nvSpPr>
        <p:spPr bwMode="auto">
          <a:xfrm>
            <a:off x="457200" y="1674783"/>
            <a:ext cx="3362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chemeClr val="accent2"/>
                </a:solidFill>
                <a:cs typeface="+mn-cs"/>
                <a:sym typeface="Wingdings" charset="0"/>
              </a:rPr>
              <a:t> </a:t>
            </a:r>
            <a:r>
              <a:rPr lang="fr-FR" sz="2000" dirty="0">
                <a:solidFill>
                  <a:schemeClr val="accent2"/>
                </a:solidFill>
                <a:cs typeface="+mn-cs"/>
              </a:rPr>
              <a:t>nombre de </a:t>
            </a:r>
            <a:r>
              <a:rPr lang="fr-FR" sz="2000" i="1" dirty="0">
                <a:solidFill>
                  <a:schemeClr val="accent2"/>
                </a:solidFill>
                <a:cs typeface="+mn-cs"/>
              </a:rPr>
              <a:t>threads </a:t>
            </a:r>
            <a:r>
              <a:rPr lang="fr-FR" sz="2000" dirty="0">
                <a:solidFill>
                  <a:schemeClr val="accent2"/>
                </a:solidFill>
                <a:cs typeface="+mn-cs"/>
              </a:rPr>
              <a:t>illimité</a:t>
            </a:r>
          </a:p>
        </p:txBody>
      </p:sp>
      <p:sp>
        <p:nvSpPr>
          <p:cNvPr id="981008" name="Rectangle 16"/>
          <p:cNvSpPr>
            <a:spLocks noChangeArrowheads="1"/>
          </p:cNvSpPr>
          <p:nvPr/>
        </p:nvSpPr>
        <p:spPr bwMode="auto">
          <a:xfrm>
            <a:off x="4808538" y="1657420"/>
            <a:ext cx="36689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  <a:sym typeface="Wingdings" charset="0"/>
              </a:rPr>
              <a:t> </a:t>
            </a:r>
            <a:r>
              <a:rPr lang="fr-FR" sz="2000">
                <a:cs typeface="+mn-cs"/>
              </a:rPr>
              <a:t>nb de </a:t>
            </a:r>
            <a:r>
              <a:rPr lang="fr-FR" sz="2000" i="1">
                <a:cs typeface="+mn-cs"/>
              </a:rPr>
              <a:t>threads </a:t>
            </a:r>
            <a:r>
              <a:rPr lang="fr-FR" sz="2000">
                <a:cs typeface="+mn-cs"/>
              </a:rPr>
              <a:t>limité au nb de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    processus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59115" y="39453"/>
            <a:ext cx="3165402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A.4 Ressources système</a:t>
            </a:r>
          </a:p>
        </p:txBody>
      </p:sp>
    </p:spTree>
    <p:extLst>
      <p:ext uri="{BB962C8B-B14F-4D97-AF65-F5344CB8AC3E}">
        <p14:creationId xmlns:p14="http://schemas.microsoft.com/office/powerpoint/2010/main" val="2116420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22960" y="6767064"/>
            <a:ext cx="4572000" cy="365125"/>
          </a:xfrm>
        </p:spPr>
        <p:txBody>
          <a:bodyPr/>
          <a:lstStyle/>
          <a:p>
            <a:pPr>
              <a:defRPr/>
            </a:pPr>
            <a:fld id="{0145FDFB-E023-1B4A-ADBB-B83382FA5C78}" type="slidenum">
              <a:rPr lang="fr-FR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982019" name="Line 3"/>
          <p:cNvSpPr>
            <a:spLocks noChangeShapeType="1"/>
          </p:cNvSpPr>
          <p:nvPr/>
        </p:nvSpPr>
        <p:spPr bwMode="auto">
          <a:xfrm>
            <a:off x="4267200" y="1298126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cs typeface="+mn-cs"/>
            </a:endParaRPr>
          </a:p>
        </p:txBody>
      </p:sp>
      <p:sp>
        <p:nvSpPr>
          <p:cNvPr id="982020" name="Text Box 4"/>
          <p:cNvSpPr txBox="1">
            <a:spLocks noChangeArrowheads="1"/>
          </p:cNvSpPr>
          <p:nvPr/>
        </p:nvSpPr>
        <p:spPr bwMode="auto">
          <a:xfrm>
            <a:off x="3593255" y="818671"/>
            <a:ext cx="1357416" cy="400110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 i="1">
                <a:cs typeface="+mn-cs"/>
              </a:rPr>
              <a:t>Scheduling</a:t>
            </a:r>
            <a:endParaRPr lang="fr-FR" sz="2000">
              <a:cs typeface="+mn-cs"/>
            </a:endParaRPr>
          </a:p>
        </p:txBody>
      </p:sp>
      <p:sp>
        <p:nvSpPr>
          <p:cNvPr id="982021" name="Rectangle 5"/>
          <p:cNvSpPr>
            <a:spLocks noChangeArrowheads="1"/>
          </p:cNvSpPr>
          <p:nvPr/>
        </p:nvSpPr>
        <p:spPr bwMode="auto">
          <a:xfrm>
            <a:off x="457200" y="1676021"/>
            <a:ext cx="337877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Tous les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 ont la même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priorité : celle du processus</a:t>
            </a:r>
          </a:p>
        </p:txBody>
      </p:sp>
      <p:sp>
        <p:nvSpPr>
          <p:cNvPr id="982022" name="Rectangle 6"/>
          <p:cNvSpPr>
            <a:spLocks noChangeArrowheads="1"/>
          </p:cNvSpPr>
          <p:nvPr/>
        </p:nvSpPr>
        <p:spPr bwMode="auto">
          <a:xfrm>
            <a:off x="4600575" y="1677509"/>
            <a:ext cx="41194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Chaque thread a sa propre priorité </a:t>
            </a:r>
          </a:p>
        </p:txBody>
      </p:sp>
      <p:sp>
        <p:nvSpPr>
          <p:cNvPr id="982023" name="Rectangle 7"/>
          <p:cNvSpPr>
            <a:spLocks noChangeArrowheads="1"/>
          </p:cNvSpPr>
          <p:nvPr/>
        </p:nvSpPr>
        <p:spPr bwMode="auto">
          <a:xfrm>
            <a:off x="5501107" y="1020283"/>
            <a:ext cx="31312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cs typeface="+mn-cs"/>
              </a:rPr>
              <a:t>Kernel-Level Threads (KLT)</a:t>
            </a:r>
          </a:p>
        </p:txBody>
      </p:sp>
      <p:sp>
        <p:nvSpPr>
          <p:cNvPr id="982024" name="Rectangle 8"/>
          <p:cNvSpPr>
            <a:spLocks noChangeArrowheads="1"/>
          </p:cNvSpPr>
          <p:nvPr/>
        </p:nvSpPr>
        <p:spPr bwMode="auto">
          <a:xfrm>
            <a:off x="194035" y="1023458"/>
            <a:ext cx="2974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 dirty="0">
                <a:cs typeface="+mn-cs"/>
              </a:rPr>
              <a:t>User-</a:t>
            </a:r>
            <a:r>
              <a:rPr lang="fr-FR" sz="2000" i="1" dirty="0" err="1">
                <a:cs typeface="+mn-cs"/>
              </a:rPr>
              <a:t>Level</a:t>
            </a:r>
            <a:r>
              <a:rPr lang="fr-FR" sz="2000" i="1" dirty="0">
                <a:cs typeface="+mn-cs"/>
              </a:rPr>
              <a:t> Threads (ULT)</a:t>
            </a:r>
          </a:p>
        </p:txBody>
      </p:sp>
      <p:sp>
        <p:nvSpPr>
          <p:cNvPr id="982025" name="Rectangle 9"/>
          <p:cNvSpPr>
            <a:spLocks noChangeArrowheads="1"/>
          </p:cNvSpPr>
          <p:nvPr/>
        </p:nvSpPr>
        <p:spPr bwMode="auto">
          <a:xfrm>
            <a:off x="457200" y="2496857"/>
            <a:ext cx="39805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chemeClr val="accent2"/>
                </a:solidFill>
                <a:cs typeface="+mn-cs"/>
              </a:rPr>
              <a:t>mais l'ordonnanceur interne peut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chemeClr val="accent2"/>
                </a:solidFill>
                <a:cs typeface="+mn-cs"/>
              </a:rPr>
              <a:t>choisir sa politique 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chemeClr val="accent2"/>
                </a:solidFill>
                <a:cs typeface="+mn-cs"/>
              </a:rPr>
              <a:t>d'ordonnancement</a:t>
            </a:r>
          </a:p>
        </p:txBody>
      </p:sp>
      <p:sp>
        <p:nvSpPr>
          <p:cNvPr id="982026" name="Rectangle 10"/>
          <p:cNvSpPr>
            <a:spLocks noChangeArrowheads="1"/>
          </p:cNvSpPr>
          <p:nvPr/>
        </p:nvSpPr>
        <p:spPr bwMode="auto">
          <a:xfrm>
            <a:off x="4597400" y="2496857"/>
            <a:ext cx="455765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une seule politique d'ordonnancement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possible : celle du 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système d'exploitation sous-jacent</a:t>
            </a:r>
          </a:p>
        </p:txBody>
      </p:sp>
      <p:sp>
        <p:nvSpPr>
          <p:cNvPr id="982027" name="Rectangle 11"/>
          <p:cNvSpPr>
            <a:spLocks noChangeArrowheads="1"/>
          </p:cNvSpPr>
          <p:nvPr/>
        </p:nvSpPr>
        <p:spPr bwMode="auto">
          <a:xfrm>
            <a:off x="4572000" y="5181221"/>
            <a:ext cx="467708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répartition facile des </a:t>
            </a:r>
            <a:r>
              <a:rPr lang="fr-FR" sz="2000" i="1" dirty="0">
                <a:solidFill>
                  <a:srgbClr val="297FD5"/>
                </a:solidFill>
                <a:cs typeface="+mn-cs"/>
              </a:rPr>
              <a:t>threads</a:t>
            </a:r>
            <a:r>
              <a:rPr lang="fr-FR" sz="2000" dirty="0">
                <a:solidFill>
                  <a:srgbClr val="297FD5"/>
                </a:solidFill>
                <a:cs typeface="+mn-cs"/>
              </a:rPr>
              <a:t> (processus)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297FD5"/>
                </a:solidFill>
                <a:cs typeface="+mn-cs"/>
              </a:rPr>
              <a:t>entre les processeurs</a:t>
            </a:r>
          </a:p>
        </p:txBody>
      </p:sp>
      <p:sp>
        <p:nvSpPr>
          <p:cNvPr id="982028" name="Rectangle 12"/>
          <p:cNvSpPr>
            <a:spLocks noChangeArrowheads="1"/>
          </p:cNvSpPr>
          <p:nvPr/>
        </p:nvSpPr>
        <p:spPr bwMode="auto">
          <a:xfrm>
            <a:off x="2986246" y="4343021"/>
            <a:ext cx="26762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processeurs parallèles</a:t>
            </a:r>
          </a:p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gérés par le système</a:t>
            </a:r>
          </a:p>
        </p:txBody>
      </p:sp>
      <p:sp>
        <p:nvSpPr>
          <p:cNvPr id="982029" name="Rectangle 13"/>
          <p:cNvSpPr>
            <a:spLocks noChangeArrowheads="1"/>
          </p:cNvSpPr>
          <p:nvPr/>
        </p:nvSpPr>
        <p:spPr bwMode="auto">
          <a:xfrm>
            <a:off x="236805" y="5181221"/>
            <a:ext cx="40732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répartition </a:t>
            </a:r>
            <a:r>
              <a:rPr lang="fr-FR" sz="2000" b="1" dirty="0">
                <a:cs typeface="+mn-cs"/>
              </a:rPr>
              <a:t>impossible </a:t>
            </a:r>
            <a:r>
              <a:rPr lang="fr-FR" sz="2000" dirty="0">
                <a:cs typeface="+mn-cs"/>
              </a:rPr>
              <a:t>des </a:t>
            </a:r>
            <a:r>
              <a:rPr lang="fr-FR" sz="2000" i="1" dirty="0">
                <a:cs typeface="+mn-cs"/>
              </a:rPr>
              <a:t>threads </a:t>
            </a:r>
          </a:p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entre les processeurs (processus)</a:t>
            </a:r>
          </a:p>
        </p:txBody>
      </p:sp>
      <p:sp>
        <p:nvSpPr>
          <p:cNvPr id="982030" name="Text Box 14"/>
          <p:cNvSpPr txBox="1">
            <a:spLocks noChangeArrowheads="1"/>
          </p:cNvSpPr>
          <p:nvPr/>
        </p:nvSpPr>
        <p:spPr bwMode="auto">
          <a:xfrm>
            <a:off x="3436784" y="3815871"/>
            <a:ext cx="1581458" cy="400110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hangingPunct="0">
              <a:defRPr/>
            </a:pPr>
            <a:r>
              <a:rPr lang="fr-FR" sz="2000">
                <a:cs typeface="+mn-cs"/>
              </a:rPr>
              <a:t>Parallélisme</a:t>
            </a:r>
          </a:p>
        </p:txBody>
      </p:sp>
      <p:sp>
        <p:nvSpPr>
          <p:cNvPr id="982031" name="Line 15"/>
          <p:cNvSpPr>
            <a:spLocks noChangeShapeType="1"/>
          </p:cNvSpPr>
          <p:nvPr/>
        </p:nvSpPr>
        <p:spPr bwMode="auto">
          <a:xfrm>
            <a:off x="4267200" y="5108126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cs typeface="+mn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4210" y="251669"/>
            <a:ext cx="3165402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A.4 Ressources système</a:t>
            </a:r>
          </a:p>
        </p:txBody>
      </p:sp>
    </p:spTree>
    <p:extLst>
      <p:ext uri="{BB962C8B-B14F-4D97-AF65-F5344CB8AC3E}">
        <p14:creationId xmlns:p14="http://schemas.microsoft.com/office/powerpoint/2010/main" val="236244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7CE78B-B868-C04C-A665-28385A1990ED}" type="slidenum">
              <a:rPr lang="fr-FR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fr-FR">
              <a:solidFill>
                <a:schemeClr val="tx1"/>
              </a:solidFill>
            </a:endParaRPr>
          </a:p>
        </p:txBody>
      </p:sp>
      <p:sp>
        <p:nvSpPr>
          <p:cNvPr id="1047567" name="Text Box 1039"/>
          <p:cNvSpPr txBox="1">
            <a:spLocks noChangeArrowheads="1"/>
          </p:cNvSpPr>
          <p:nvPr/>
        </p:nvSpPr>
        <p:spPr bwMode="auto">
          <a:xfrm>
            <a:off x="609600" y="762000"/>
            <a:ext cx="75394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Actuellement, tendance à une implémentation mixte des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 :</a:t>
            </a:r>
          </a:p>
          <a:p>
            <a:pPr defTabSz="914400" eaLnBrk="0" hangingPunct="0">
              <a:defRPr/>
            </a:pPr>
            <a:r>
              <a:rPr lang="fr-FR" sz="2000" i="1">
                <a:cs typeface="+mn-cs"/>
              </a:rPr>
              <a:t>ULT</a:t>
            </a:r>
            <a:r>
              <a:rPr lang="fr-FR" sz="2000">
                <a:cs typeface="+mn-cs"/>
              </a:rPr>
              <a:t> et </a:t>
            </a:r>
            <a:r>
              <a:rPr lang="fr-FR" sz="2000" i="1">
                <a:cs typeface="+mn-cs"/>
              </a:rPr>
              <a:t>KLT</a:t>
            </a:r>
            <a:endParaRPr lang="fr-FR" sz="2000">
              <a:cs typeface="+mn-cs"/>
            </a:endParaRPr>
          </a:p>
        </p:txBody>
      </p:sp>
      <p:sp>
        <p:nvSpPr>
          <p:cNvPr id="1047568" name="Text Box 1040"/>
          <p:cNvSpPr txBox="1">
            <a:spLocks noChangeArrowheads="1"/>
          </p:cNvSpPr>
          <p:nvPr/>
        </p:nvSpPr>
        <p:spPr bwMode="auto">
          <a:xfrm>
            <a:off x="609600" y="1524000"/>
            <a:ext cx="33059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400">
                <a:cs typeface="+mn-cs"/>
                <a:sym typeface="Wingdings" charset="0"/>
              </a:rPr>
              <a:t></a:t>
            </a:r>
            <a:r>
              <a:rPr lang="fr-FR" sz="2000">
                <a:cs typeface="+mn-cs"/>
                <a:sym typeface="Wingdings" charset="0"/>
              </a:rPr>
              <a:t> </a:t>
            </a:r>
            <a:r>
              <a:rPr lang="fr-FR" sz="2000">
                <a:cs typeface="+mn-cs"/>
              </a:rPr>
              <a:t>plusieurs (</a:t>
            </a:r>
            <a:r>
              <a:rPr lang="fr-FR" sz="2000">
                <a:latin typeface="Courier New" charset="0"/>
                <a:cs typeface="+mn-cs"/>
                <a:sym typeface="Symbol" charset="0"/>
              </a:rPr>
              <a:t>N</a:t>
            </a:r>
            <a:r>
              <a:rPr lang="fr-FR" sz="2000">
                <a:cs typeface="+mn-cs"/>
              </a:rPr>
              <a:t>)  processus : </a:t>
            </a:r>
          </a:p>
        </p:txBody>
      </p:sp>
      <p:sp>
        <p:nvSpPr>
          <p:cNvPr id="1047569" name="Text Box 1041"/>
          <p:cNvSpPr txBox="1">
            <a:spLocks noChangeArrowheads="1"/>
          </p:cNvSpPr>
          <p:nvPr/>
        </p:nvSpPr>
        <p:spPr bwMode="auto">
          <a:xfrm>
            <a:off x="609600" y="2133600"/>
            <a:ext cx="44530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400">
                <a:cs typeface="+mn-cs"/>
                <a:sym typeface="Wingdings" charset="0"/>
              </a:rPr>
              <a:t> </a:t>
            </a:r>
            <a:r>
              <a:rPr lang="fr-FR" sz="2000">
                <a:cs typeface="+mn-cs"/>
              </a:rPr>
              <a:t>plusieurs (</a:t>
            </a:r>
            <a:r>
              <a:rPr lang="fr-FR" sz="2000">
                <a:latin typeface="Courier New" charset="0"/>
                <a:cs typeface="+mn-cs"/>
                <a:sym typeface="Symbol" charset="0"/>
              </a:rPr>
              <a:t>M</a:t>
            </a:r>
            <a:r>
              <a:rPr lang="fr-FR" sz="2000">
                <a:cs typeface="+mn-cs"/>
              </a:rPr>
              <a:t>) 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 par processus</a:t>
            </a:r>
          </a:p>
        </p:txBody>
      </p:sp>
      <p:sp>
        <p:nvSpPr>
          <p:cNvPr id="1047572" name="Text Box 1044"/>
          <p:cNvSpPr txBox="1">
            <a:spLocks noChangeArrowheads="1"/>
          </p:cNvSpPr>
          <p:nvPr/>
        </p:nvSpPr>
        <p:spPr bwMode="auto">
          <a:xfrm>
            <a:off x="3429000" y="2822545"/>
            <a:ext cx="2328109" cy="400110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i="1" dirty="0">
                <a:cs typeface="+mn-cs"/>
              </a:rPr>
              <a:t>Threads</a:t>
            </a:r>
            <a:r>
              <a:rPr lang="fr-FR" sz="2000" dirty="0">
                <a:cs typeface="+mn-cs"/>
              </a:rPr>
              <a:t> sous Linux </a:t>
            </a:r>
            <a:endParaRPr lang="fr-FR" sz="2000" i="1" dirty="0">
              <a:cs typeface="+mn-cs"/>
            </a:endParaRPr>
          </a:p>
        </p:txBody>
      </p:sp>
      <p:sp>
        <p:nvSpPr>
          <p:cNvPr id="1047573" name="Text Box 1045"/>
          <p:cNvSpPr txBox="1">
            <a:spLocks noChangeArrowheads="1"/>
          </p:cNvSpPr>
          <p:nvPr/>
        </p:nvSpPr>
        <p:spPr bwMode="auto">
          <a:xfrm>
            <a:off x="609600" y="3505200"/>
            <a:ext cx="31936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Fréquentes modifications :  </a:t>
            </a:r>
          </a:p>
        </p:txBody>
      </p:sp>
      <p:sp>
        <p:nvSpPr>
          <p:cNvPr id="1047574" name="Text Box 1046"/>
          <p:cNvSpPr txBox="1">
            <a:spLocks noChangeArrowheads="1"/>
          </p:cNvSpPr>
          <p:nvPr/>
        </p:nvSpPr>
        <p:spPr bwMode="auto">
          <a:xfrm>
            <a:off x="3733800" y="3521075"/>
            <a:ext cx="41435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depuis version du kernel 2.6 (2003) </a:t>
            </a:r>
          </a:p>
        </p:txBody>
      </p:sp>
      <p:sp>
        <p:nvSpPr>
          <p:cNvPr id="1047576" name="Text Box 1048"/>
          <p:cNvSpPr txBox="1">
            <a:spLocks noChangeArrowheads="1"/>
          </p:cNvSpPr>
          <p:nvPr/>
        </p:nvSpPr>
        <p:spPr bwMode="auto">
          <a:xfrm>
            <a:off x="1676400" y="4114800"/>
            <a:ext cx="5753283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bibliothèque </a:t>
            </a:r>
            <a:r>
              <a:rPr lang="fr-FR" sz="2000" i="1">
                <a:cs typeface="+mn-cs"/>
              </a:rPr>
              <a:t>NPTL</a:t>
            </a:r>
            <a:r>
              <a:rPr lang="fr-FR" sz="2000">
                <a:cs typeface="+mn-cs"/>
              </a:rPr>
              <a:t> : </a:t>
            </a:r>
            <a:r>
              <a:rPr lang="fr-FR" sz="2000" b="1" i="1">
                <a:cs typeface="+mn-cs"/>
              </a:rPr>
              <a:t>N</a:t>
            </a:r>
            <a:r>
              <a:rPr lang="fr-FR" sz="2000" i="1">
                <a:cs typeface="+mn-cs"/>
              </a:rPr>
              <a:t>ative </a:t>
            </a:r>
            <a:r>
              <a:rPr lang="fr-FR" sz="2000" b="1" i="1">
                <a:cs typeface="+mn-cs"/>
              </a:rPr>
              <a:t>P</a:t>
            </a:r>
            <a:r>
              <a:rPr lang="fr-FR" sz="2000" i="1">
                <a:cs typeface="+mn-cs"/>
              </a:rPr>
              <a:t>OSIX </a:t>
            </a:r>
            <a:r>
              <a:rPr lang="fr-FR" sz="2000" b="1" i="1">
                <a:cs typeface="+mn-cs"/>
              </a:rPr>
              <a:t>T</a:t>
            </a:r>
            <a:r>
              <a:rPr lang="fr-FR" sz="2000" i="1">
                <a:cs typeface="+mn-cs"/>
              </a:rPr>
              <a:t>hread </a:t>
            </a:r>
            <a:r>
              <a:rPr lang="fr-FR" sz="2000" b="1" i="1">
                <a:cs typeface="+mn-cs"/>
              </a:rPr>
              <a:t>L</a:t>
            </a:r>
            <a:r>
              <a:rPr lang="fr-FR" sz="2000" i="1">
                <a:cs typeface="+mn-cs"/>
              </a:rPr>
              <a:t>ibrary</a:t>
            </a:r>
          </a:p>
        </p:txBody>
      </p:sp>
      <p:grpSp>
        <p:nvGrpSpPr>
          <p:cNvPr id="1047580" name="Group 1052"/>
          <p:cNvGrpSpPr>
            <a:grpSpLocks/>
          </p:cNvGrpSpPr>
          <p:nvPr/>
        </p:nvGrpSpPr>
        <p:grpSpPr bwMode="auto">
          <a:xfrm>
            <a:off x="4962526" y="1637043"/>
            <a:ext cx="3697288" cy="882643"/>
            <a:chOff x="3126" y="1163"/>
            <a:chExt cx="2329" cy="311"/>
          </a:xfrm>
        </p:grpSpPr>
        <p:sp>
          <p:nvSpPr>
            <p:cNvPr id="1047575" name="Text Box 1047"/>
            <p:cNvSpPr txBox="1">
              <a:spLocks noChangeArrowheads="1"/>
            </p:cNvSpPr>
            <p:nvPr/>
          </p:nvSpPr>
          <p:spPr bwMode="auto">
            <a:xfrm>
              <a:off x="3442" y="1222"/>
              <a:ext cx="20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cs typeface="+mn-cs"/>
                </a:rPr>
                <a:t>modèle </a:t>
              </a:r>
              <a:r>
                <a:rPr lang="fr-FR" sz="2000">
                  <a:latin typeface="Courier New" charset="0"/>
                  <a:cs typeface="+mn-cs"/>
                </a:rPr>
                <a:t>M-on-N</a:t>
              </a:r>
              <a:r>
                <a:rPr lang="fr-FR" sz="2000">
                  <a:cs typeface="+mn-cs"/>
                </a:rPr>
                <a:t> ou </a:t>
              </a:r>
              <a:r>
                <a:rPr lang="fr-FR" sz="2000">
                  <a:latin typeface="Courier New" charset="0"/>
                  <a:cs typeface="+mn-cs"/>
                </a:rPr>
                <a:t>M </a:t>
              </a:r>
              <a:r>
                <a:rPr lang="fr-FR" sz="2000">
                  <a:latin typeface="Courier New" charset="0"/>
                  <a:cs typeface="+mn-cs"/>
                  <a:sym typeface="Symbol" charset="0"/>
                </a:rPr>
                <a:t> </a:t>
              </a:r>
              <a:r>
                <a:rPr lang="fr-FR" sz="2000">
                  <a:latin typeface="Courier New" charset="0"/>
                  <a:cs typeface="+mn-cs"/>
                </a:rPr>
                <a:t>N</a:t>
              </a:r>
            </a:p>
          </p:txBody>
        </p:sp>
        <p:sp>
          <p:nvSpPr>
            <p:cNvPr id="1047577" name="AutoShape 1049"/>
            <p:cNvSpPr>
              <a:spLocks/>
            </p:cNvSpPr>
            <p:nvPr/>
          </p:nvSpPr>
          <p:spPr bwMode="auto">
            <a:xfrm>
              <a:off x="3126" y="1163"/>
              <a:ext cx="327" cy="286"/>
            </a:xfrm>
            <a:prstGeom prst="rightBrace">
              <a:avLst>
                <a:gd name="adj1" fmla="val 208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cs typeface="+mn-cs"/>
              </a:endParaRPr>
            </a:p>
          </p:txBody>
        </p:sp>
      </p:grpSp>
      <p:sp>
        <p:nvSpPr>
          <p:cNvPr id="1047578" name="Text Box 1050"/>
          <p:cNvSpPr txBox="1">
            <a:spLocks noChangeArrowheads="1"/>
          </p:cNvSpPr>
          <p:nvPr/>
        </p:nvSpPr>
        <p:spPr bwMode="auto">
          <a:xfrm>
            <a:off x="990600" y="4953000"/>
            <a:ext cx="32698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annoncée comme   </a:t>
            </a:r>
            <a:r>
              <a:rPr lang="fr-FR" sz="2000">
                <a:latin typeface="Courier New" charset="0"/>
                <a:cs typeface="+mn-cs"/>
              </a:rPr>
              <a:t>M-on-N</a:t>
            </a:r>
            <a:r>
              <a:rPr lang="fr-FR" sz="2000">
                <a:cs typeface="+mn-cs"/>
              </a:rPr>
              <a:t> </a:t>
            </a:r>
          </a:p>
        </p:txBody>
      </p:sp>
      <p:sp>
        <p:nvSpPr>
          <p:cNvPr id="1047579" name="Text Box 1051"/>
          <p:cNvSpPr txBox="1">
            <a:spLocks noChangeArrowheads="1"/>
          </p:cNvSpPr>
          <p:nvPr/>
        </p:nvSpPr>
        <p:spPr bwMode="auto">
          <a:xfrm>
            <a:off x="4495800" y="4953000"/>
            <a:ext cx="29195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ressemble à   </a:t>
            </a:r>
            <a:r>
              <a:rPr lang="fr-FR" sz="2000">
                <a:latin typeface="Courier New" charset="0"/>
                <a:cs typeface="+mn-cs"/>
              </a:rPr>
              <a:t>M-on-</a:t>
            </a:r>
            <a:r>
              <a:rPr lang="fr-FR" sz="2000" b="1">
                <a:latin typeface="Courier New" charset="0"/>
                <a:cs typeface="+mn-cs"/>
              </a:rPr>
              <a:t>1 </a:t>
            </a:r>
            <a:r>
              <a:rPr lang="fr-FR" sz="2000">
                <a:cs typeface="+mn-cs"/>
              </a:rPr>
              <a:t>!!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donc à   </a:t>
            </a:r>
            <a:r>
              <a:rPr lang="fr-FR" sz="2000" i="1">
                <a:cs typeface="+mn-cs"/>
              </a:rPr>
              <a:t>ULT</a:t>
            </a:r>
          </a:p>
        </p:txBody>
      </p:sp>
      <p:sp>
        <p:nvSpPr>
          <p:cNvPr id="1047581" name="Rectangle 1053"/>
          <p:cNvSpPr>
            <a:spLocks noChangeArrowheads="1"/>
          </p:cNvSpPr>
          <p:nvPr/>
        </p:nvSpPr>
        <p:spPr bwMode="auto">
          <a:xfrm>
            <a:off x="2971800" y="5992813"/>
            <a:ext cx="3492290" cy="400110"/>
          </a:xfrm>
          <a:prstGeom prst="rect">
            <a:avLst/>
          </a:prstGeom>
          <a:noFill/>
          <a:ln w="9525">
            <a:solidFill>
              <a:srgbClr val="629DD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sz="2000" i="1">
                <a:cs typeface="+mn-cs"/>
              </a:rPr>
              <a:t>Thread</a:t>
            </a:r>
            <a:r>
              <a:rPr lang="fr-FR" sz="2000">
                <a:cs typeface="+mn-cs"/>
              </a:rPr>
              <a:t>  = </a:t>
            </a:r>
            <a:r>
              <a:rPr lang="fr-FR" sz="2000" b="1" i="1">
                <a:cs typeface="+mn-cs"/>
              </a:rPr>
              <a:t>L</a:t>
            </a:r>
            <a:r>
              <a:rPr lang="fr-FR" sz="2000" i="1">
                <a:cs typeface="+mn-cs"/>
              </a:rPr>
              <a:t>ight </a:t>
            </a:r>
            <a:r>
              <a:rPr lang="fr-FR" sz="2000" b="1" i="1">
                <a:cs typeface="+mn-cs"/>
              </a:rPr>
              <a:t>W</a:t>
            </a:r>
            <a:r>
              <a:rPr lang="fr-FR" sz="2000" i="1">
                <a:cs typeface="+mn-cs"/>
              </a:rPr>
              <a:t>eight </a:t>
            </a:r>
            <a:r>
              <a:rPr lang="fr-FR" sz="2000" b="1" i="1">
                <a:cs typeface="+mn-cs"/>
              </a:rPr>
              <a:t>P</a:t>
            </a:r>
            <a:r>
              <a:rPr lang="fr-FR" sz="2000" i="1">
                <a:cs typeface="+mn-cs"/>
              </a:rPr>
              <a:t>rocess</a:t>
            </a:r>
            <a:r>
              <a:rPr lang="fr-FR" sz="200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754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7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7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47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4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4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4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4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4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7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7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567" grpId="0" autoUpdateAnimBg="0"/>
      <p:bldP spid="1047568" grpId="0" autoUpdateAnimBg="0"/>
      <p:bldP spid="1047569" grpId="0" autoUpdateAnimBg="0"/>
      <p:bldP spid="1047572" grpId="0" animBg="1" autoUpdateAnimBg="0"/>
      <p:bldP spid="1047573" grpId="0" autoUpdateAnimBg="0"/>
      <p:bldP spid="1047574" grpId="0" autoUpdateAnimBg="0"/>
      <p:bldP spid="1047576" grpId="0" animBg="1" autoUpdateAnimBg="0"/>
      <p:bldP spid="1047578" grpId="0" autoUpdateAnimBg="0"/>
      <p:bldP spid="1047579" grpId="0" autoUpdateAnimBg="0"/>
      <p:bldP spid="104758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C986DD5-789A-E10E-F8EA-5016239C0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99110"/>
            <a:ext cx="7543800" cy="914400"/>
          </a:xfrm>
        </p:spPr>
        <p:txBody>
          <a:bodyPr/>
          <a:lstStyle/>
          <a:p>
            <a:r>
              <a:rPr lang="fr-FR" dirty="0"/>
              <a:t>Classes à explorer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3273C5-A27B-7B38-C859-886FA1CDB98B}"/>
              </a:ext>
            </a:extLst>
          </p:cNvPr>
          <p:cNvSpPr txBox="1"/>
          <p:nvPr/>
        </p:nvSpPr>
        <p:spPr>
          <a:xfrm>
            <a:off x="594360" y="1828800"/>
            <a:ext cx="75552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Hardware </a:t>
            </a:r>
            <a:r>
              <a:rPr lang="fr-FR" dirty="0" err="1"/>
              <a:t>Concurency</a:t>
            </a:r>
            <a:r>
              <a:rPr lang="fr-FR" dirty="0"/>
              <a:t> : </a:t>
            </a:r>
            <a:r>
              <a:rPr lang="fr-FR" dirty="0">
                <a:hlinkClick r:id="rId2"/>
              </a:rPr>
              <a:t>https://</a:t>
            </a:r>
            <a:r>
              <a:rPr lang="fr-FR" dirty="0" err="1">
                <a:hlinkClick r:id="rId2"/>
              </a:rPr>
              <a:t>en.cppreference.com</a:t>
            </a:r>
            <a:r>
              <a:rPr lang="fr-FR" dirty="0">
                <a:hlinkClick r:id="rId2"/>
              </a:rPr>
              <a:t>/w/</a:t>
            </a:r>
            <a:r>
              <a:rPr lang="fr-FR" dirty="0" err="1">
                <a:hlinkClick r:id="rId2"/>
              </a:rPr>
              <a:t>cpp</a:t>
            </a:r>
            <a:r>
              <a:rPr lang="fr-FR" dirty="0">
                <a:hlinkClick r:id="rId2"/>
              </a:rPr>
              <a:t>/thread/thread/</a:t>
            </a:r>
            <a:r>
              <a:rPr lang="fr-FR" dirty="0" err="1">
                <a:hlinkClick r:id="rId2"/>
              </a:rPr>
              <a:t>hardware_concurrency</a:t>
            </a:r>
            <a:endParaRPr lang="fr-FR" dirty="0"/>
          </a:p>
          <a:p>
            <a:endParaRPr lang="fr-FR" dirty="0"/>
          </a:p>
          <a:p>
            <a:r>
              <a:rPr lang="fr-FR" dirty="0"/>
              <a:t>Thread : </a:t>
            </a:r>
            <a:r>
              <a:rPr lang="fr-FR" dirty="0">
                <a:hlinkClick r:id="rId3"/>
              </a:rPr>
              <a:t>https://en.cppreference.com/w/cpp/header/thread</a:t>
            </a:r>
            <a:endParaRPr lang="fr-FR" dirty="0"/>
          </a:p>
          <a:p>
            <a:endParaRPr lang="fr-FR" dirty="0"/>
          </a:p>
          <a:p>
            <a:r>
              <a:rPr lang="fr-FR" dirty="0"/>
              <a:t>Args … c’est quoi ?  (Oh un </a:t>
            </a:r>
            <a:r>
              <a:rPr lang="fr-FR" dirty="0" err="1"/>
              <a:t>template</a:t>
            </a:r>
            <a:r>
              <a:rPr lang="fr-FR" dirty="0"/>
              <a:t> </a:t>
            </a:r>
            <a:r>
              <a:rPr lang="fr-FR" dirty="0" err="1"/>
              <a:t>variadic</a:t>
            </a:r>
            <a:r>
              <a:rPr lang="fr-FR"/>
              <a:t> …) </a:t>
            </a:r>
            <a:endParaRPr lang="fr-FR" dirty="0"/>
          </a:p>
          <a:p>
            <a:r>
              <a:rPr lang="fr-FR" dirty="0"/>
              <a:t>Passage par référence des variables OUT dans un thread</a:t>
            </a:r>
          </a:p>
          <a:p>
            <a:endParaRPr lang="fr-FR" dirty="0"/>
          </a:p>
          <a:p>
            <a:r>
              <a:rPr lang="fr-FR" dirty="0"/>
              <a:t>Mutex :  </a:t>
            </a:r>
            <a:r>
              <a:rPr lang="fr-FR" dirty="0">
                <a:hlinkClick r:id="rId4"/>
              </a:rPr>
              <a:t>https://</a:t>
            </a:r>
            <a:r>
              <a:rPr lang="fr-FR" dirty="0" err="1">
                <a:hlinkClick r:id="rId4"/>
              </a:rPr>
              <a:t>en.cppreference.com</a:t>
            </a:r>
            <a:r>
              <a:rPr lang="fr-FR" dirty="0">
                <a:hlinkClick r:id="rId4"/>
              </a:rPr>
              <a:t>/w/</a:t>
            </a:r>
            <a:r>
              <a:rPr lang="fr-FR" dirty="0" err="1">
                <a:hlinkClick r:id="rId4"/>
              </a:rPr>
              <a:t>cpp</a:t>
            </a:r>
            <a:r>
              <a:rPr lang="fr-FR" dirty="0">
                <a:hlinkClick r:id="rId4"/>
              </a:rPr>
              <a:t>/thread/mutex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25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0" y="3201512"/>
            <a:ext cx="327903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248336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Introduction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Quelques classes à explorer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RAII &amp; C++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489347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658712"/>
            <a:ext cx="174959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248336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Introduction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Quelques classes à explorer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RAII &amp; C++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85049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C. RAII en C++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C.1 RAII ça veut dire quoi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92861" y="1942843"/>
            <a:ext cx="811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/>
              <a:t>Ressource </a:t>
            </a:r>
            <a:r>
              <a:rPr lang="fr-FR" dirty="0" err="1"/>
              <a:t>aquisition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initialialization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04C219-74AC-4DEF-B136-56D91E7BEC1B}"/>
              </a:ext>
            </a:extLst>
          </p:cNvPr>
          <p:cNvSpPr txBox="1"/>
          <p:nvPr/>
        </p:nvSpPr>
        <p:spPr>
          <a:xfrm>
            <a:off x="492860" y="2789922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C.2 RAII ça implique quoi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2D8605-50FC-892E-66CD-234760C05B59}"/>
              </a:ext>
            </a:extLst>
          </p:cNvPr>
          <p:cNvSpPr txBox="1"/>
          <p:nvPr/>
        </p:nvSpPr>
        <p:spPr>
          <a:xfrm>
            <a:off x="414383" y="3669308"/>
            <a:ext cx="8113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/>
              <a:t>Le constructeur fait des opérations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Le destructeur fait des opérations + appel transparent au garage collector</a:t>
            </a:r>
          </a:p>
        </p:txBody>
      </p:sp>
    </p:spTree>
    <p:extLst>
      <p:ext uri="{BB962C8B-B14F-4D97-AF65-F5344CB8AC3E}">
        <p14:creationId xmlns:p14="http://schemas.microsoft.com/office/powerpoint/2010/main" val="213260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>
                <a:solidFill>
                  <a:prstClr val="white"/>
                </a:solidFill>
                <a:latin typeface="Palatino Linotype"/>
              </a:rPr>
              <a:t>C. </a:t>
            </a:r>
            <a:r>
              <a:rPr lang="fr-FR" dirty="0">
                <a:solidFill>
                  <a:prstClr val="white"/>
                </a:solidFill>
                <a:latin typeface="Palatino Linotype"/>
              </a:rPr>
              <a:t>RAII en C++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C.3 Les flux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6F2E5D-8A80-E181-1D59-7D2F7CA66E08}"/>
              </a:ext>
            </a:extLst>
          </p:cNvPr>
          <p:cNvSpPr txBox="1"/>
          <p:nvPr/>
        </p:nvSpPr>
        <p:spPr>
          <a:xfrm>
            <a:off x="501950" y="2123212"/>
            <a:ext cx="843631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&lt;utility&gt;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&lt;string&gt; </a:t>
            </a:r>
          </a:p>
          <a:p>
            <a:pPr algn="l" rtl="0"/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main() {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	std::ofstream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f0; 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	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std::ofstream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f1("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test.bin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", std::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ios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binary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	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std::string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example.txt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"; 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std::ofstream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f2(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 	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std::ofstream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f3(std::move(f1));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3BAF5E9-38AF-6AAC-2CC3-2EB61FBA904E}"/>
              </a:ext>
            </a:extLst>
          </p:cNvPr>
          <p:cNvCxnSpPr>
            <a:cxnSpLocks/>
          </p:cNvCxnSpPr>
          <p:nvPr/>
        </p:nvCxnSpPr>
        <p:spPr>
          <a:xfrm flipH="1" flipV="1">
            <a:off x="834390" y="4526280"/>
            <a:ext cx="1748790" cy="548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E290952-0707-CDEF-CA42-BD7DBFD14838}"/>
              </a:ext>
            </a:extLst>
          </p:cNvPr>
          <p:cNvSpPr txBox="1"/>
          <p:nvPr/>
        </p:nvSpPr>
        <p:spPr>
          <a:xfrm>
            <a:off x="2708910" y="4708535"/>
            <a:ext cx="4297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d’appel à la méthode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close ()</a:t>
            </a:r>
          </a:p>
          <a:p>
            <a:r>
              <a:rPr lang="fr-FR" dirty="0"/>
              <a:t>Si vous cela en prog système / réseau, c’est mort!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E274EAE-49BE-4183-C301-FDE71732FE48}"/>
              </a:ext>
            </a:extLst>
          </p:cNvPr>
          <p:cNvSpPr txBox="1"/>
          <p:nvPr/>
        </p:nvSpPr>
        <p:spPr>
          <a:xfrm>
            <a:off x="217170" y="5986252"/>
            <a:ext cx="87210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>
                <a:effectLst/>
                <a:cs typeface="Courier New" panose="02070309020205020404" pitchFamily="49" charset="0"/>
              </a:rPr>
              <a:t>Source :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en.cppreference.com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/w/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cpp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/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io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/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basic_ofstream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/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basic_ofstream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 </a:t>
            </a:r>
            <a:endParaRPr lang="fr-FR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49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C. RAII en C++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C.4 Les pointeurs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6F2E5D-8A80-E181-1D59-7D2F7CA66E08}"/>
              </a:ext>
            </a:extLst>
          </p:cNvPr>
          <p:cNvSpPr txBox="1"/>
          <p:nvPr/>
        </p:nvSpPr>
        <p:spPr>
          <a:xfrm>
            <a:off x="501950" y="2123212"/>
            <a:ext cx="84363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main() { 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*i = new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(10);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string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("Alain");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cout &lt;&lt;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.at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42);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3BAF5E9-38AF-6AAC-2CC3-2EB61FBA904E}"/>
              </a:ext>
            </a:extLst>
          </p:cNvPr>
          <p:cNvCxnSpPr>
            <a:cxnSpLocks/>
          </p:cNvCxnSpPr>
          <p:nvPr/>
        </p:nvCxnSpPr>
        <p:spPr>
          <a:xfrm flipH="1" flipV="1">
            <a:off x="1531620" y="3331577"/>
            <a:ext cx="1463040" cy="542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E290952-0707-CDEF-CA42-BD7DBFD14838}"/>
              </a:ext>
            </a:extLst>
          </p:cNvPr>
          <p:cNvSpPr txBox="1"/>
          <p:nvPr/>
        </p:nvSpPr>
        <p:spPr>
          <a:xfrm>
            <a:off x="2994660" y="3551395"/>
            <a:ext cx="429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quel moment on libère l’espace mémoire alloué pour i?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8F9E19-B245-1A1D-ECF0-E7ED2E5024F6}"/>
              </a:ext>
            </a:extLst>
          </p:cNvPr>
          <p:cNvSpPr txBox="1"/>
          <p:nvPr/>
        </p:nvSpPr>
        <p:spPr>
          <a:xfrm>
            <a:off x="492861" y="4417544"/>
            <a:ext cx="84363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main() { 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shared_ptr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(new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(10));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string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("Alain");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cout &lt;&lt;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.at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42);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5C2D71D-D299-6F64-0E50-0CF5C471BC6B}"/>
              </a:ext>
            </a:extLst>
          </p:cNvPr>
          <p:cNvCxnSpPr>
            <a:cxnSpLocks/>
          </p:cNvCxnSpPr>
          <p:nvPr/>
        </p:nvCxnSpPr>
        <p:spPr>
          <a:xfrm flipH="1" flipV="1">
            <a:off x="1981200" y="5675054"/>
            <a:ext cx="1463040" cy="542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A07E9D0-6C03-7B1F-C454-1DC0373109A0}"/>
              </a:ext>
            </a:extLst>
          </p:cNvPr>
          <p:cNvSpPr txBox="1"/>
          <p:nvPr/>
        </p:nvSpPr>
        <p:spPr>
          <a:xfrm>
            <a:off x="3444240" y="6054892"/>
            <a:ext cx="429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Plus de problème</a:t>
            </a:r>
          </a:p>
        </p:txBody>
      </p:sp>
    </p:spTree>
    <p:extLst>
      <p:ext uri="{BB962C8B-B14F-4D97-AF65-F5344CB8AC3E}">
        <p14:creationId xmlns:p14="http://schemas.microsoft.com/office/powerpoint/2010/main" val="2560183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C. RAII en C++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C.5 Les </a:t>
            </a:r>
            <a:r>
              <a:rPr lang="fr-F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endParaRPr lang="fr-F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6F2E5D-8A80-E181-1D59-7D2F7CA66E08}"/>
              </a:ext>
            </a:extLst>
          </p:cNvPr>
          <p:cNvSpPr txBox="1"/>
          <p:nvPr/>
        </p:nvSpPr>
        <p:spPr>
          <a:xfrm>
            <a:off x="501950" y="2123212"/>
            <a:ext cx="843631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&lt;thread&gt; 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&lt;mutex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std;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mutex mut;</a:t>
            </a:r>
          </a:p>
          <a:p>
            <a:pPr algn="l" rtl="0"/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f() {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mut.lock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();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 rtl="0"/>
            <a:endParaRPr lang="fr-FR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 rtl="0"/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main() {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thread t1 (f);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thread t2 (f);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t1.join ();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t2.join ();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return 0;</a:t>
            </a:r>
            <a:endParaRPr lang="fr-FR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4D3666C4-7551-3D28-8B9F-1F65395DB9A0}"/>
              </a:ext>
            </a:extLst>
          </p:cNvPr>
          <p:cNvCxnSpPr>
            <a:cxnSpLocks/>
          </p:cNvCxnSpPr>
          <p:nvPr/>
        </p:nvCxnSpPr>
        <p:spPr>
          <a:xfrm flipH="1" flipV="1">
            <a:off x="1363980" y="4051994"/>
            <a:ext cx="1463040" cy="542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809E5BD-0FFB-D3CB-0CCF-AFC294919EBD}"/>
              </a:ext>
            </a:extLst>
          </p:cNvPr>
          <p:cNvSpPr txBox="1"/>
          <p:nvPr/>
        </p:nvSpPr>
        <p:spPr>
          <a:xfrm>
            <a:off x="2827019" y="4431832"/>
            <a:ext cx="5131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Deadlock : a quel moment on libère le mutex ? </a:t>
            </a:r>
          </a:p>
        </p:txBody>
      </p:sp>
    </p:spTree>
    <p:extLst>
      <p:ext uri="{BB962C8B-B14F-4D97-AF65-F5344CB8AC3E}">
        <p14:creationId xmlns:p14="http://schemas.microsoft.com/office/powerpoint/2010/main" val="2577080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C. RAII en C++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2861" y="1279433"/>
            <a:ext cx="4795921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C.5 Les </a:t>
            </a:r>
            <a:r>
              <a:rPr lang="fr-F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endParaRPr lang="fr-F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6F2E5D-8A80-E181-1D59-7D2F7CA66E08}"/>
              </a:ext>
            </a:extLst>
          </p:cNvPr>
          <p:cNvSpPr txBox="1"/>
          <p:nvPr/>
        </p:nvSpPr>
        <p:spPr>
          <a:xfrm>
            <a:off x="421940" y="1848892"/>
            <a:ext cx="843631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&lt;thread&gt; 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&lt;mutex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namespace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std;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mutex mut;</a:t>
            </a:r>
          </a:p>
          <a:p>
            <a:pPr algn="l" rtl="0"/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f() {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lock_guard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&lt;mutex&gt; lock (mut) ();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 rtl="0"/>
            <a:endParaRPr lang="fr-FR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 rtl="0"/>
            <a:r>
              <a:rPr lang="fr-FR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main() { 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thread t1 (f);</a:t>
            </a: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thread t2 (f);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t1.join ();</a:t>
            </a:r>
            <a:b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t2.join ();</a:t>
            </a:r>
          </a:p>
          <a:p>
            <a:pPr algn="l" rtl="0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return 0;</a:t>
            </a:r>
            <a:endParaRPr lang="fr-FR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 rtl="0"/>
            <a:r>
              <a:rPr lang="fr-FR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4D3666C4-7551-3D28-8B9F-1F65395DB9A0}"/>
              </a:ext>
            </a:extLst>
          </p:cNvPr>
          <p:cNvCxnSpPr>
            <a:cxnSpLocks/>
          </p:cNvCxnSpPr>
          <p:nvPr/>
        </p:nvCxnSpPr>
        <p:spPr>
          <a:xfrm flipH="1" flipV="1">
            <a:off x="1260161" y="4372034"/>
            <a:ext cx="1723069" cy="165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809E5BD-0FFB-D3CB-0CCF-AFC294919EBD}"/>
              </a:ext>
            </a:extLst>
          </p:cNvPr>
          <p:cNvSpPr txBox="1"/>
          <p:nvPr/>
        </p:nvSpPr>
        <p:spPr>
          <a:xfrm>
            <a:off x="2983230" y="4454872"/>
            <a:ext cx="5131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Plus de problème </a:t>
            </a:r>
            <a:r>
              <a:rPr lang="fr-FR" dirty="0">
                <a:sym typeface="Wingdings" pitchFamily="2" charset="2"/>
              </a:rPr>
              <a:t>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756B53-B7BA-3BA4-467C-41DF59CF9F47}"/>
              </a:ext>
            </a:extLst>
          </p:cNvPr>
          <p:cNvSpPr txBox="1"/>
          <p:nvPr/>
        </p:nvSpPr>
        <p:spPr>
          <a:xfrm>
            <a:off x="480060" y="6412230"/>
            <a:ext cx="5719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https://</a:t>
            </a:r>
            <a:r>
              <a:rPr lang="fr-FR" dirty="0" err="1">
                <a:hlinkClick r:id="rId2"/>
              </a:rPr>
              <a:t>en.cppreference.com</a:t>
            </a:r>
            <a:r>
              <a:rPr lang="fr-FR" dirty="0">
                <a:hlinkClick r:id="rId2"/>
              </a:rPr>
              <a:t>/w/</a:t>
            </a:r>
            <a:r>
              <a:rPr lang="fr-FR" dirty="0" err="1">
                <a:hlinkClick r:id="rId2"/>
              </a:rPr>
              <a:t>cpp</a:t>
            </a:r>
            <a:r>
              <a:rPr lang="fr-FR" dirty="0">
                <a:hlinkClick r:id="rId2"/>
              </a:rPr>
              <a:t>/thread/</a:t>
            </a:r>
            <a:r>
              <a:rPr lang="fr-FR" dirty="0" err="1">
                <a:hlinkClick r:id="rId2"/>
              </a:rPr>
              <a:t>lock_guard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316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13161</TotalTime>
  <Words>1216</Words>
  <Application>Microsoft Macintosh PowerPoint</Application>
  <PresentationFormat>Affichage à l'écran (4:3)</PresentationFormat>
  <Paragraphs>259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Palatino Linotype</vt:lpstr>
      <vt:lpstr>Wingdings</vt:lpstr>
      <vt:lpstr>Élémentaire</vt:lpstr>
      <vt:lpstr>R5.05 -  Programmation concurente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Classes à explorer</vt:lpstr>
      <vt:lpstr>Plan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C++ (2.4)</dc:title>
  <dc:creator>Alain Casali</dc:creator>
  <cp:lastModifiedBy>CASALI Alain</cp:lastModifiedBy>
  <cp:revision>24</cp:revision>
  <dcterms:created xsi:type="dcterms:W3CDTF">2014-11-28T13:29:49Z</dcterms:created>
  <dcterms:modified xsi:type="dcterms:W3CDTF">2023-10-08T15:00:19Z</dcterms:modified>
</cp:coreProperties>
</file>