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9"/>
  </p:notesMasterIdLst>
  <p:sldIdLst>
    <p:sldId id="257" r:id="rId2"/>
    <p:sldId id="378" r:id="rId3"/>
    <p:sldId id="300" r:id="rId4"/>
    <p:sldId id="310" r:id="rId5"/>
    <p:sldId id="301" r:id="rId6"/>
    <p:sldId id="302" r:id="rId7"/>
    <p:sldId id="303" r:id="rId8"/>
    <p:sldId id="304" r:id="rId9"/>
    <p:sldId id="305" r:id="rId10"/>
    <p:sldId id="306" r:id="rId11"/>
    <p:sldId id="379" r:id="rId12"/>
    <p:sldId id="307" r:id="rId13"/>
    <p:sldId id="322" r:id="rId14"/>
    <p:sldId id="380" r:id="rId15"/>
    <p:sldId id="312" r:id="rId16"/>
    <p:sldId id="313" r:id="rId17"/>
    <p:sldId id="383" r:id="rId18"/>
    <p:sldId id="290" r:id="rId19"/>
    <p:sldId id="291" r:id="rId20"/>
    <p:sldId id="292" r:id="rId21"/>
    <p:sldId id="381" r:id="rId22"/>
    <p:sldId id="384" r:id="rId23"/>
    <p:sldId id="266" r:id="rId24"/>
    <p:sldId id="270" r:id="rId25"/>
    <p:sldId id="271" r:id="rId26"/>
    <p:sldId id="272" r:id="rId27"/>
    <p:sldId id="273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ALI Alain" initials="CA" lastIdx="2" clrIdx="0">
    <p:extLst>
      <p:ext uri="{19B8F6BF-5375-455C-9EA6-DF929625EA0E}">
        <p15:presenceInfo xmlns:p15="http://schemas.microsoft.com/office/powerpoint/2012/main" userId="S::alain.casali@univ-amu.fr::7928c492-084d-4db3-ba5d-16d8a76e207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006AF1-9498-3C4C-B016-B5B866C47892}" v="113" dt="2021-11-23T10:25:26.5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6327"/>
  </p:normalViewPr>
  <p:slideViewPr>
    <p:cSldViewPr snapToGrid="0" snapToObjects="1">
      <p:cViewPr>
        <p:scale>
          <a:sx n="114" d="100"/>
          <a:sy n="114" d="100"/>
        </p:scale>
        <p:origin x="144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408506-D264-0B45-9474-3A0100A5061B}" type="datetimeFigureOut">
              <a:rPr lang="fr-FR" smtClean="0"/>
              <a:t>22/11/2021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F2B31-ADA3-204B-A9AC-67759B11F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9129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C6E6CF-5DD1-DE4A-919B-B7691E2A8CE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362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469654" y="2386744"/>
            <a:ext cx="9252693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5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8C92-377A-A04E-B845-F50E0F3B15D8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22 novembre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7798553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C099-A518-DB4E-B483-979EF4D7FD8D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22 novembre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823833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475232" y="2386744"/>
            <a:ext cx="9253728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5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481F-CB6E-5D4A-A6B2-33AE83DEDC5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lundi 22 novembre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203173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69653" y="2638044"/>
            <a:ext cx="4384031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6" y="2638044"/>
            <a:ext cx="4387355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481F-CB6E-5D4A-A6B2-33AE83DEDC5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lundi 22 novembre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85189974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9652" y="2313435"/>
            <a:ext cx="4384032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9652" y="3143250"/>
            <a:ext cx="4384032" cy="25967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387355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5"/>
            <a:ext cx="4387355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481F-CB6E-5D4A-A6B2-33AE83DEDC5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lundi 22 novembre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67688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77CF-490B-E748-AB0E-164F660CB84B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22 novembre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178246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B93D-A836-5240-804D-23BE3F404757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22 novembre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711505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54271" y="2243830"/>
            <a:ext cx="4387459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0620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843C4-7F95-8A40-B9CF-8589FC2D29A9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22 novembre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54271" y="6236208"/>
            <a:ext cx="5075197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92604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53440" y="2243828"/>
            <a:ext cx="438912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6001" y="-42172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0620" y="3549920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8AA5069D-EEAF-904A-8815-F9B6EF1618CC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22 novembre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53440" y="6236208"/>
            <a:ext cx="5071872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027927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8492E-2D1D-644C-B33D-1DF473742037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22 novembre 2021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968302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405288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41395" y="937260"/>
            <a:ext cx="6288232" cy="49834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A948C-1CE7-384C-94A0-32286B54F574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lundi 22 novembre 2021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75786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141394" y="964692"/>
            <a:ext cx="7917007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394" y="2638046"/>
            <a:ext cx="7917007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71924" y="6238816"/>
            <a:ext cx="2753747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FF6481F-CB6E-5D4A-A6B2-33AE83DEDC5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lundi 22 novembre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69652" y="6236208"/>
            <a:ext cx="60755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86816" y="6217920"/>
            <a:ext cx="48768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584297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71047" y="5499896"/>
            <a:ext cx="7228833" cy="484633"/>
          </a:xfrm>
        </p:spPr>
        <p:txBody>
          <a:bodyPr>
            <a:normAutofit/>
          </a:bodyPr>
          <a:lstStyle/>
          <a:p>
            <a:r>
              <a:rPr lang="fr-FR" dirty="0"/>
              <a:t>A. Casali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04051" y="640080"/>
            <a:ext cx="8183898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Gill Sans MT" panose="020B0502020104020203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28647" y="804672"/>
            <a:ext cx="7934706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 panose="020B0502020104020203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71047" y="1289304"/>
            <a:ext cx="7228833" cy="3339303"/>
          </a:xfrm>
          <a:ln>
            <a:noFill/>
          </a:ln>
        </p:spPr>
        <p:txBody>
          <a:bodyPr>
            <a:normAutofit/>
          </a:bodyPr>
          <a:lstStyle/>
          <a:p>
            <a:r>
              <a:rPr lang="fr-FR" sz="4400" dirty="0"/>
              <a:t>R1.01 - INITIATION AU</a:t>
            </a:r>
            <a:br>
              <a:rPr lang="fr-FR" sz="4400" dirty="0"/>
            </a:br>
            <a:r>
              <a:rPr lang="fr-FR" sz="4400" dirty="0"/>
              <a:t>DÉVELOPPEMENT - AMPHI#10</a:t>
            </a:r>
          </a:p>
        </p:txBody>
      </p:sp>
    </p:spTree>
    <p:extLst>
      <p:ext uri="{BB962C8B-B14F-4D97-AF65-F5344CB8AC3E}">
        <p14:creationId xmlns:p14="http://schemas.microsoft.com/office/powerpoint/2010/main" val="419950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16861" y="1504736"/>
            <a:ext cx="3525782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016862" y="1248921"/>
            <a:ext cx="7923695" cy="2778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Gestion des erreurs de lecture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Positionnement dans un flux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Etat d’un flux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 panose="02040502050505030304" pitchFamily="18" charset="0"/>
              </a:rPr>
              <a:t>Tri de tableau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 panose="02040502050505030304" pitchFamily="18" charset="0"/>
              </a:rPr>
              <a:t>Tester ses programmes (V2)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93682" y="33452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2781918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 txBox="1">
            <a:spLocks/>
          </p:cNvSpPr>
          <p:nvPr/>
        </p:nvSpPr>
        <p:spPr>
          <a:xfrm>
            <a:off x="1938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latin typeface="Palatino Linotype"/>
              </a:rPr>
              <a:t>A. Gestion des erreurs de lecture</a:t>
            </a:r>
          </a:p>
        </p:txBody>
      </p:sp>
      <p:sp>
        <p:nvSpPr>
          <p:cNvPr id="4" name="Text Box 25"/>
          <p:cNvSpPr txBox="1">
            <a:spLocks noChangeArrowheads="1"/>
          </p:cNvSpPr>
          <p:nvPr/>
        </p:nvSpPr>
        <p:spPr bwMode="auto">
          <a:xfrm>
            <a:off x="1938383" y="1943491"/>
            <a:ext cx="2185406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fr-FR" dirty="0"/>
              <a:t>A.1  Echec de lecture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237921" y="2542218"/>
            <a:ext cx="734695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fr-FR" dirty="0" err="1">
                <a:solidFill>
                  <a:schemeClr val="accent2"/>
                </a:solidFill>
                <a:latin typeface="Courier New" charset="0"/>
              </a:rPr>
              <a:t>int</a:t>
            </a:r>
            <a:r>
              <a:rPr lang="fr-FR" dirty="0">
                <a:solidFill>
                  <a:schemeClr val="accent2"/>
                </a:solidFill>
                <a:latin typeface="Courier New" charset="0"/>
              </a:rPr>
              <a:t> </a:t>
            </a:r>
            <a:r>
              <a:rPr lang="fr-FR" dirty="0">
                <a:latin typeface="Courier New" charset="0"/>
              </a:rPr>
              <a:t>i;</a:t>
            </a:r>
          </a:p>
          <a:p>
            <a:r>
              <a:rPr lang="fr-FR" dirty="0">
                <a:solidFill>
                  <a:srgbClr val="297FD5"/>
                </a:solidFill>
                <a:latin typeface="Courier New" charset="0"/>
              </a:rPr>
              <a:t>for</a:t>
            </a:r>
            <a:r>
              <a:rPr lang="fr-FR" dirty="0">
                <a:latin typeface="Courier New" charset="0"/>
              </a:rPr>
              <a:t> ( ; ; )</a:t>
            </a:r>
          </a:p>
          <a:p>
            <a:r>
              <a:rPr lang="fr-FR" dirty="0">
                <a:latin typeface="Courier New" charset="0"/>
              </a:rPr>
              <a:t>{</a:t>
            </a:r>
          </a:p>
          <a:p>
            <a:r>
              <a:rPr lang="fr-FR" dirty="0">
                <a:latin typeface="Courier New" charset="0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cout</a:t>
            </a:r>
            <a:r>
              <a:rPr lang="fr-FR" dirty="0">
                <a:latin typeface="Courier New" charset="0"/>
              </a:rPr>
              <a:t> &lt;&lt; "Taper un entier suivi de &lt;CR&gt; : ";</a:t>
            </a:r>
          </a:p>
          <a:p>
            <a:r>
              <a:rPr lang="fr-FR" dirty="0">
                <a:latin typeface="Courier New" charset="0"/>
              </a:rPr>
              <a:t>    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cin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 </a:t>
            </a:r>
            <a:r>
              <a:rPr lang="fr-FR" dirty="0">
                <a:latin typeface="Courier New" charset="0"/>
              </a:rPr>
              <a:t>&gt;&gt; i;</a:t>
            </a:r>
          </a:p>
          <a:p>
            <a:r>
              <a:rPr lang="fr-FR" dirty="0">
                <a:latin typeface="Courier New" charset="0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if</a:t>
            </a:r>
            <a:r>
              <a:rPr lang="fr-FR" dirty="0">
                <a:latin typeface="Courier New" charset="0"/>
              </a:rPr>
              <a:t> (</a:t>
            </a:r>
            <a:r>
              <a:rPr lang="fr-FR" dirty="0" err="1">
                <a:latin typeface="Courier New" charset="0"/>
              </a:rPr>
              <a:t>cin.</a:t>
            </a:r>
            <a:r>
              <a:rPr lang="fr-FR" dirty="0" err="1">
                <a:solidFill>
                  <a:srgbClr val="297FD5"/>
                </a:solidFill>
                <a:latin typeface="Courier New" charset="0"/>
              </a:rPr>
              <a:t>eof</a:t>
            </a:r>
            <a:r>
              <a:rPr lang="fr-FR" dirty="0">
                <a:latin typeface="Courier New" charset="0"/>
              </a:rPr>
              <a:t> ()) 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break</a:t>
            </a:r>
            <a:r>
              <a:rPr lang="fr-FR" dirty="0">
                <a:latin typeface="Courier New" charset="0"/>
              </a:rPr>
              <a:t>;</a:t>
            </a:r>
          </a:p>
          <a:p>
            <a:r>
              <a:rPr lang="fr-FR" dirty="0">
                <a:latin typeface="Courier New" charset="0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 charset="0"/>
              </a:rPr>
              <a:t>cout</a:t>
            </a:r>
            <a:r>
              <a:rPr lang="fr-FR" dirty="0">
                <a:latin typeface="Courier New" charset="0"/>
              </a:rPr>
              <a:t> &lt;&lt; "i = " &lt;&lt; i &lt;&lt; </a:t>
            </a:r>
            <a:r>
              <a:rPr lang="fr-FR" dirty="0" err="1">
                <a:latin typeface="Courier New" charset="0"/>
              </a:rPr>
              <a:t>endl</a:t>
            </a:r>
            <a:r>
              <a:rPr lang="fr-FR" dirty="0">
                <a:latin typeface="Courier New" charset="0"/>
              </a:rPr>
              <a:t>;</a:t>
            </a:r>
          </a:p>
          <a:p>
            <a:r>
              <a:rPr lang="fr-FR" dirty="0">
                <a:latin typeface="Courier New" charset="0"/>
              </a:rPr>
              <a:t>}</a:t>
            </a:r>
          </a:p>
        </p:txBody>
      </p:sp>
      <p:cxnSp>
        <p:nvCxnSpPr>
          <p:cNvPr id="7" name="Connecteur droit avec flèche 6"/>
          <p:cNvCxnSpPr/>
          <p:nvPr/>
        </p:nvCxnSpPr>
        <p:spPr>
          <a:xfrm flipH="1">
            <a:off x="3283857" y="2059215"/>
            <a:ext cx="1932214" cy="16963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5216071" y="1723572"/>
            <a:ext cx="4581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Ca aurait pu être n’importe quel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ifstream</a:t>
            </a:r>
            <a:r>
              <a:rPr lang="fr-FR" dirty="0"/>
              <a:t>, le résultat aurait été le même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319560" y="6306235"/>
            <a:ext cx="655667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dirty="0">
                <a:latin typeface="Courier New" charset="0"/>
              </a:rPr>
              <a:t>Taper un entier suivi de &lt;CR&gt; : i = 1075991360</a:t>
            </a:r>
          </a:p>
          <a:p>
            <a:r>
              <a:rPr lang="fr-FR" dirty="0">
                <a:latin typeface="Courier New" charset="0"/>
              </a:rPr>
              <a:t>...</a:t>
            </a: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308853" y="4920733"/>
            <a:ext cx="44582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fr-FR" dirty="0">
                <a:latin typeface="Courier New" charset="0"/>
              </a:rPr>
              <a:t>Taper un entier suivi de &lt;CR&gt; :</a:t>
            </a: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6853472" y="4906888"/>
            <a:ext cx="5982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dirty="0">
                <a:latin typeface="Courier New" charset="0"/>
              </a:rPr>
              <a:t>x10</a:t>
            </a:r>
          </a:p>
        </p:txBody>
      </p:sp>
      <p:sp>
        <p:nvSpPr>
          <p:cNvPr id="14" name="AutoShape 8"/>
          <p:cNvSpPr>
            <a:spLocks noChangeArrowheads="1"/>
          </p:cNvSpPr>
          <p:nvPr/>
        </p:nvSpPr>
        <p:spPr bwMode="auto">
          <a:xfrm>
            <a:off x="7595522" y="5099943"/>
            <a:ext cx="304800" cy="304800"/>
          </a:xfrm>
          <a:prstGeom prst="curvedLeftArrow">
            <a:avLst>
              <a:gd name="adj1" fmla="val 20000"/>
              <a:gd name="adj2" fmla="val 40000"/>
              <a:gd name="adj3" fmla="val 33333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2334809" y="5301733"/>
            <a:ext cx="21239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fr-FR" dirty="0">
                <a:latin typeface="Courier New" charset="0"/>
              </a:rPr>
              <a:t>i = 1075991360</a:t>
            </a:r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2321001" y="5606533"/>
            <a:ext cx="65566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fr-FR" dirty="0">
                <a:latin typeface="Courier New" charset="0"/>
              </a:rPr>
              <a:t>Taper un entier suivi de &lt;CR&gt; : i = 1075991360</a:t>
            </a: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2293798" y="5911333"/>
            <a:ext cx="65566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fr-FR" dirty="0">
                <a:latin typeface="Courier New" charset="0"/>
              </a:rPr>
              <a:t>Taper un entier suivi de &lt;CR&gt; : i = 1075991360</a:t>
            </a:r>
          </a:p>
        </p:txBody>
      </p:sp>
    </p:spTree>
    <p:extLst>
      <p:ext uri="{BB962C8B-B14F-4D97-AF65-F5344CB8AC3E}">
        <p14:creationId xmlns:p14="http://schemas.microsoft.com/office/powerpoint/2010/main" val="12960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utoUpdateAnimBg="0"/>
      <p:bldP spid="13" grpId="0" build="p" autoUpdateAnimBg="0"/>
      <p:bldP spid="14" grpId="0" animBg="1"/>
      <p:bldP spid="15" grpId="0" autoUpdateAnimBg="0"/>
      <p:bldP spid="16" grpId="0" autoUpdateAnimBg="0"/>
      <p:bldP spid="1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123" y="406686"/>
            <a:ext cx="1331507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3846286" y="471714"/>
            <a:ext cx="65949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/>
              <a:t>L’utilisateur n’a pas entré un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dirty="0"/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La chaine de caractère "</a:t>
            </a:r>
            <a:r>
              <a:rPr lang="fr-FR" dirty="0">
                <a:latin typeface="Courier New"/>
                <a:cs typeface="Courier New"/>
              </a:rPr>
              <a:t>x10"</a:t>
            </a:r>
            <a:r>
              <a:rPr lang="fr-FR" dirty="0"/>
              <a:t> reste dans le tampon;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Le tampon n’a pas pu se vider;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A chaque tour de boucle, l’extracteur essaye de convertir ce qu’il y a dans le tampon en un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dirty="0">
                <a:solidFill>
                  <a:srgbClr val="297FD5"/>
                </a:solidFill>
              </a:rPr>
              <a:t> </a:t>
            </a:r>
            <a:r>
              <a:rPr lang="fr-FR" dirty="0"/>
              <a:t>(retour en 2)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059214" y="2222500"/>
            <a:ext cx="77197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Solution : </a:t>
            </a:r>
          </a:p>
          <a:p>
            <a:r>
              <a:rPr lang="fr-FR" dirty="0"/>
              <a:t>Appeler la méthode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fail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()</a:t>
            </a:r>
            <a:r>
              <a:rPr lang="fr-FR" dirty="0"/>
              <a:t> de la classe 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istream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cs typeface="Courier New"/>
              </a:rPr>
              <a:t>pour savoir si l’extraction a pu se faire.</a:t>
            </a:r>
          </a:p>
        </p:txBody>
      </p:sp>
      <p:grpSp>
        <p:nvGrpSpPr>
          <p:cNvPr id="5" name="Grouper 4"/>
          <p:cNvGrpSpPr/>
          <p:nvPr/>
        </p:nvGrpSpPr>
        <p:grpSpPr>
          <a:xfrm>
            <a:off x="6096000" y="2848430"/>
            <a:ext cx="4036786" cy="1172473"/>
            <a:chOff x="4572000" y="2848429"/>
            <a:chExt cx="4036786" cy="1172473"/>
          </a:xfrm>
        </p:grpSpPr>
        <p:sp>
          <p:nvSpPr>
            <p:cNvPr id="4" name="ZoneTexte 3"/>
            <p:cNvSpPr txBox="1"/>
            <p:nvPr/>
          </p:nvSpPr>
          <p:spPr>
            <a:xfrm>
              <a:off x="4572000" y="3374571"/>
              <a:ext cx="40367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Classe pour tous les flux d’entrée (</a:t>
              </a:r>
              <a:r>
                <a:rPr lang="fr-FR" dirty="0" err="1">
                  <a:latin typeface="Courier New"/>
                  <a:cs typeface="Courier New"/>
                </a:rPr>
                <a:t>cin</a:t>
              </a:r>
              <a:r>
                <a:rPr lang="fr-FR" dirty="0"/>
                <a:t>, </a:t>
              </a:r>
              <a:r>
                <a:rPr lang="fr-FR" dirty="0" err="1">
                  <a:latin typeface="Courier New"/>
                  <a:cs typeface="Courier New"/>
                </a:rPr>
                <a:t>ifstream</a:t>
              </a:r>
              <a:r>
                <a:rPr lang="fr-FR" dirty="0"/>
                <a:t>, …)</a:t>
              </a:r>
            </a:p>
          </p:txBody>
        </p:sp>
        <p:cxnSp>
          <p:nvCxnSpPr>
            <p:cNvPr id="6" name="Connecteur droit avec flèche 5"/>
            <p:cNvCxnSpPr/>
            <p:nvPr/>
          </p:nvCxnSpPr>
          <p:spPr>
            <a:xfrm flipH="1" flipV="1">
              <a:off x="5533571" y="2848429"/>
              <a:ext cx="399143" cy="52614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2059214" y="3391088"/>
            <a:ext cx="7474858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i;    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fr-FR" dirty="0">
                <a:latin typeface="Courier New"/>
                <a:cs typeface="Courier New"/>
              </a:rPr>
              <a:t> (;;){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"Taper un entier suivi de &lt;CR&gt; : ";       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cin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&gt;&gt; i;      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if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cin.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eof</a:t>
            </a:r>
            <a:r>
              <a:rPr lang="fr-FR" dirty="0">
                <a:latin typeface="Courier New"/>
                <a:cs typeface="Courier New"/>
              </a:rPr>
              <a:t> ())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break</a:t>
            </a:r>
            <a:r>
              <a:rPr lang="fr-FR" dirty="0">
                <a:latin typeface="Courier New"/>
                <a:cs typeface="Courier New"/>
              </a:rPr>
              <a:t>;       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if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cin.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fail</a:t>
            </a:r>
            <a:r>
              <a:rPr lang="fr-FR" dirty="0">
                <a:latin typeface="Courier New"/>
                <a:cs typeface="Courier New"/>
              </a:rPr>
              <a:t> ())           </a:t>
            </a:r>
          </a:p>
          <a:p>
            <a:r>
              <a:rPr lang="fr-FR" dirty="0">
                <a:latin typeface="Courier New"/>
                <a:cs typeface="Courier New"/>
              </a:rPr>
              <a:t>    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</a:t>
            </a:r>
            <a:r>
              <a:rPr lang="fr-FR" dirty="0" err="1">
                <a:latin typeface="Courier New"/>
                <a:cs typeface="Courier New"/>
              </a:rPr>
              <a:t>echec</a:t>
            </a:r>
            <a:r>
              <a:rPr lang="fr-FR" dirty="0">
                <a:latin typeface="Courier New"/>
                <a:cs typeface="Courier New"/>
              </a:rPr>
              <a:t> de lecture"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       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else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           </a:t>
            </a:r>
          </a:p>
          <a:p>
            <a:r>
              <a:rPr lang="fr-FR" dirty="0">
                <a:latin typeface="Courier New"/>
                <a:cs typeface="Courier New"/>
              </a:rPr>
              <a:t>    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"i = " &lt;&lt; i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>
                <a:latin typeface="Courier New"/>
                <a:cs typeface="Courier New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95752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8000" y="328697"/>
            <a:ext cx="8109857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Taper un entier suivi de &lt;CR&gt; : x10</a:t>
            </a:r>
          </a:p>
          <a:p>
            <a:r>
              <a:rPr lang="fr-FR" dirty="0" err="1">
                <a:latin typeface="Courier New"/>
                <a:cs typeface="Courier New"/>
              </a:rPr>
              <a:t>echec</a:t>
            </a:r>
            <a:r>
              <a:rPr lang="fr-FR" dirty="0">
                <a:latin typeface="Courier New"/>
                <a:cs typeface="Courier New"/>
              </a:rPr>
              <a:t> de lecture</a:t>
            </a:r>
          </a:p>
          <a:p>
            <a:r>
              <a:rPr lang="fr-FR" dirty="0">
                <a:latin typeface="Courier New"/>
                <a:cs typeface="Courier New"/>
              </a:rPr>
              <a:t>Taper un entier suivi de &lt;CR&gt; : </a:t>
            </a:r>
            <a:r>
              <a:rPr lang="fr-FR" dirty="0" err="1">
                <a:latin typeface="Courier New"/>
                <a:cs typeface="Courier New"/>
              </a:rPr>
              <a:t>echec</a:t>
            </a:r>
            <a:r>
              <a:rPr lang="fr-FR" dirty="0">
                <a:latin typeface="Courier New"/>
                <a:cs typeface="Courier New"/>
              </a:rPr>
              <a:t> de lecture</a:t>
            </a:r>
          </a:p>
          <a:p>
            <a:r>
              <a:rPr lang="fr-FR" dirty="0">
                <a:latin typeface="Courier New"/>
                <a:cs typeface="Courier New"/>
              </a:rPr>
              <a:t>Taper un entier suivi de &lt;CR&gt; : </a:t>
            </a:r>
            <a:r>
              <a:rPr lang="fr-FR" dirty="0" err="1">
                <a:latin typeface="Courier New"/>
                <a:cs typeface="Courier New"/>
              </a:rPr>
              <a:t>echec</a:t>
            </a:r>
            <a:r>
              <a:rPr lang="fr-FR" dirty="0">
                <a:latin typeface="Courier New"/>
                <a:cs typeface="Courier New"/>
              </a:rPr>
              <a:t> de lecture</a:t>
            </a:r>
          </a:p>
          <a:p>
            <a:r>
              <a:rPr lang="fr-FR" dirty="0">
                <a:latin typeface="Courier New"/>
                <a:cs typeface="Courier New"/>
              </a:rPr>
              <a:t>Taper un entier suivi de &lt;CR&gt; : </a:t>
            </a:r>
            <a:r>
              <a:rPr lang="fr-FR" dirty="0" err="1">
                <a:latin typeface="Courier New"/>
                <a:cs typeface="Courier New"/>
              </a:rPr>
              <a:t>echec</a:t>
            </a:r>
            <a:r>
              <a:rPr lang="fr-FR" dirty="0">
                <a:latin typeface="Courier New"/>
                <a:cs typeface="Courier New"/>
              </a:rPr>
              <a:t> de lecture</a:t>
            </a:r>
          </a:p>
          <a:p>
            <a:r>
              <a:rPr lang="fr-FR" dirty="0">
                <a:latin typeface="Courier New"/>
                <a:cs typeface="Courier New"/>
              </a:rPr>
              <a:t>Taper un entier suivi de &lt;CR&gt; : </a:t>
            </a:r>
            <a:r>
              <a:rPr lang="fr-FR" dirty="0" err="1">
                <a:latin typeface="Courier New"/>
                <a:cs typeface="Courier New"/>
              </a:rPr>
              <a:t>echec</a:t>
            </a:r>
            <a:r>
              <a:rPr lang="fr-FR" dirty="0">
                <a:latin typeface="Courier New"/>
                <a:cs typeface="Courier New"/>
              </a:rPr>
              <a:t> de lecture</a:t>
            </a: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7024022" y="328696"/>
            <a:ext cx="304800" cy="304800"/>
          </a:xfrm>
          <a:prstGeom prst="curvedLeftArrow">
            <a:avLst>
              <a:gd name="adj1" fmla="val 20000"/>
              <a:gd name="adj2" fmla="val 40000"/>
              <a:gd name="adj3" fmla="val 33333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pic>
        <p:nvPicPr>
          <p:cNvPr id="6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480" y="2175615"/>
            <a:ext cx="1331507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3755572" y="2175615"/>
            <a:ext cx="57331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/>
              <a:t>On a </a:t>
            </a:r>
            <a:r>
              <a:rPr lang="fr-FR"/>
              <a:t>bien détecté </a:t>
            </a:r>
            <a:r>
              <a:rPr lang="fr-FR" dirty="0"/>
              <a:t>l’erreur sur le flux;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Mais, le caractère invalide n'étant pas lu, il reste dans le </a:t>
            </a:r>
            <a:r>
              <a:rPr lang="fr-FR" b="1" dirty="0"/>
              <a:t>tampon</a:t>
            </a:r>
            <a:r>
              <a:rPr lang="fr-FR" i="1" dirty="0"/>
              <a:t> </a:t>
            </a:r>
            <a:r>
              <a:rPr lang="fr-FR" dirty="0"/>
              <a:t>et est retrouvé à la lecture suivante  </a:t>
            </a:r>
            <a:r>
              <a:rPr lang="fr-FR" dirty="0">
                <a:sym typeface="Symbol" charset="0"/>
              </a:rPr>
              <a:t> </a:t>
            </a:r>
            <a:r>
              <a:rPr lang="fr-FR" dirty="0">
                <a:solidFill>
                  <a:srgbClr val="FF3300"/>
                </a:solidFill>
                <a:sym typeface="Symbol" charset="0"/>
              </a:rPr>
              <a:t>purger le </a:t>
            </a:r>
            <a:r>
              <a:rPr lang="fr-FR" b="1" dirty="0">
                <a:solidFill>
                  <a:srgbClr val="FF3300"/>
                </a:solidFill>
              </a:rPr>
              <a:t>tampon</a:t>
            </a:r>
            <a:r>
              <a:rPr lang="fr-FR" b="1" dirty="0"/>
              <a:t> </a:t>
            </a:r>
            <a:r>
              <a:rPr lang="fr-FR" dirty="0"/>
              <a:t>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881479" y="3746501"/>
            <a:ext cx="62555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…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if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cin.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fail</a:t>
            </a:r>
            <a:r>
              <a:rPr lang="fr-FR" dirty="0">
                <a:latin typeface="Courier New"/>
                <a:cs typeface="Courier New"/>
              </a:rPr>
              <a:t> ()) </a:t>
            </a:r>
          </a:p>
          <a:p>
            <a:r>
              <a:rPr lang="fr-FR" dirty="0">
                <a:latin typeface="Courier New"/>
                <a:cs typeface="Courier New"/>
              </a:rPr>
              <a:t>{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</a:t>
            </a:r>
            <a:r>
              <a:rPr lang="fr-FR" dirty="0" err="1">
                <a:latin typeface="Courier New"/>
                <a:cs typeface="Courier New"/>
              </a:rPr>
              <a:t>echec</a:t>
            </a:r>
            <a:r>
              <a:rPr lang="fr-FR" dirty="0">
                <a:latin typeface="Courier New"/>
                <a:cs typeface="Courier New"/>
              </a:rPr>
              <a:t> de lecture"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string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Buf</a:t>
            </a:r>
            <a:r>
              <a:rPr lang="fr-FR" dirty="0">
                <a:latin typeface="Courier New"/>
                <a:cs typeface="Courier New"/>
              </a:rPr>
              <a:t>;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getline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</a:t>
            </a:r>
            <a:r>
              <a:rPr lang="fr-FR" dirty="0" err="1">
                <a:latin typeface="Courier New"/>
                <a:cs typeface="Courier New"/>
              </a:rPr>
              <a:t>cin</a:t>
            </a:r>
            <a:r>
              <a:rPr lang="fr-FR" dirty="0">
                <a:latin typeface="Courier New"/>
                <a:cs typeface="Courier New"/>
              </a:rPr>
              <a:t>, </a:t>
            </a:r>
            <a:r>
              <a:rPr lang="fr-FR" dirty="0" err="1">
                <a:latin typeface="Courier New"/>
                <a:cs typeface="Courier New"/>
              </a:rPr>
              <a:t>Buf</a:t>
            </a:r>
            <a:r>
              <a:rPr lang="fr-FR" dirty="0">
                <a:latin typeface="Courier New"/>
                <a:cs typeface="Courier New"/>
              </a:rPr>
              <a:t>); </a:t>
            </a:r>
          </a:p>
          <a:p>
            <a:r>
              <a:rPr lang="fr-FR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650563" y="5791596"/>
            <a:ext cx="21050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fr-FR" dirty="0"/>
              <a:t>même exécution </a:t>
            </a:r>
            <a:r>
              <a:rPr lang="fr-FR" dirty="0">
                <a:sym typeface="Symbol" charset="0"/>
              </a:rPr>
              <a:t></a:t>
            </a:r>
            <a:r>
              <a:rPr lang="fr-FR" dirty="0"/>
              <a:t> 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718471" y="6248796"/>
            <a:ext cx="185018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fr-FR">
                <a:solidFill>
                  <a:srgbClr val="FF3300"/>
                </a:solidFill>
              </a:rPr>
              <a:t>même résultat !!! </a:t>
            </a:r>
          </a:p>
        </p:txBody>
      </p:sp>
    </p:spTree>
    <p:extLst>
      <p:ext uri="{BB962C8B-B14F-4D97-AF65-F5344CB8AC3E}">
        <p14:creationId xmlns:p14="http://schemas.microsoft.com/office/powerpoint/2010/main" val="113149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  <p:bldP spid="9" grpId="0" autoUpdateAnimBg="0"/>
      <p:bldP spid="1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1938383" y="410420"/>
            <a:ext cx="1757212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fr-FR" dirty="0"/>
              <a:t>A.2 Restauration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022929" y="1115787"/>
            <a:ext cx="8064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Pour pourvoir restaurer un flux positionné dans un état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fail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()</a:t>
            </a:r>
            <a:r>
              <a:rPr lang="fr-FR" dirty="0"/>
              <a:t>, il faut appeler la méthode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clear</a:t>
            </a:r>
            <a:r>
              <a:rPr lang="fr-FR" dirty="0">
                <a:latin typeface="Courier New"/>
                <a:cs typeface="Courier New"/>
              </a:rPr>
              <a:t> ()</a:t>
            </a:r>
            <a:r>
              <a:rPr lang="fr-FR" dirty="0"/>
              <a:t> sur ce flux.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022929" y="1950358"/>
            <a:ext cx="62555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…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if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cin.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fail</a:t>
            </a:r>
            <a:r>
              <a:rPr lang="fr-FR" dirty="0">
                <a:latin typeface="Courier New"/>
                <a:cs typeface="Courier New"/>
              </a:rPr>
              <a:t> ()) </a:t>
            </a:r>
          </a:p>
          <a:p>
            <a:r>
              <a:rPr lang="fr-FR" dirty="0">
                <a:latin typeface="Courier New"/>
                <a:cs typeface="Courier New"/>
              </a:rPr>
              <a:t>{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</a:t>
            </a:r>
            <a:r>
              <a:rPr lang="fr-FR" dirty="0" err="1">
                <a:latin typeface="Courier New"/>
                <a:cs typeface="Courier New"/>
              </a:rPr>
              <a:t>echec</a:t>
            </a:r>
            <a:r>
              <a:rPr lang="fr-FR" dirty="0">
                <a:latin typeface="Courier New"/>
                <a:cs typeface="Courier New"/>
              </a:rPr>
              <a:t> de lecture"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 err="1">
                <a:latin typeface="Courier New"/>
                <a:cs typeface="Courier New"/>
              </a:rPr>
              <a:t>cin.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clear</a:t>
            </a:r>
            <a:r>
              <a:rPr lang="fr-FR" dirty="0">
                <a:latin typeface="Courier New"/>
                <a:cs typeface="Courier New"/>
              </a:rPr>
              <a:t> ();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string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Buf</a:t>
            </a:r>
            <a:r>
              <a:rPr lang="fr-FR" dirty="0">
                <a:latin typeface="Courier New"/>
                <a:cs typeface="Courier New"/>
              </a:rPr>
              <a:t>;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getline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</a:t>
            </a:r>
            <a:r>
              <a:rPr lang="fr-FR" dirty="0" err="1">
                <a:latin typeface="Courier New"/>
                <a:cs typeface="Courier New"/>
              </a:rPr>
              <a:t>cin</a:t>
            </a:r>
            <a:r>
              <a:rPr lang="fr-FR" dirty="0">
                <a:latin typeface="Courier New"/>
                <a:cs typeface="Courier New"/>
              </a:rPr>
              <a:t>, </a:t>
            </a:r>
            <a:r>
              <a:rPr lang="fr-FR" dirty="0" err="1">
                <a:latin typeface="Courier New"/>
                <a:cs typeface="Courier New"/>
              </a:rPr>
              <a:t>Buf</a:t>
            </a:r>
            <a:r>
              <a:rPr lang="fr-FR" dirty="0">
                <a:latin typeface="Courier New"/>
                <a:cs typeface="Courier New"/>
              </a:rPr>
              <a:t>); </a:t>
            </a:r>
          </a:p>
          <a:p>
            <a:r>
              <a:rPr lang="fr-FR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2022929" y="4300923"/>
            <a:ext cx="62555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Taper un entier suivi de &lt;CR&gt; : x10</a:t>
            </a:r>
          </a:p>
          <a:p>
            <a:r>
              <a:rPr lang="fr-FR" dirty="0" err="1">
                <a:latin typeface="Courier New"/>
                <a:cs typeface="Courier New"/>
              </a:rPr>
              <a:t>echec</a:t>
            </a:r>
            <a:r>
              <a:rPr lang="fr-FR" dirty="0">
                <a:latin typeface="Courier New"/>
                <a:cs typeface="Courier New"/>
              </a:rPr>
              <a:t> de lecture</a:t>
            </a:r>
          </a:p>
          <a:p>
            <a:r>
              <a:rPr lang="fr-FR" dirty="0">
                <a:latin typeface="Courier New"/>
                <a:cs typeface="Courier New"/>
              </a:rPr>
              <a:t>Taper un entier suivi de &lt;CR&gt; : 10</a:t>
            </a:r>
          </a:p>
          <a:p>
            <a:r>
              <a:rPr lang="fr-FR" dirty="0">
                <a:latin typeface="Courier New"/>
                <a:cs typeface="Courier New"/>
              </a:rPr>
              <a:t>i = 10</a:t>
            </a:r>
          </a:p>
          <a:p>
            <a:r>
              <a:rPr lang="fr-FR" dirty="0">
                <a:latin typeface="Courier New"/>
                <a:cs typeface="Courier New"/>
              </a:rPr>
              <a:t>Taper un entier suivi de &lt;CR&gt; : </a:t>
            </a:r>
            <a:r>
              <a:rPr lang="fr-FR" dirty="0" err="1">
                <a:latin typeface="Courier New"/>
                <a:cs typeface="Courier New"/>
              </a:rPr>
              <a:t>Ctrl+D</a:t>
            </a:r>
            <a:endParaRPr lang="fr-FR" dirty="0">
              <a:latin typeface="Courier New"/>
              <a:cs typeface="Courier New"/>
            </a:endParaRPr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6987721" y="4358463"/>
            <a:ext cx="304800" cy="304800"/>
          </a:xfrm>
          <a:prstGeom prst="curvedLeftArrow">
            <a:avLst>
              <a:gd name="adj1" fmla="val 20000"/>
              <a:gd name="adj2" fmla="val 40000"/>
              <a:gd name="adj3" fmla="val 33333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6987721" y="4901978"/>
            <a:ext cx="304800" cy="304800"/>
          </a:xfrm>
          <a:prstGeom prst="curvedLeftArrow">
            <a:avLst>
              <a:gd name="adj1" fmla="val 20000"/>
              <a:gd name="adj2" fmla="val 40000"/>
              <a:gd name="adj3" fmla="val 33333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595144" y="3067972"/>
            <a:ext cx="261821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dirty="0"/>
              <a:t> =  remise en état du flux 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2314545" y="5799279"/>
            <a:ext cx="743568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fr-FR" dirty="0"/>
              <a:t>Problème : tous les entiers sur la ligne après le caractère invalide sont perdus.</a:t>
            </a: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2177691" y="6296642"/>
            <a:ext cx="360842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fr-FR" dirty="0"/>
              <a:t>Solution : purger </a:t>
            </a:r>
            <a:r>
              <a:rPr lang="fr-FR" dirty="0">
                <a:solidFill>
                  <a:srgbClr val="FF3300"/>
                </a:solidFill>
              </a:rPr>
              <a:t>caractère/caractère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514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utoUpdateAnimBg="0"/>
      <p:bldP spid="9" grpId="0" autoUpdateAnimBg="0"/>
      <p:bldP spid="10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1938384" y="410420"/>
            <a:ext cx="6211509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fr-FR" dirty="0"/>
              <a:t>A.3 Lecture dans le tampon sans consommation de l’information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1938383" y="1159517"/>
            <a:ext cx="82306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i;    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fr-FR" dirty="0">
                <a:latin typeface="Courier New"/>
                <a:cs typeface="Courier New"/>
              </a:rPr>
              <a:t> (;;){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"Taper un entier suivi de &lt;CR&gt; : ";       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cin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&gt;&gt; i;      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if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cin.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eof</a:t>
            </a:r>
            <a:r>
              <a:rPr lang="fr-FR" dirty="0">
                <a:latin typeface="Courier New"/>
                <a:cs typeface="Courier New"/>
              </a:rPr>
              <a:t> ())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break</a:t>
            </a:r>
            <a:r>
              <a:rPr lang="fr-FR" dirty="0">
                <a:latin typeface="Courier New"/>
                <a:cs typeface="Courier New"/>
              </a:rPr>
              <a:t>;       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if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cin.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fail</a:t>
            </a:r>
            <a:r>
              <a:rPr lang="fr-FR" dirty="0">
                <a:latin typeface="Courier New"/>
                <a:cs typeface="Courier New"/>
              </a:rPr>
              <a:t> ()) </a:t>
            </a:r>
          </a:p>
          <a:p>
            <a:r>
              <a:rPr lang="fr-FR" dirty="0">
                <a:latin typeface="Courier New"/>
                <a:cs typeface="Courier New"/>
              </a:rPr>
              <a:t>    { </a:t>
            </a:r>
          </a:p>
          <a:p>
            <a:r>
              <a:rPr lang="fr-FR" dirty="0">
                <a:latin typeface="Courier New"/>
                <a:cs typeface="Courier New"/>
              </a:rPr>
              <a:t>    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</a:t>
            </a:r>
            <a:r>
              <a:rPr lang="fr-FR" dirty="0" err="1">
                <a:latin typeface="Courier New"/>
                <a:cs typeface="Courier New"/>
              </a:rPr>
              <a:t>echec</a:t>
            </a:r>
            <a:r>
              <a:rPr lang="fr-FR" dirty="0">
                <a:latin typeface="Courier New"/>
                <a:cs typeface="Courier New"/>
              </a:rPr>
              <a:t> de lecture"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 </a:t>
            </a:r>
          </a:p>
          <a:p>
            <a:r>
              <a:rPr lang="fr-FR" dirty="0">
                <a:latin typeface="Courier New"/>
                <a:cs typeface="Courier New"/>
              </a:rPr>
              <a:t>    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char</a:t>
            </a:r>
            <a:r>
              <a:rPr lang="fr-FR" dirty="0">
                <a:latin typeface="Courier New"/>
                <a:cs typeface="Courier New"/>
              </a:rPr>
              <a:t> c;</a:t>
            </a:r>
          </a:p>
          <a:p>
            <a:r>
              <a:rPr lang="fr-FR" dirty="0">
                <a:latin typeface="Courier New"/>
                <a:cs typeface="Courier New"/>
              </a:rPr>
              <a:t>        </a:t>
            </a:r>
            <a:r>
              <a:rPr lang="fr-FR" dirty="0" err="1">
                <a:latin typeface="Courier New"/>
                <a:cs typeface="Courier New"/>
              </a:rPr>
              <a:t>cin.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clear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();</a:t>
            </a:r>
          </a:p>
          <a:p>
            <a:r>
              <a:rPr lang="fr-FR" dirty="0">
                <a:latin typeface="Courier New"/>
                <a:cs typeface="Courier New"/>
              </a:rPr>
              <a:t>    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cin.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get</a:t>
            </a:r>
            <a:r>
              <a:rPr lang="fr-FR" dirty="0">
                <a:latin typeface="Courier New"/>
                <a:cs typeface="Courier New"/>
              </a:rPr>
              <a:t> (c); !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isdigit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(c); </a:t>
            </a:r>
            <a:r>
              <a:rPr lang="fr-FR" dirty="0" err="1">
                <a:latin typeface="Courier New"/>
                <a:cs typeface="Courier New"/>
              </a:rPr>
              <a:t>cin.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get</a:t>
            </a:r>
            <a:r>
              <a:rPr lang="fr-FR" dirty="0">
                <a:latin typeface="Courier New"/>
                <a:cs typeface="Courier New"/>
              </a:rPr>
              <a:t> (c));</a:t>
            </a:r>
          </a:p>
          <a:p>
            <a:r>
              <a:rPr lang="fr-FR" dirty="0">
                <a:latin typeface="Courier New"/>
                <a:cs typeface="Courier New"/>
              </a:rPr>
              <a:t>    }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else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           </a:t>
            </a:r>
          </a:p>
          <a:p>
            <a:r>
              <a:rPr lang="fr-FR" dirty="0">
                <a:latin typeface="Courier New"/>
                <a:cs typeface="Courier New"/>
              </a:rPr>
              <a:t>    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"i = " &lt;&lt; i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endParaRPr lang="fr-FR" dirty="0">
              <a:solidFill>
                <a:srgbClr val="297FD5"/>
              </a:solidFill>
              <a:latin typeface="Courier New"/>
              <a:cs typeface="Courier New"/>
            </a:endParaRPr>
          </a:p>
          <a:p>
            <a:r>
              <a:rPr lang="fr-FR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628572" y="943431"/>
            <a:ext cx="6867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souhaite supprimer tous les caractères invalides du tampon qui sont avant l’entier à extraire.</a:t>
            </a:r>
          </a:p>
        </p:txBody>
      </p:sp>
      <p:sp>
        <p:nvSpPr>
          <p:cNvPr id="5" name="Rectangle 4"/>
          <p:cNvSpPr/>
          <p:nvPr/>
        </p:nvSpPr>
        <p:spPr>
          <a:xfrm>
            <a:off x="1938383" y="5217049"/>
            <a:ext cx="7006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Taper un entier suivi de &lt;CR&gt; : xyz10</a:t>
            </a:r>
          </a:p>
          <a:p>
            <a:r>
              <a:rPr lang="fr-FR" dirty="0" err="1">
                <a:latin typeface="Courier New"/>
                <a:cs typeface="Courier New"/>
              </a:rPr>
              <a:t>echec</a:t>
            </a:r>
            <a:r>
              <a:rPr lang="fr-FR" dirty="0">
                <a:latin typeface="Courier New"/>
                <a:cs typeface="Courier New"/>
              </a:rPr>
              <a:t> de lecture</a:t>
            </a:r>
          </a:p>
          <a:p>
            <a:r>
              <a:rPr lang="fr-FR" dirty="0">
                <a:latin typeface="Courier New"/>
                <a:cs typeface="Courier New"/>
              </a:rPr>
              <a:t>Taper un entier suivi de &lt;CR&gt; : i = 0</a:t>
            </a:r>
          </a:p>
        </p:txBody>
      </p:sp>
      <p:pic>
        <p:nvPicPr>
          <p:cNvPr id="6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551" y="5696673"/>
            <a:ext cx="1331507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2240644" y="6268357"/>
            <a:ext cx="6141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get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()</a:t>
            </a:r>
            <a:r>
              <a:rPr lang="fr-FR" dirty="0"/>
              <a:t> consomme l’information qui est dans le tampon</a:t>
            </a:r>
          </a:p>
        </p:txBody>
      </p:sp>
    </p:spTree>
    <p:extLst>
      <p:ext uri="{BB962C8B-B14F-4D97-AF65-F5344CB8AC3E}">
        <p14:creationId xmlns:p14="http://schemas.microsoft.com/office/powerpoint/2010/main" val="304630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86643" y="326572"/>
            <a:ext cx="84182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Solution : </a:t>
            </a:r>
          </a:p>
          <a:p>
            <a:r>
              <a:rPr lang="fr-FR" dirty="0"/>
              <a:t>Ne consommer l’information que si elle est invalide. </a:t>
            </a:r>
          </a:p>
          <a:p>
            <a:pPr marL="285750" indent="-285750">
              <a:buFont typeface="Symbol" charset="0"/>
              <a:buChar char=""/>
            </a:pPr>
            <a:r>
              <a:rPr lang="fr-FR" dirty="0"/>
              <a:t>On est obligé de lire dans le tampon sans le toucher. Pour cela, il faut utiliser </a:t>
            </a:r>
          </a:p>
          <a:p>
            <a:r>
              <a:rPr lang="fr-FR" dirty="0"/>
              <a:t>la méthode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peek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()</a:t>
            </a:r>
            <a:r>
              <a:rPr lang="fr-FR" dirty="0"/>
              <a:t>.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022929" y="1696359"/>
            <a:ext cx="8382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…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if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cin.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fail</a:t>
            </a:r>
            <a:r>
              <a:rPr lang="fr-FR" dirty="0">
                <a:latin typeface="Courier New"/>
                <a:cs typeface="Courier New"/>
              </a:rPr>
              <a:t> ()) </a:t>
            </a:r>
          </a:p>
          <a:p>
            <a:r>
              <a:rPr lang="fr-FR" dirty="0">
                <a:latin typeface="Courier New"/>
                <a:cs typeface="Courier New"/>
              </a:rPr>
              <a:t>{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</a:t>
            </a:r>
            <a:r>
              <a:rPr lang="fr-FR" dirty="0" err="1">
                <a:latin typeface="Courier New"/>
                <a:cs typeface="Courier New"/>
              </a:rPr>
              <a:t>echec</a:t>
            </a:r>
            <a:r>
              <a:rPr lang="fr-FR" dirty="0">
                <a:latin typeface="Courier New"/>
                <a:cs typeface="Courier New"/>
              </a:rPr>
              <a:t> de lecture"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 err="1">
                <a:latin typeface="Courier New"/>
                <a:cs typeface="Courier New"/>
              </a:rPr>
              <a:t>cin.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clear</a:t>
            </a:r>
            <a:r>
              <a:rPr lang="fr-FR" dirty="0">
                <a:latin typeface="Courier New"/>
                <a:cs typeface="Courier New"/>
              </a:rPr>
              <a:t> ();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char</a:t>
            </a:r>
            <a:r>
              <a:rPr lang="fr-FR" dirty="0">
                <a:latin typeface="Courier New"/>
                <a:cs typeface="Courier New"/>
              </a:rPr>
              <a:t> c; 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for</a:t>
            </a:r>
            <a:r>
              <a:rPr lang="fr-FR" dirty="0">
                <a:latin typeface="Courier New"/>
                <a:cs typeface="Courier New"/>
              </a:rPr>
              <a:t> (c = </a:t>
            </a:r>
            <a:r>
              <a:rPr lang="fr-FR" dirty="0" err="1">
                <a:latin typeface="Courier New"/>
                <a:cs typeface="Courier New"/>
              </a:rPr>
              <a:t>cin.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peek</a:t>
            </a:r>
            <a:r>
              <a:rPr lang="fr-FR" dirty="0">
                <a:latin typeface="Courier New"/>
                <a:cs typeface="Courier New"/>
              </a:rPr>
              <a:t> (); !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isdigit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(c); c = </a:t>
            </a:r>
            <a:r>
              <a:rPr lang="fr-FR" dirty="0" err="1">
                <a:latin typeface="Courier New"/>
                <a:cs typeface="Courier New"/>
              </a:rPr>
              <a:t>cin.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peek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())    </a:t>
            </a:r>
          </a:p>
          <a:p>
            <a:r>
              <a:rPr lang="fr-FR" dirty="0">
                <a:latin typeface="Courier New"/>
                <a:cs typeface="Courier New"/>
              </a:rPr>
              <a:t>	     </a:t>
            </a:r>
            <a:r>
              <a:rPr lang="fr-FR" dirty="0" err="1">
                <a:latin typeface="Courier New"/>
                <a:cs typeface="Courier New"/>
              </a:rPr>
              <a:t>cin.get</a:t>
            </a:r>
            <a:r>
              <a:rPr lang="fr-FR" dirty="0">
                <a:latin typeface="Courier New"/>
                <a:cs typeface="Courier New"/>
              </a:rPr>
              <a:t> ();</a:t>
            </a:r>
          </a:p>
          <a:p>
            <a:r>
              <a:rPr lang="fr-FR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4" name="Rectangle 3"/>
          <p:cNvSpPr/>
          <p:nvPr/>
        </p:nvSpPr>
        <p:spPr>
          <a:xfrm>
            <a:off x="2022929" y="4582050"/>
            <a:ext cx="6785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Taper un entier suivi de &lt;CR&gt; : xyz10</a:t>
            </a:r>
          </a:p>
          <a:p>
            <a:r>
              <a:rPr lang="fr-FR" dirty="0" err="1">
                <a:latin typeface="Courier New"/>
                <a:cs typeface="Courier New"/>
              </a:rPr>
              <a:t>echec</a:t>
            </a:r>
            <a:r>
              <a:rPr lang="fr-FR" dirty="0">
                <a:latin typeface="Courier New"/>
                <a:cs typeface="Courier New"/>
              </a:rPr>
              <a:t> de lecture</a:t>
            </a:r>
          </a:p>
          <a:p>
            <a:r>
              <a:rPr lang="fr-FR" dirty="0">
                <a:latin typeface="Courier New"/>
                <a:cs typeface="Courier New"/>
              </a:rPr>
              <a:t>Taper un entier suivi de &lt;CR&gt; : i = 10</a:t>
            </a:r>
          </a:p>
          <a:p>
            <a:r>
              <a:rPr lang="fr-FR" dirty="0">
                <a:latin typeface="Courier New"/>
                <a:cs typeface="Courier New"/>
              </a:rPr>
              <a:t>Taper un entier suivi de &lt;CR&gt; : Ctrl + D</a:t>
            </a: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7432221" y="4618333"/>
            <a:ext cx="304800" cy="304800"/>
          </a:xfrm>
          <a:prstGeom prst="curvedLeftArrow">
            <a:avLst>
              <a:gd name="adj1" fmla="val 20000"/>
              <a:gd name="adj2" fmla="val 40000"/>
              <a:gd name="adj3" fmla="val 33333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558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23571" y="297100"/>
            <a:ext cx="8037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souhaite supprimer tous les caractères invalides du tampon qui sont après la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string</a:t>
            </a:r>
            <a:r>
              <a:rPr lang="fr-FR" dirty="0">
                <a:solidFill>
                  <a:srgbClr val="297FD5"/>
                </a:solidFill>
              </a:rPr>
              <a:t> </a:t>
            </a:r>
            <a:r>
              <a:rPr lang="fr-FR" dirty="0"/>
              <a:t>à extraire.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868714" y="1297214"/>
            <a:ext cx="7683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string</a:t>
            </a:r>
            <a:r>
              <a:rPr lang="fr-FR" dirty="0">
                <a:latin typeface="Courier New"/>
                <a:cs typeface="Courier New"/>
              </a:rPr>
              <a:t> email; 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"Entrer votre email : "; 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cin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&gt;&gt; email;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email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 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unsigned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age</a:t>
            </a:r>
            <a:r>
              <a:rPr lang="fr-FR" dirty="0">
                <a:latin typeface="Courier New"/>
                <a:cs typeface="Courier New"/>
              </a:rPr>
              <a:t>; 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"Entrer votre </a:t>
            </a:r>
            <a:r>
              <a:rPr lang="fr-FR" dirty="0" err="1">
                <a:latin typeface="Courier New"/>
                <a:cs typeface="Courier New"/>
              </a:rPr>
              <a:t>age</a:t>
            </a:r>
            <a:r>
              <a:rPr lang="fr-FR" dirty="0">
                <a:latin typeface="Courier New"/>
                <a:cs typeface="Courier New"/>
              </a:rPr>
              <a:t> : "; 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cin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&gt;&gt; </a:t>
            </a:r>
            <a:r>
              <a:rPr lang="fr-FR" dirty="0" err="1">
                <a:latin typeface="Courier New"/>
                <a:cs typeface="Courier New"/>
              </a:rPr>
              <a:t>age</a:t>
            </a:r>
            <a:r>
              <a:rPr lang="fr-FR" dirty="0">
                <a:latin typeface="Courier New"/>
                <a:cs typeface="Courier New"/>
              </a:rPr>
              <a:t>; 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latin typeface="Courier New"/>
                <a:cs typeface="Courier New"/>
              </a:rPr>
              <a:t>age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5" name="Rectangle 4"/>
          <p:cNvSpPr/>
          <p:nvPr/>
        </p:nvSpPr>
        <p:spPr>
          <a:xfrm>
            <a:off x="1723572" y="4027716"/>
            <a:ext cx="90260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Courier New"/>
                <a:cs typeface="Courier New"/>
              </a:rPr>
              <a:t>Entrer votre email : </a:t>
            </a:r>
            <a:r>
              <a:rPr lang="fr-FR" dirty="0" err="1">
                <a:latin typeface="Courier New"/>
                <a:cs typeface="Courier New"/>
              </a:rPr>
              <a:t>alain.casali@univ-amu.fr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marc.laporte@univ-amu.fr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 err="1">
                <a:latin typeface="Courier New"/>
                <a:cs typeface="Courier New"/>
              </a:rPr>
              <a:t>alain.casali@univ-amu.fr</a:t>
            </a:r>
            <a:endParaRPr lang="fr-FR" dirty="0">
              <a:latin typeface="Courier New"/>
              <a:cs typeface="Courier New"/>
            </a:endParaRPr>
          </a:p>
          <a:p>
            <a:r>
              <a:rPr lang="fr-FR" dirty="0">
                <a:latin typeface="Courier New"/>
                <a:cs typeface="Courier New"/>
              </a:rPr>
              <a:t>Entrer votre </a:t>
            </a:r>
            <a:r>
              <a:rPr lang="fr-FR" dirty="0" err="1">
                <a:latin typeface="Courier New"/>
                <a:cs typeface="Courier New"/>
              </a:rPr>
              <a:t>age</a:t>
            </a:r>
            <a:r>
              <a:rPr lang="fr-FR" dirty="0">
                <a:latin typeface="Courier New"/>
                <a:cs typeface="Courier New"/>
              </a:rPr>
              <a:t> : 0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868715" y="5715000"/>
            <a:ext cx="789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=&gt; Il faut purger le reste du tampon après avoir fait la lecture.</a:t>
            </a:r>
          </a:p>
        </p:txBody>
      </p:sp>
    </p:spTree>
    <p:extLst>
      <p:ext uri="{BB962C8B-B14F-4D97-AF65-F5344CB8AC3E}">
        <p14:creationId xmlns:p14="http://schemas.microsoft.com/office/powerpoint/2010/main" val="278045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14286" y="208643"/>
            <a:ext cx="7828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Solution 1 :</a:t>
            </a:r>
            <a:r>
              <a:rPr lang="fr-FR" dirty="0"/>
              <a:t> utiliser (et adapter) la méthode qui utilise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peek</a:t>
            </a:r>
            <a:r>
              <a:rPr lang="fr-FR" dirty="0">
                <a:latin typeface="Courier New"/>
                <a:cs typeface="Courier New"/>
              </a:rPr>
              <a:t> ()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914071" y="771072"/>
            <a:ext cx="8112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Solution 2 :</a:t>
            </a:r>
            <a:r>
              <a:rPr lang="fr-FR" dirty="0"/>
              <a:t> utiliser la méthode 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ignore</a:t>
            </a:r>
            <a:r>
              <a:rPr lang="fr-FR" dirty="0">
                <a:latin typeface="Courier New"/>
                <a:cs typeface="Courier New"/>
              </a:rPr>
              <a:t> ()</a:t>
            </a:r>
            <a:r>
              <a:rPr lang="fr-FR" dirty="0"/>
              <a:t> de la classe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istream</a:t>
            </a:r>
            <a:r>
              <a:rPr lang="fr-FR" dirty="0">
                <a:solidFill>
                  <a:srgbClr val="297FD5"/>
                </a:solidFill>
              </a:rPr>
              <a:t> </a:t>
            </a:r>
            <a:r>
              <a:rPr lang="fr-FR" dirty="0"/>
              <a:t>de profil</a:t>
            </a:r>
          </a:p>
          <a:p>
            <a:r>
              <a:rPr lang="fr-FR" dirty="0">
                <a:latin typeface="Courier New"/>
                <a:cs typeface="Courier New"/>
              </a:rPr>
              <a:t>~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void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ignore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streamsize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n,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delim</a:t>
            </a:r>
            <a:r>
              <a:rPr lang="fr-FR" dirty="0">
                <a:latin typeface="Courier New"/>
                <a:cs typeface="Courier New"/>
              </a:rPr>
              <a:t>);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249713" y="1669142"/>
            <a:ext cx="3229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~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unsigned</a:t>
            </a:r>
            <a:r>
              <a:rPr lang="fr-FR" dirty="0">
                <a:solidFill>
                  <a:srgbClr val="297FD5"/>
                </a:solidFill>
              </a:rPr>
              <a:t> </a:t>
            </a:r>
            <a:r>
              <a:rPr lang="fr-FR" dirty="0"/>
              <a:t>(Par défaut 1)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150430" y="1669142"/>
            <a:ext cx="3574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Par défaut EOF</a:t>
            </a:r>
          </a:p>
        </p:txBody>
      </p:sp>
      <p:cxnSp>
        <p:nvCxnSpPr>
          <p:cNvPr id="7" name="Connecteur droit avec flèche 6"/>
          <p:cNvCxnSpPr>
            <a:stCxn id="4" idx="0"/>
          </p:cNvCxnSpPr>
          <p:nvPr/>
        </p:nvCxnSpPr>
        <p:spPr>
          <a:xfrm flipV="1">
            <a:off x="3864428" y="1417402"/>
            <a:ext cx="317500" cy="2517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H="1" flipV="1">
            <a:off x="6150430" y="1417402"/>
            <a:ext cx="680357" cy="2517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2104571" y="2331357"/>
            <a:ext cx="80463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</a:t>
            </a:r>
            <a:r>
              <a:rPr lang="fr-FR" baseline="30000" dirty="0"/>
              <a:t>er</a:t>
            </a:r>
            <a:r>
              <a:rPr lang="fr-FR" dirty="0"/>
              <a:t> paramètre : nombre de caractères maximum à ignorer dans le flux courant. Ces caractères seront supprimés du tampon.</a:t>
            </a:r>
          </a:p>
          <a:p>
            <a:r>
              <a:rPr lang="fr-FR" dirty="0"/>
              <a:t>2</a:t>
            </a:r>
            <a:r>
              <a:rPr lang="fr-FR" baseline="30000" dirty="0"/>
              <a:t>ème</a:t>
            </a:r>
            <a:r>
              <a:rPr lang="fr-FR" dirty="0"/>
              <a:t> paramètre : ignorer les caractères jusqu’à ce qu’on trouve ce caractère.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914071" y="3710215"/>
            <a:ext cx="76835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string</a:t>
            </a:r>
            <a:r>
              <a:rPr lang="fr-FR" dirty="0">
                <a:latin typeface="Courier New"/>
                <a:cs typeface="Courier New"/>
              </a:rPr>
              <a:t> email; 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"Entrer votre email : "; 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cin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&gt;&gt; email;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email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  <a:p>
            <a:r>
              <a:rPr lang="fr-FR" dirty="0" err="1">
                <a:latin typeface="Courier New"/>
                <a:cs typeface="Courier New"/>
              </a:rPr>
              <a:t>cin.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ignore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numeric_limits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&lt;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streamsize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&gt;::max()</a:t>
            </a:r>
            <a:r>
              <a:rPr lang="fr-FR" dirty="0">
                <a:latin typeface="Courier New"/>
                <a:cs typeface="Courier New"/>
              </a:rPr>
              <a:t>, '\n'); 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unsigned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latin typeface="Courier New"/>
                <a:cs typeface="Courier New"/>
              </a:rPr>
              <a:t>age</a:t>
            </a:r>
            <a:r>
              <a:rPr lang="fr-FR" dirty="0">
                <a:latin typeface="Courier New"/>
                <a:cs typeface="Courier New"/>
              </a:rPr>
              <a:t>; 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"Entrer votre </a:t>
            </a:r>
            <a:r>
              <a:rPr lang="fr-FR" dirty="0" err="1">
                <a:latin typeface="Courier New"/>
                <a:cs typeface="Courier New"/>
              </a:rPr>
              <a:t>age</a:t>
            </a:r>
            <a:r>
              <a:rPr lang="fr-FR" dirty="0">
                <a:latin typeface="Courier New"/>
                <a:cs typeface="Courier New"/>
              </a:rPr>
              <a:t> : "; 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cin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&gt;&gt; </a:t>
            </a:r>
            <a:r>
              <a:rPr lang="fr-FR" dirty="0" err="1">
                <a:latin typeface="Courier New"/>
                <a:cs typeface="Courier New"/>
              </a:rPr>
              <a:t>age</a:t>
            </a:r>
            <a:r>
              <a:rPr lang="fr-FR" dirty="0">
                <a:latin typeface="Courier New"/>
                <a:cs typeface="Courier New"/>
              </a:rPr>
              <a:t>; 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cout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latin typeface="Courier New"/>
                <a:cs typeface="Courier New"/>
              </a:rPr>
              <a:t>age</a:t>
            </a:r>
            <a:r>
              <a:rPr lang="fr-FR" dirty="0">
                <a:latin typeface="Courier New"/>
                <a:cs typeface="Courier New"/>
              </a:rPr>
              <a:t> &lt;&lt;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endl</a:t>
            </a:r>
            <a:r>
              <a:rPr lang="fr-FR" dirty="0">
                <a:latin typeface="Courier New"/>
                <a:cs typeface="Courier New"/>
              </a:rPr>
              <a:t>;</a:t>
            </a:r>
          </a:p>
        </p:txBody>
      </p:sp>
      <p:grpSp>
        <p:nvGrpSpPr>
          <p:cNvPr id="6" name="Grouper 5"/>
          <p:cNvGrpSpPr/>
          <p:nvPr/>
        </p:nvGrpSpPr>
        <p:grpSpPr>
          <a:xfrm>
            <a:off x="6413500" y="4009572"/>
            <a:ext cx="4254500" cy="907143"/>
            <a:chOff x="4889500" y="4009571"/>
            <a:chExt cx="4254500" cy="907143"/>
          </a:xfrm>
        </p:grpSpPr>
        <p:cxnSp>
          <p:nvCxnSpPr>
            <p:cNvPr id="13" name="Connecteur droit avec flèche 12"/>
            <p:cNvCxnSpPr/>
            <p:nvPr/>
          </p:nvCxnSpPr>
          <p:spPr>
            <a:xfrm flipH="1">
              <a:off x="4889500" y="4318000"/>
              <a:ext cx="653143" cy="59871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/>
            <p:cNvSpPr txBox="1"/>
            <p:nvPr/>
          </p:nvSpPr>
          <p:spPr>
            <a:xfrm>
              <a:off x="5107214" y="4009571"/>
              <a:ext cx="40367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On ignore tout le reste du flux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8976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16862" y="2012736"/>
            <a:ext cx="3444139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016862" y="1248921"/>
            <a:ext cx="7923695" cy="2778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Gestion des erreurs de lecture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Positionnement dans un flux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Etat d’un flux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 panose="02040502050505030304" pitchFamily="18" charset="0"/>
              </a:rPr>
              <a:t>Tri de tableau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 panose="02040502050505030304" pitchFamily="18" charset="0"/>
              </a:rPr>
              <a:t>Tester ses programmes (V2)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93682" y="33452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2816276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/>
          <p:cNvSpPr txBox="1">
            <a:spLocks/>
          </p:cNvSpPr>
          <p:nvPr/>
        </p:nvSpPr>
        <p:spPr>
          <a:xfrm>
            <a:off x="1938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latin typeface="Palatino Linotype"/>
              </a:rPr>
              <a:t>B. Positionnement dans un flux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013857" y="1914072"/>
            <a:ext cx="8137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appelle la méthode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seekg</a:t>
            </a:r>
            <a:r>
              <a:rPr lang="fr-FR" dirty="0">
                <a:latin typeface="Courier New"/>
                <a:cs typeface="Courier New"/>
              </a:rPr>
              <a:t> ()</a:t>
            </a:r>
            <a:r>
              <a:rPr lang="fr-FR" dirty="0"/>
              <a:t>  de la classe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istream</a:t>
            </a:r>
            <a:r>
              <a:rPr lang="fr-FR" dirty="0">
                <a:solidFill>
                  <a:srgbClr val="297FD5"/>
                </a:solidFill>
              </a:rPr>
              <a:t> </a:t>
            </a:r>
            <a:r>
              <a:rPr lang="fr-FR" dirty="0"/>
              <a:t>de profil</a:t>
            </a:r>
          </a:p>
          <a:p>
            <a:r>
              <a:rPr lang="fr-FR" dirty="0">
                <a:latin typeface="Courier New"/>
                <a:cs typeface="Courier New"/>
              </a:rPr>
              <a:t>~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void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seekg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streamoff</a:t>
            </a:r>
            <a:r>
              <a:rPr lang="fr-FR" dirty="0">
                <a:latin typeface="Courier New"/>
                <a:cs typeface="Courier New"/>
              </a:rPr>
              <a:t>,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ios_base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::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seekdir</a:t>
            </a:r>
            <a:r>
              <a:rPr lang="fr-FR" dirty="0">
                <a:latin typeface="Courier New"/>
                <a:cs typeface="Courier New"/>
              </a:rPr>
              <a:t>);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186214" y="2812143"/>
            <a:ext cx="82822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</a:t>
            </a:r>
            <a:r>
              <a:rPr lang="fr-FR" baseline="30000" dirty="0"/>
              <a:t>er</a:t>
            </a:r>
            <a:r>
              <a:rPr lang="fr-FR" dirty="0"/>
              <a:t> paramètre : (</a:t>
            </a:r>
            <a:r>
              <a:rPr lang="fr-FR" dirty="0">
                <a:latin typeface="Courier New"/>
                <a:cs typeface="Courier New"/>
              </a:rPr>
              <a:t>~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int</a:t>
            </a:r>
            <a:r>
              <a:rPr lang="fr-FR" dirty="0"/>
              <a:t>) nombre d’octet du déplacement</a:t>
            </a:r>
          </a:p>
          <a:p>
            <a:r>
              <a:rPr lang="fr-FR" dirty="0"/>
              <a:t>2</a:t>
            </a:r>
            <a:r>
              <a:rPr lang="fr-FR" baseline="30000" dirty="0"/>
              <a:t>ème</a:t>
            </a:r>
            <a:r>
              <a:rPr lang="fr-FR" dirty="0"/>
              <a:t> paramètre : position à partir de laquelle on fait le déplacement</a:t>
            </a:r>
          </a:p>
          <a:p>
            <a:pPr marL="742950" lvl="1" indent="-285750">
              <a:buFont typeface="Arial"/>
              <a:buChar char="•"/>
            </a:pP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ios_base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::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beg</a:t>
            </a:r>
            <a:r>
              <a:rPr lang="fr-FR" dirty="0">
                <a:latin typeface="Courier New"/>
                <a:cs typeface="Courier New"/>
              </a:rPr>
              <a:t> </a:t>
            </a:r>
            <a:r>
              <a:rPr lang="fr-FR" dirty="0"/>
              <a:t>: déplacement à partir du début du flux;	</a:t>
            </a:r>
          </a:p>
          <a:p>
            <a:pPr marL="742950" lvl="1" indent="-285750">
              <a:buFont typeface="Arial"/>
              <a:buChar char="•"/>
            </a:pP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ios_base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::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cur</a:t>
            </a:r>
            <a:r>
              <a:rPr lang="fr-FR" dirty="0"/>
              <a:t> : déplacement à partir de la position courante du flux;</a:t>
            </a:r>
          </a:p>
          <a:p>
            <a:pPr marL="742950" lvl="1" indent="-285750">
              <a:buFont typeface="Arial"/>
              <a:buChar char="•"/>
            </a:pP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ios_base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::end </a:t>
            </a:r>
            <a:r>
              <a:rPr lang="fr-FR" dirty="0"/>
              <a:t>: déplacement à partir de la fin du flux.	</a:t>
            </a:r>
          </a:p>
        </p:txBody>
      </p:sp>
    </p:spTree>
    <p:extLst>
      <p:ext uri="{BB962C8B-B14F-4D97-AF65-F5344CB8AC3E}">
        <p14:creationId xmlns:p14="http://schemas.microsoft.com/office/powerpoint/2010/main" val="3980206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Text Box 2"/>
          <p:cNvSpPr txBox="1">
            <a:spLocks noChangeArrowheads="1"/>
          </p:cNvSpPr>
          <p:nvPr/>
        </p:nvSpPr>
        <p:spPr bwMode="auto">
          <a:xfrm>
            <a:off x="2133600" y="2576503"/>
            <a:ext cx="4894414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 b="1" dirty="0" err="1">
                <a:solidFill>
                  <a:srgbClr val="FF3300"/>
                </a:solidFill>
                <a:latin typeface="Courier New" charset="0"/>
              </a:rPr>
              <a:t>ios.seekg</a:t>
            </a:r>
            <a:r>
              <a:rPr lang="fr-FR" b="1" dirty="0">
                <a:solidFill>
                  <a:srgbClr val="FF3300"/>
                </a:solidFill>
                <a:latin typeface="Courier New" charset="0"/>
              </a:rPr>
              <a:t> (-1, </a:t>
            </a:r>
            <a:r>
              <a:rPr lang="fr-FR" b="1" dirty="0" err="1">
                <a:solidFill>
                  <a:srgbClr val="FF3300"/>
                </a:solidFill>
                <a:latin typeface="Courier New" charset="0"/>
              </a:rPr>
              <a:t>ios_base</a:t>
            </a:r>
            <a:r>
              <a:rPr lang="fr-FR" b="1" dirty="0">
                <a:solidFill>
                  <a:srgbClr val="FF3300"/>
                </a:solidFill>
                <a:latin typeface="Courier New" charset="0"/>
              </a:rPr>
              <a:t>::</a:t>
            </a:r>
            <a:r>
              <a:rPr lang="fr-FR" b="1" dirty="0" err="1">
                <a:solidFill>
                  <a:srgbClr val="FF3300"/>
                </a:solidFill>
                <a:latin typeface="Courier New" charset="0"/>
              </a:rPr>
              <a:t>cur</a:t>
            </a:r>
            <a:r>
              <a:rPr lang="fr-FR" b="1" dirty="0">
                <a:solidFill>
                  <a:srgbClr val="FF3300"/>
                </a:solidFill>
                <a:latin typeface="Courier New" charset="0"/>
              </a:rPr>
              <a:t>)</a:t>
            </a:r>
            <a:r>
              <a:rPr lang="fr-FR" dirty="0">
                <a:latin typeface="Courier New" charset="0"/>
              </a:rPr>
              <a:t>;</a:t>
            </a:r>
          </a:p>
          <a:p>
            <a:endParaRPr lang="fr-FR" dirty="0">
              <a:latin typeface="Courier New" charset="0"/>
            </a:endParaRPr>
          </a:p>
          <a:p>
            <a:r>
              <a:rPr lang="fr-FR" dirty="0">
                <a:latin typeface="Courier New" charset="0"/>
              </a:rPr>
              <a:t>for (char c; ; )     </a:t>
            </a:r>
          </a:p>
          <a:p>
            <a:r>
              <a:rPr lang="fr-FR" dirty="0">
                <a:latin typeface="Courier New" charset="0"/>
              </a:rPr>
              <a:t>{</a:t>
            </a:r>
          </a:p>
          <a:p>
            <a:r>
              <a:rPr lang="fr-FR" dirty="0">
                <a:latin typeface="Courier New" charset="0"/>
              </a:rPr>
              <a:t>    cout &lt;&lt; </a:t>
            </a:r>
            <a:r>
              <a:rPr lang="fr-FR" dirty="0" err="1">
                <a:latin typeface="Courier New" charset="0"/>
              </a:rPr>
              <a:t>ios.tellg</a:t>
            </a:r>
            <a:r>
              <a:rPr lang="fr-FR" dirty="0">
                <a:latin typeface="Courier New" charset="0"/>
              </a:rPr>
              <a:t>();</a:t>
            </a:r>
          </a:p>
          <a:p>
            <a:r>
              <a:rPr lang="fr-FR" dirty="0">
                <a:latin typeface="Courier New" charset="0"/>
              </a:rPr>
              <a:t>    </a:t>
            </a:r>
            <a:r>
              <a:rPr lang="fr-FR" dirty="0" err="1">
                <a:latin typeface="Courier New" charset="0"/>
              </a:rPr>
              <a:t>ios.get</a:t>
            </a:r>
            <a:r>
              <a:rPr lang="fr-FR" dirty="0">
                <a:latin typeface="Courier New" charset="0"/>
              </a:rPr>
              <a:t> (c) ;</a:t>
            </a:r>
          </a:p>
          <a:p>
            <a:r>
              <a:rPr lang="fr-FR" dirty="0">
                <a:latin typeface="Courier New" charset="0"/>
              </a:rPr>
              <a:t>    cout &lt;&lt; ' ' &lt;&lt; c &lt;&lt; '\n';</a:t>
            </a:r>
          </a:p>
          <a:p>
            <a:endParaRPr lang="fr-FR" dirty="0">
              <a:latin typeface="Courier New" charset="0"/>
            </a:endParaRPr>
          </a:p>
          <a:p>
            <a:r>
              <a:rPr lang="fr-FR" dirty="0">
                <a:latin typeface="Courier New" charset="0"/>
              </a:rPr>
              <a:t>    if (</a:t>
            </a:r>
            <a:r>
              <a:rPr lang="fr-FR" b="1" dirty="0">
                <a:solidFill>
                  <a:srgbClr val="FF3300"/>
                </a:solidFill>
                <a:latin typeface="Courier New" charset="0"/>
              </a:rPr>
              <a:t>1 ==</a:t>
            </a:r>
            <a:r>
              <a:rPr lang="fr-FR" dirty="0">
                <a:latin typeface="Courier New" charset="0"/>
              </a:rPr>
              <a:t> </a:t>
            </a:r>
            <a:r>
              <a:rPr lang="fr-FR" b="1" dirty="0" err="1">
                <a:solidFill>
                  <a:srgbClr val="FF3300"/>
                </a:solidFill>
                <a:latin typeface="Courier New" charset="0"/>
              </a:rPr>
              <a:t>ios.tellg</a:t>
            </a:r>
            <a:r>
              <a:rPr lang="fr-FR" b="1" dirty="0">
                <a:solidFill>
                  <a:srgbClr val="FF3300"/>
                </a:solidFill>
                <a:latin typeface="Courier New" charset="0"/>
              </a:rPr>
              <a:t>()</a:t>
            </a:r>
            <a:r>
              <a:rPr lang="fr-FR" dirty="0">
                <a:latin typeface="Courier New" charset="0"/>
              </a:rPr>
              <a:t>)</a:t>
            </a:r>
            <a:r>
              <a:rPr lang="fr-FR" b="1" dirty="0">
                <a:solidFill>
                  <a:srgbClr val="FF3300"/>
                </a:solidFill>
                <a:latin typeface="Courier New" charset="0"/>
              </a:rPr>
              <a:t> </a:t>
            </a:r>
            <a:r>
              <a:rPr lang="fr-FR" dirty="0">
                <a:latin typeface="Courier New" charset="0"/>
              </a:rPr>
              <a:t>break;</a:t>
            </a:r>
          </a:p>
          <a:p>
            <a:r>
              <a:rPr lang="fr-FR" b="1" dirty="0">
                <a:solidFill>
                  <a:srgbClr val="FF3300"/>
                </a:solidFill>
                <a:latin typeface="Courier New" charset="0"/>
              </a:rPr>
              <a:t>    </a:t>
            </a:r>
            <a:r>
              <a:rPr lang="fr-FR" b="1" dirty="0" err="1">
                <a:solidFill>
                  <a:srgbClr val="FF3300"/>
                </a:solidFill>
                <a:latin typeface="Courier New" charset="0"/>
              </a:rPr>
              <a:t>ios.seekg</a:t>
            </a:r>
            <a:r>
              <a:rPr lang="fr-FR" b="1" dirty="0">
                <a:solidFill>
                  <a:srgbClr val="FF3300"/>
                </a:solidFill>
                <a:latin typeface="Courier New" charset="0"/>
              </a:rPr>
              <a:t> (-2, </a:t>
            </a:r>
            <a:r>
              <a:rPr lang="fr-FR" b="1" dirty="0" err="1">
                <a:solidFill>
                  <a:srgbClr val="FF3300"/>
                </a:solidFill>
                <a:latin typeface="Courier New" charset="0"/>
              </a:rPr>
              <a:t>ios_base</a:t>
            </a:r>
            <a:r>
              <a:rPr lang="fr-FR" b="1" dirty="0">
                <a:solidFill>
                  <a:srgbClr val="FF3300"/>
                </a:solidFill>
                <a:latin typeface="Courier New" charset="0"/>
              </a:rPr>
              <a:t>::</a:t>
            </a:r>
            <a:r>
              <a:rPr lang="fr-FR" b="1" dirty="0" err="1">
                <a:solidFill>
                  <a:srgbClr val="FF3300"/>
                </a:solidFill>
                <a:latin typeface="Courier New" charset="0"/>
              </a:rPr>
              <a:t>cur</a:t>
            </a:r>
            <a:r>
              <a:rPr lang="fr-FR" b="1" dirty="0">
                <a:solidFill>
                  <a:srgbClr val="FF3300"/>
                </a:solidFill>
                <a:latin typeface="Courier New" charset="0"/>
              </a:rPr>
              <a:t>)</a:t>
            </a:r>
            <a:r>
              <a:rPr lang="fr-FR" dirty="0">
                <a:latin typeface="Courier New" charset="0"/>
              </a:rPr>
              <a:t>;</a:t>
            </a:r>
          </a:p>
          <a:p>
            <a:r>
              <a:rPr lang="fr-FR" dirty="0">
                <a:latin typeface="Courier New" charset="0"/>
              </a:rPr>
              <a:t>}</a:t>
            </a:r>
          </a:p>
          <a:p>
            <a:r>
              <a:rPr lang="fr-FR" dirty="0">
                <a:latin typeface="Courier New" charset="0"/>
              </a:rPr>
              <a:t>return 0;</a:t>
            </a:r>
          </a:p>
        </p:txBody>
      </p:sp>
      <p:sp>
        <p:nvSpPr>
          <p:cNvPr id="481283" name="Text Box 3"/>
          <p:cNvSpPr txBox="1">
            <a:spLocks noChangeArrowheads="1"/>
          </p:cNvSpPr>
          <p:nvPr/>
        </p:nvSpPr>
        <p:spPr bwMode="auto">
          <a:xfrm>
            <a:off x="2444740" y="505897"/>
            <a:ext cx="3075009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fr-FR"/>
              <a:t>Lecture à l'envers dans un  flux</a:t>
            </a:r>
          </a:p>
        </p:txBody>
      </p:sp>
      <p:sp>
        <p:nvSpPr>
          <p:cNvPr id="481284" name="Rectangle 4"/>
          <p:cNvSpPr>
            <a:spLocks noChangeArrowheads="1"/>
          </p:cNvSpPr>
          <p:nvPr/>
        </p:nvSpPr>
        <p:spPr bwMode="auto">
          <a:xfrm>
            <a:off x="2133601" y="1524001"/>
            <a:ext cx="7966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>
                <a:latin typeface="Courier New" charset="0"/>
              </a:rPr>
              <a:t>ifstream ios ("Relecture", </a:t>
            </a:r>
            <a:r>
              <a:rPr lang="fr-FR" b="1">
                <a:solidFill>
                  <a:srgbClr val="FF3300"/>
                </a:solidFill>
                <a:latin typeface="Courier New" charset="0"/>
              </a:rPr>
              <a:t>ios_base::ate | ios_base::in</a:t>
            </a:r>
            <a:r>
              <a:rPr lang="fr-FR">
                <a:latin typeface="Courier New" charset="0"/>
              </a:rPr>
              <a:t>);</a:t>
            </a:r>
          </a:p>
        </p:txBody>
      </p:sp>
      <p:sp>
        <p:nvSpPr>
          <p:cNvPr id="481285" name="AutoShape 5"/>
          <p:cNvSpPr>
            <a:spLocks/>
          </p:cNvSpPr>
          <p:nvPr/>
        </p:nvSpPr>
        <p:spPr bwMode="auto">
          <a:xfrm>
            <a:off x="8670925" y="990084"/>
            <a:ext cx="1353004" cy="369332"/>
          </a:xfrm>
          <a:prstGeom prst="callout2">
            <a:avLst>
              <a:gd name="adj1" fmla="val 26866"/>
              <a:gd name="adj2" fmla="val -6574"/>
              <a:gd name="adj3" fmla="val 26866"/>
              <a:gd name="adj4" fmla="val -68903"/>
              <a:gd name="adj5" fmla="val 133583"/>
              <a:gd name="adj6" fmla="val -94384"/>
            </a:avLst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fr-FR" b="1" i="1" dirty="0" err="1">
                <a:solidFill>
                  <a:srgbClr val="FF3300"/>
                </a:solidFill>
                <a:latin typeface="Courier New" charset="0"/>
              </a:rPr>
              <a:t>at</a:t>
            </a:r>
            <a:r>
              <a:rPr lang="fr-FR" i="1" dirty="0">
                <a:latin typeface="Courier New" charset="0"/>
              </a:rPr>
              <a:t> </a:t>
            </a:r>
            <a:r>
              <a:rPr lang="fr-FR" b="1" i="1" dirty="0">
                <a:solidFill>
                  <a:srgbClr val="FF3300"/>
                </a:solidFill>
                <a:latin typeface="Courier New" charset="0"/>
              </a:rPr>
              <a:t>end</a:t>
            </a:r>
            <a:endParaRPr lang="fr-FR" i="1" dirty="0">
              <a:latin typeface="Courier New" charset="0"/>
            </a:endParaRPr>
          </a:p>
        </p:txBody>
      </p:sp>
      <p:sp>
        <p:nvSpPr>
          <p:cNvPr id="481286" name="Rectangle 6"/>
          <p:cNvSpPr>
            <a:spLocks noChangeArrowheads="1"/>
          </p:cNvSpPr>
          <p:nvPr/>
        </p:nvSpPr>
        <p:spPr bwMode="auto">
          <a:xfrm>
            <a:off x="2133601" y="1902769"/>
            <a:ext cx="44053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>
                <a:latin typeface="Courier New" charset="0"/>
              </a:rPr>
              <a:t>if</a:t>
            </a:r>
            <a:r>
              <a:rPr lang="fr-FR" sz="2400"/>
              <a:t> </a:t>
            </a:r>
            <a:r>
              <a:rPr lang="fr-FR">
                <a:latin typeface="Courier New" charset="0"/>
              </a:rPr>
              <a:t>(0 == </a:t>
            </a:r>
            <a:r>
              <a:rPr lang="fr-FR" b="1">
                <a:solidFill>
                  <a:srgbClr val="FF3300"/>
                </a:solidFill>
                <a:latin typeface="Courier New" charset="0"/>
              </a:rPr>
              <a:t>ios.tellg</a:t>
            </a:r>
            <a:r>
              <a:rPr lang="fr-FR">
                <a:latin typeface="Courier New" charset="0"/>
              </a:rPr>
              <a:t>()) return 0;</a:t>
            </a:r>
          </a:p>
        </p:txBody>
      </p:sp>
      <p:sp>
        <p:nvSpPr>
          <p:cNvPr id="481287" name="Text Box 7"/>
          <p:cNvSpPr txBox="1">
            <a:spLocks noChangeArrowheads="1"/>
          </p:cNvSpPr>
          <p:nvPr/>
        </p:nvSpPr>
        <p:spPr bwMode="auto">
          <a:xfrm>
            <a:off x="8915401" y="4198075"/>
            <a:ext cx="598241" cy="17543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fr-FR">
                <a:latin typeface="Courier New" charset="0"/>
              </a:rPr>
              <a:t>5 5</a:t>
            </a:r>
          </a:p>
          <a:p>
            <a:r>
              <a:rPr lang="fr-FR">
                <a:latin typeface="Courier New" charset="0"/>
              </a:rPr>
              <a:t>4 4</a:t>
            </a:r>
          </a:p>
          <a:p>
            <a:r>
              <a:rPr lang="fr-FR">
                <a:latin typeface="Courier New" charset="0"/>
              </a:rPr>
              <a:t>3 3</a:t>
            </a:r>
          </a:p>
          <a:p>
            <a:r>
              <a:rPr lang="fr-FR">
                <a:latin typeface="Courier New" charset="0"/>
              </a:rPr>
              <a:t>2 2</a:t>
            </a:r>
          </a:p>
          <a:p>
            <a:r>
              <a:rPr lang="fr-FR">
                <a:latin typeface="Courier New" charset="0"/>
              </a:rPr>
              <a:t>1 1</a:t>
            </a:r>
          </a:p>
          <a:p>
            <a:r>
              <a:rPr lang="fr-FR">
                <a:latin typeface="Courier New" charset="0"/>
              </a:rPr>
              <a:t>0 0</a:t>
            </a:r>
          </a:p>
        </p:txBody>
      </p:sp>
    </p:spTree>
    <p:extLst>
      <p:ext uri="{BB962C8B-B14F-4D97-AF65-F5344CB8AC3E}">
        <p14:creationId xmlns:p14="http://schemas.microsoft.com/office/powerpoint/2010/main" val="315308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812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8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8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282" grpId="0" autoUpdateAnimBg="0"/>
      <p:bldP spid="481283" grpId="0" animBg="1" autoUpdateAnimBg="0"/>
      <p:bldP spid="481284" grpId="0" autoUpdateAnimBg="0"/>
      <p:bldP spid="481285" grpId="0" animBg="1" autoUpdateAnimBg="0"/>
      <p:bldP spid="481286" grpId="0" autoUpdateAnimBg="0"/>
      <p:bldP spid="481287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16861" y="2575165"/>
            <a:ext cx="2001782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016862" y="1248921"/>
            <a:ext cx="7923695" cy="3332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Gestion des erreurs de lecture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Positionnement dans un flux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Etat d’un flux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Tri de tableau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/>
              <a:t>Tester ses programmes (V2)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93682" y="33452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4032077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/>
          <p:cNvSpPr txBox="1">
            <a:spLocks/>
          </p:cNvSpPr>
          <p:nvPr/>
        </p:nvSpPr>
        <p:spPr>
          <a:xfrm>
            <a:off x="1938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latin typeface="Palatino Linotype"/>
              </a:rPr>
              <a:t>C. Etat d’un flux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131786" y="1378857"/>
            <a:ext cx="74567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Un flux peut avoir 4 états :</a:t>
            </a:r>
          </a:p>
          <a:p>
            <a:pPr marL="285750" indent="-285750">
              <a:buFont typeface="Arial"/>
              <a:buChar char="•"/>
            </a:pP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eof</a:t>
            </a:r>
            <a:r>
              <a:rPr lang="fr-FR" dirty="0">
                <a:latin typeface="Courier New"/>
                <a:cs typeface="Courier New"/>
              </a:rPr>
              <a:t> ()</a:t>
            </a:r>
            <a:r>
              <a:rPr lang="fr-FR" dirty="0"/>
              <a:t> : fin de fichier;</a:t>
            </a:r>
          </a:p>
          <a:p>
            <a:pPr marL="285750" indent="-285750">
              <a:buFont typeface="Arial"/>
              <a:buChar char="•"/>
            </a:pP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fail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()</a:t>
            </a:r>
            <a:r>
              <a:rPr lang="fr-FR" dirty="0"/>
              <a:t> :  erreur E/S</a:t>
            </a:r>
          </a:p>
          <a:p>
            <a:pPr marL="285750" indent="-285750">
              <a:buFont typeface="Arial"/>
              <a:buChar char="•"/>
            </a:pP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bad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()</a:t>
            </a:r>
            <a:r>
              <a:rPr lang="fr-FR" dirty="0"/>
              <a:t> : erreur sur le flux (propagation d’exception, …)</a:t>
            </a:r>
          </a:p>
          <a:p>
            <a:pPr marL="285750" indent="-285750">
              <a:buFont typeface="Arial"/>
              <a:buChar char="•"/>
            </a:pP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good</a:t>
            </a:r>
            <a:r>
              <a:rPr lang="fr-FR" dirty="0">
                <a:latin typeface="Courier New"/>
                <a:cs typeface="Courier New"/>
              </a:rPr>
              <a:t> ()</a:t>
            </a:r>
            <a:r>
              <a:rPr lang="fr-FR" dirty="0"/>
              <a:t> : le flux est OK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131786" y="3111500"/>
            <a:ext cx="6404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2 tests suivants sont équivalents : 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if</a:t>
            </a:r>
            <a:r>
              <a:rPr lang="fr-FR" dirty="0">
                <a:latin typeface="Courier New"/>
                <a:cs typeface="Courier New"/>
              </a:rPr>
              <a:t> (ifs)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if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ifs.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good</a:t>
            </a:r>
            <a:r>
              <a:rPr lang="fr-FR" dirty="0">
                <a:latin typeface="Courier New"/>
                <a:cs typeface="Courier New"/>
              </a:rPr>
              <a:t> () [==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true</a:t>
            </a:r>
            <a:r>
              <a:rPr lang="fr-FR" dirty="0">
                <a:latin typeface="Courier New"/>
                <a:cs typeface="Courier New"/>
              </a:rPr>
              <a:t>])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222500" y="4281714"/>
            <a:ext cx="68217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Profil de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getline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()</a:t>
            </a:r>
            <a:r>
              <a:rPr lang="fr-FR" dirty="0"/>
              <a:t> (amphi 2.2)</a:t>
            </a:r>
          </a:p>
          <a:p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~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void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getline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(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ifstream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&amp;, string &amp;);</a:t>
            </a:r>
          </a:p>
          <a:p>
            <a:endParaRPr lang="fr-FR" dirty="0"/>
          </a:p>
          <a:p>
            <a:r>
              <a:rPr lang="fr-FR" dirty="0"/>
              <a:t>Nouveau profil:</a:t>
            </a:r>
          </a:p>
          <a:p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ifstream</a:t>
            </a:r>
            <a:r>
              <a:rPr lang="fr-FR" dirty="0">
                <a:solidFill>
                  <a:srgbClr val="297FD5"/>
                </a:solidFill>
              </a:rPr>
              <a:t>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getline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(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ifstream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&amp;, string &amp;);</a:t>
            </a:r>
          </a:p>
        </p:txBody>
      </p:sp>
    </p:spTree>
    <p:extLst>
      <p:ext uri="{BB962C8B-B14F-4D97-AF65-F5344CB8AC3E}">
        <p14:creationId xmlns:p14="http://schemas.microsoft.com/office/powerpoint/2010/main" val="765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59643" y="381001"/>
            <a:ext cx="862692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Symbol" charset="0"/>
              <a:buChar char=""/>
            </a:pPr>
            <a:r>
              <a:rPr lang="fr-FR" dirty="0"/>
              <a:t>Lecture jusqu’à la fin d’un fichier :</a:t>
            </a:r>
          </a:p>
          <a:p>
            <a:r>
              <a:rPr lang="fr-FR" dirty="0"/>
              <a:t>Amphi 9 :</a:t>
            </a:r>
          </a:p>
          <a:p>
            <a:r>
              <a:rPr lang="pl-PL" dirty="0">
                <a:solidFill>
                  <a:srgbClr val="297FD5"/>
                </a:solidFill>
                <a:latin typeface="Courier New"/>
                <a:cs typeface="Courier New"/>
              </a:rPr>
              <a:t>string</a:t>
            </a:r>
            <a:r>
              <a:rPr lang="pl-PL" dirty="0">
                <a:latin typeface="Courier New"/>
                <a:cs typeface="Courier New"/>
              </a:rPr>
              <a:t> </a:t>
            </a:r>
            <a:r>
              <a:rPr lang="pl-PL" dirty="0" err="1">
                <a:latin typeface="Courier New"/>
                <a:cs typeface="Courier New"/>
              </a:rPr>
              <a:t>str</a:t>
            </a:r>
            <a:r>
              <a:rPr lang="pl-PL" dirty="0">
                <a:latin typeface="Courier New"/>
                <a:cs typeface="Courier New"/>
              </a:rPr>
              <a:t>;</a:t>
            </a:r>
          </a:p>
          <a:p>
            <a:r>
              <a:rPr lang="pl-PL" dirty="0">
                <a:solidFill>
                  <a:srgbClr val="297FD5"/>
                </a:solidFill>
                <a:latin typeface="Courier New"/>
                <a:cs typeface="Courier New"/>
              </a:rPr>
              <a:t>for </a:t>
            </a:r>
            <a:r>
              <a:rPr lang="pl-PL" dirty="0">
                <a:latin typeface="Courier New"/>
                <a:cs typeface="Courier New"/>
              </a:rPr>
              <a:t>(</a:t>
            </a:r>
            <a:r>
              <a:rPr lang="pl-PL" dirty="0" err="1">
                <a:solidFill>
                  <a:srgbClr val="297FD5"/>
                </a:solidFill>
                <a:latin typeface="Courier New"/>
                <a:cs typeface="Courier New"/>
              </a:rPr>
              <a:t>getline</a:t>
            </a:r>
            <a:r>
              <a:rPr lang="pl-PL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pl-PL" dirty="0">
                <a:latin typeface="Courier New"/>
                <a:cs typeface="Courier New"/>
              </a:rPr>
              <a:t>(</a:t>
            </a:r>
            <a:r>
              <a:rPr lang="pl-PL" dirty="0" err="1">
                <a:latin typeface="Courier New"/>
                <a:cs typeface="Courier New"/>
              </a:rPr>
              <a:t>ifs</a:t>
            </a:r>
            <a:r>
              <a:rPr lang="pl-PL" dirty="0">
                <a:latin typeface="Courier New"/>
                <a:cs typeface="Courier New"/>
              </a:rPr>
              <a:t>, </a:t>
            </a:r>
            <a:r>
              <a:rPr lang="pl-PL" dirty="0" err="1">
                <a:latin typeface="Courier New"/>
                <a:cs typeface="Courier New"/>
              </a:rPr>
              <a:t>str</a:t>
            </a:r>
            <a:r>
              <a:rPr lang="pl-PL" dirty="0">
                <a:latin typeface="Courier New"/>
                <a:cs typeface="Courier New"/>
              </a:rPr>
              <a:t>); !</a:t>
            </a:r>
            <a:r>
              <a:rPr lang="pl-PL" dirty="0" err="1">
                <a:latin typeface="Courier New"/>
                <a:cs typeface="Courier New"/>
              </a:rPr>
              <a:t>ifs.eof</a:t>
            </a:r>
            <a:r>
              <a:rPr lang="pl-PL" dirty="0">
                <a:latin typeface="Courier New"/>
                <a:cs typeface="Courier New"/>
              </a:rPr>
              <a:t> (); </a:t>
            </a:r>
            <a:r>
              <a:rPr lang="pl-PL" dirty="0" err="1">
                <a:solidFill>
                  <a:srgbClr val="297FD5"/>
                </a:solidFill>
                <a:latin typeface="Courier New"/>
                <a:cs typeface="Courier New"/>
              </a:rPr>
              <a:t>getline</a:t>
            </a:r>
            <a:r>
              <a:rPr lang="pl-PL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pl-PL" dirty="0">
                <a:latin typeface="Courier New"/>
                <a:cs typeface="Courier New"/>
              </a:rPr>
              <a:t>(</a:t>
            </a:r>
            <a:r>
              <a:rPr lang="pl-PL" dirty="0" err="1">
                <a:latin typeface="Courier New"/>
                <a:cs typeface="Courier New"/>
              </a:rPr>
              <a:t>ifs</a:t>
            </a:r>
            <a:r>
              <a:rPr lang="pl-PL" dirty="0">
                <a:latin typeface="Courier New"/>
                <a:cs typeface="Courier New"/>
              </a:rPr>
              <a:t>, </a:t>
            </a:r>
            <a:r>
              <a:rPr lang="pl-PL" dirty="0" err="1">
                <a:latin typeface="Courier New"/>
                <a:cs typeface="Courier New"/>
              </a:rPr>
              <a:t>str</a:t>
            </a:r>
            <a:r>
              <a:rPr lang="pl-PL" dirty="0">
                <a:latin typeface="Courier New"/>
                <a:cs typeface="Courier New"/>
              </a:rPr>
              <a:t>))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 err="1">
                <a:latin typeface="Courier New"/>
                <a:cs typeface="Courier New"/>
              </a:rPr>
              <a:t>Manipulate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);</a:t>
            </a:r>
          </a:p>
          <a:p>
            <a:endParaRPr lang="fr-FR" dirty="0"/>
          </a:p>
          <a:p>
            <a:r>
              <a:rPr lang="fr-FR" dirty="0"/>
              <a:t>En utilisant le nouveau profil de </a:t>
            </a:r>
            <a:r>
              <a:rPr lang="fr-FR" dirty="0" err="1"/>
              <a:t>getline</a:t>
            </a:r>
            <a:r>
              <a:rPr lang="fr-FR" dirty="0"/>
              <a:t> () :</a:t>
            </a:r>
          </a:p>
          <a:p>
            <a:r>
              <a:rPr lang="pl-PL" dirty="0">
                <a:solidFill>
                  <a:srgbClr val="297FD5"/>
                </a:solidFill>
                <a:latin typeface="Courier New"/>
                <a:cs typeface="Courier New"/>
              </a:rPr>
              <a:t>string</a:t>
            </a:r>
            <a:r>
              <a:rPr lang="pl-PL" dirty="0">
                <a:latin typeface="Courier New"/>
                <a:cs typeface="Courier New"/>
              </a:rPr>
              <a:t> </a:t>
            </a:r>
            <a:r>
              <a:rPr lang="pl-PL" dirty="0" err="1">
                <a:latin typeface="Courier New"/>
                <a:cs typeface="Courier New"/>
              </a:rPr>
              <a:t>str</a:t>
            </a:r>
            <a:r>
              <a:rPr lang="pl-PL" dirty="0">
                <a:latin typeface="Courier New"/>
                <a:cs typeface="Courier New"/>
              </a:rPr>
              <a:t>;</a:t>
            </a:r>
          </a:p>
          <a:p>
            <a:r>
              <a:rPr lang="pl-PL" dirty="0">
                <a:solidFill>
                  <a:srgbClr val="297FD5"/>
                </a:solidFill>
                <a:latin typeface="Courier New"/>
                <a:cs typeface="Courier New"/>
              </a:rPr>
              <a:t>for </a:t>
            </a:r>
            <a:r>
              <a:rPr lang="pl-PL" dirty="0">
                <a:latin typeface="Courier New"/>
                <a:cs typeface="Courier New"/>
              </a:rPr>
              <a:t>( ; </a:t>
            </a:r>
            <a:r>
              <a:rPr lang="pl-PL" dirty="0" err="1">
                <a:solidFill>
                  <a:srgbClr val="297FD5"/>
                </a:solidFill>
                <a:latin typeface="Courier New"/>
                <a:cs typeface="Courier New"/>
              </a:rPr>
              <a:t>getline</a:t>
            </a:r>
            <a:r>
              <a:rPr lang="pl-PL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pl-PL" dirty="0">
                <a:latin typeface="Courier New"/>
                <a:cs typeface="Courier New"/>
              </a:rPr>
              <a:t>(</a:t>
            </a:r>
            <a:r>
              <a:rPr lang="pl-PL" dirty="0" err="1">
                <a:latin typeface="Courier New"/>
                <a:cs typeface="Courier New"/>
              </a:rPr>
              <a:t>ifs</a:t>
            </a:r>
            <a:r>
              <a:rPr lang="pl-PL" dirty="0">
                <a:latin typeface="Courier New"/>
                <a:cs typeface="Courier New"/>
              </a:rPr>
              <a:t>, </a:t>
            </a:r>
            <a:r>
              <a:rPr lang="pl-PL" dirty="0" err="1">
                <a:latin typeface="Courier New"/>
                <a:cs typeface="Courier New"/>
              </a:rPr>
              <a:t>str</a:t>
            </a:r>
            <a:r>
              <a:rPr lang="pl-PL" dirty="0">
                <a:latin typeface="Courier New"/>
                <a:cs typeface="Courier New"/>
              </a:rPr>
              <a:t>);)</a:t>
            </a:r>
          </a:p>
          <a:p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 err="1">
                <a:latin typeface="Courier New"/>
                <a:cs typeface="Courier New"/>
              </a:rPr>
              <a:t>Manipulate</a:t>
            </a:r>
            <a:r>
              <a:rPr lang="fr-FR" dirty="0">
                <a:latin typeface="Courier New"/>
                <a:cs typeface="Courier New"/>
              </a:rPr>
              <a:t> (</a:t>
            </a:r>
            <a:r>
              <a:rPr lang="fr-FR" dirty="0" err="1">
                <a:latin typeface="Courier New"/>
                <a:cs typeface="Courier New"/>
              </a:rPr>
              <a:t>str</a:t>
            </a:r>
            <a:r>
              <a:rPr lang="fr-FR" dirty="0">
                <a:latin typeface="Courier New"/>
                <a:cs typeface="Courier New"/>
              </a:rPr>
              <a:t>);</a:t>
            </a:r>
          </a:p>
          <a:p>
            <a:endParaRPr lang="fr-FR" dirty="0"/>
          </a:p>
        </p:txBody>
      </p:sp>
      <p:cxnSp>
        <p:nvCxnSpPr>
          <p:cNvPr id="4" name="Connecteur droit avec flèche 3"/>
          <p:cNvCxnSpPr/>
          <p:nvPr/>
        </p:nvCxnSpPr>
        <p:spPr>
          <a:xfrm flipH="1" flipV="1">
            <a:off x="5569857" y="2921000"/>
            <a:ext cx="598714" cy="10432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ZoneTexte 4"/>
          <p:cNvSpPr txBox="1"/>
          <p:nvPr/>
        </p:nvSpPr>
        <p:spPr>
          <a:xfrm>
            <a:off x="5569858" y="3964214"/>
            <a:ext cx="4562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Appel sous-jacent à </a:t>
            </a:r>
            <a:r>
              <a:rPr lang="fr-FR" dirty="0">
                <a:latin typeface="Courier New"/>
                <a:cs typeface="Courier New"/>
              </a:rPr>
              <a:t>.good () </a:t>
            </a:r>
            <a:r>
              <a:rPr lang="fr-FR" dirty="0"/>
              <a:t>et on n’effectue l’appel à la fonction uniquement si le flux est dans un état valide.</a:t>
            </a:r>
          </a:p>
        </p:txBody>
      </p:sp>
    </p:spTree>
    <p:extLst>
      <p:ext uri="{BB962C8B-B14F-4D97-AF65-F5344CB8AC3E}">
        <p14:creationId xmlns:p14="http://schemas.microsoft.com/office/powerpoint/2010/main" val="167846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16862" y="3121663"/>
            <a:ext cx="2120240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016862" y="1248921"/>
            <a:ext cx="7923695" cy="2778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Gestion des erreurs de lecture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Positionnement dans un flux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Etat d’un flux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 panose="02040502050505030304" pitchFamily="18" charset="0"/>
              </a:rPr>
              <a:t>Tri de tableau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 panose="02040502050505030304" pitchFamily="18" charset="0"/>
              </a:rPr>
              <a:t>Tester ses programmes (V2)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93682" y="33452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838050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re 2">
            <a:extLst>
              <a:ext uri="{FF2B5EF4-FFF2-40B4-BE49-F238E27FC236}">
                <a16:creationId xmlns:a16="http://schemas.microsoft.com/office/drawing/2014/main" id="{EC9D0D87-51DB-B946-B17D-0AAE786C2F7F}"/>
              </a:ext>
            </a:extLst>
          </p:cNvPr>
          <p:cNvSpPr txBox="1">
            <a:spLocks/>
          </p:cNvSpPr>
          <p:nvPr/>
        </p:nvSpPr>
        <p:spPr>
          <a:xfrm>
            <a:off x="1938338" y="150813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 dirty="0"/>
              <a:t>D. Tri de tableau</a:t>
            </a:r>
          </a:p>
        </p:txBody>
      </p:sp>
      <p:sp>
        <p:nvSpPr>
          <p:cNvPr id="21506" name="Text Box 25">
            <a:extLst>
              <a:ext uri="{FF2B5EF4-FFF2-40B4-BE49-F238E27FC236}">
                <a16:creationId xmlns:a16="http://schemas.microsoft.com/office/drawing/2014/main" id="{CBCF7408-A5CF-3644-8A18-ED67768EA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8" y="1065213"/>
            <a:ext cx="2233612" cy="3698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D.1 Tri par sélection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507" name="ZoneTexte 1">
            <a:extLst>
              <a:ext uri="{FF2B5EF4-FFF2-40B4-BE49-F238E27FC236}">
                <a16:creationId xmlns:a16="http://schemas.microsoft.com/office/drawing/2014/main" id="{38AC2AEE-3C93-124C-A916-FDC767612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8" y="1677988"/>
            <a:ext cx="89423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A la i</a:t>
            </a:r>
            <a:r>
              <a:rPr lang="fr-FR" altLang="fr-FR" baseline="30000"/>
              <a:t>ème</a:t>
            </a:r>
            <a:r>
              <a:rPr lang="fr-FR" altLang="fr-FR"/>
              <a:t> itération, on cherche le plus petit élément du tableau (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fr-FR" altLang="fr-FR"/>
              <a:t>) entre les positions </a:t>
            </a:r>
            <a:br>
              <a:rPr lang="fr-FR" altLang="fr-FR"/>
            </a:b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[i, V.size()[</a:t>
            </a:r>
            <a:r>
              <a:rPr lang="fr-FR" altLang="fr-FR"/>
              <a:t> et on le permute avec  l’élément en position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fr-FR" altLang="fr-FR"/>
              <a:t>.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8D903984-8D04-CD41-BDE7-17260252C9B5}"/>
              </a:ext>
            </a:extLst>
          </p:cNvPr>
          <p:cNvGraphicFramePr>
            <a:graphicFrameLocks noGrp="1"/>
          </p:cNvGraphicFramePr>
          <p:nvPr/>
        </p:nvGraphicFramePr>
        <p:xfrm>
          <a:off x="1938338" y="2663825"/>
          <a:ext cx="6096000" cy="369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9888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5</a:t>
                      </a:r>
                    </a:p>
                  </a:txBody>
                  <a:tcPr marT="45603" marB="456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</a:p>
                  </a:txBody>
                  <a:tcPr marT="45603" marB="456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603" marB="456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12</a:t>
                      </a:r>
                    </a:p>
                  </a:txBody>
                  <a:tcPr marT="45603" marB="456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24</a:t>
                      </a:r>
                    </a:p>
                  </a:txBody>
                  <a:tcPr marT="45603" marB="456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13</a:t>
                      </a:r>
                    </a:p>
                  </a:txBody>
                  <a:tcPr marT="45603" marB="456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</a:t>
                      </a:r>
                    </a:p>
                  </a:txBody>
                  <a:tcPr marT="45603" marB="456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603" marB="4560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20375D8-B3E4-1C4E-BE35-84C669292FB8}"/>
              </a:ext>
            </a:extLst>
          </p:cNvPr>
          <p:cNvGraphicFramePr>
            <a:graphicFrameLocks noGrp="1"/>
          </p:cNvGraphicFramePr>
          <p:nvPr/>
        </p:nvGraphicFramePr>
        <p:xfrm>
          <a:off x="1938338" y="3373438"/>
          <a:ext cx="6096000" cy="371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5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12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24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13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798" marB="4579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74A553D7-FFFF-7146-8B62-CC946AA5E926}"/>
              </a:ext>
            </a:extLst>
          </p:cNvPr>
          <p:cNvGraphicFramePr>
            <a:graphicFrameLocks noGrp="1"/>
          </p:cNvGraphicFramePr>
          <p:nvPr/>
        </p:nvGraphicFramePr>
        <p:xfrm>
          <a:off x="1938338" y="4119563"/>
          <a:ext cx="6096000" cy="371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12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24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13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5</a:t>
                      </a:r>
                    </a:p>
                  </a:txBody>
                  <a:tcPr marT="45798" marB="4579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Flèche vers la droite 1">
            <a:extLst>
              <a:ext uri="{FF2B5EF4-FFF2-40B4-BE49-F238E27FC236}">
                <a16:creationId xmlns:a16="http://schemas.microsoft.com/office/drawing/2014/main" id="{7DDE4115-D840-3C41-874F-ACE67C111B7F}"/>
              </a:ext>
            </a:extLst>
          </p:cNvPr>
          <p:cNvSpPr/>
          <p:nvPr/>
        </p:nvSpPr>
        <p:spPr>
          <a:xfrm>
            <a:off x="596348" y="5377070"/>
            <a:ext cx="1093304" cy="4174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E8A4466-E167-C443-A3A2-C1DE5C9AC286}"/>
              </a:ext>
            </a:extLst>
          </p:cNvPr>
          <p:cNvSpPr txBox="1"/>
          <p:nvPr/>
        </p:nvSpPr>
        <p:spPr>
          <a:xfrm>
            <a:off x="1938338" y="5401125"/>
            <a:ext cx="9168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Complexité :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O (n</a:t>
            </a:r>
            <a:r>
              <a:rPr lang="fr-FR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25">
            <a:extLst>
              <a:ext uri="{FF2B5EF4-FFF2-40B4-BE49-F238E27FC236}">
                <a16:creationId xmlns:a16="http://schemas.microsoft.com/office/drawing/2014/main" id="{5201F131-1F52-B145-89BB-390669AC1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563" y="404813"/>
            <a:ext cx="2244725" cy="3698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D.2 Tri par insertion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530" name="ZoneTexte 2">
            <a:extLst>
              <a:ext uri="{FF2B5EF4-FFF2-40B4-BE49-F238E27FC236}">
                <a16:creationId xmlns:a16="http://schemas.microsoft.com/office/drawing/2014/main" id="{C9C8FCF8-A3EB-2743-A079-D87208915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975" y="1100138"/>
            <a:ext cx="8942388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Chaque élément est placé à sa position finale dans le vecteur : on cherche à placer le i</a:t>
            </a:r>
            <a:r>
              <a:rPr lang="fr-FR" altLang="fr-FR" baseline="30000"/>
              <a:t>ème</a:t>
            </a:r>
            <a:r>
              <a:rPr lang="fr-FR" altLang="fr-FR"/>
              <a:t> élément à sa place dans le sous vecteur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[0, i[</a:t>
            </a:r>
          </a:p>
          <a:p>
            <a:pPr eaLnBrk="1" hangingPunct="1"/>
            <a:endParaRPr lang="fr-FR" altLang="fr-FR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038201E-FD29-3B48-8893-038444778FE5}"/>
              </a:ext>
            </a:extLst>
          </p:cNvPr>
          <p:cNvGraphicFramePr>
            <a:graphicFrameLocks noGrp="1"/>
          </p:cNvGraphicFramePr>
          <p:nvPr/>
        </p:nvGraphicFramePr>
        <p:xfrm>
          <a:off x="1325563" y="2162175"/>
          <a:ext cx="6096000" cy="371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5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12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24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13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798" marB="4579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5545CE2-8EF9-9B4C-90D2-1860384C027A}"/>
              </a:ext>
            </a:extLst>
          </p:cNvPr>
          <p:cNvGraphicFramePr>
            <a:graphicFrameLocks noGrp="1"/>
          </p:cNvGraphicFramePr>
          <p:nvPr/>
        </p:nvGraphicFramePr>
        <p:xfrm>
          <a:off x="1325563" y="2954338"/>
          <a:ext cx="6096000" cy="365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5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12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24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13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641" marB="4564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1515A39-958B-6240-9A70-364A5300050D}"/>
              </a:ext>
            </a:extLst>
          </p:cNvPr>
          <p:cNvGraphicFramePr>
            <a:graphicFrameLocks noGrp="1"/>
          </p:cNvGraphicFramePr>
          <p:nvPr/>
        </p:nvGraphicFramePr>
        <p:xfrm>
          <a:off x="1325563" y="3741738"/>
          <a:ext cx="6096000" cy="365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5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12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24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13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641" marB="4564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Flèche vers la droite 7">
            <a:extLst>
              <a:ext uri="{FF2B5EF4-FFF2-40B4-BE49-F238E27FC236}">
                <a16:creationId xmlns:a16="http://schemas.microsoft.com/office/drawing/2014/main" id="{0F410DA5-5B40-9244-AC9C-7E2EB9C6DE9B}"/>
              </a:ext>
            </a:extLst>
          </p:cNvPr>
          <p:cNvSpPr/>
          <p:nvPr/>
        </p:nvSpPr>
        <p:spPr>
          <a:xfrm>
            <a:off x="596348" y="5377070"/>
            <a:ext cx="1093304" cy="4174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C80388F-591C-EB42-A5C5-9E9AE73932FA}"/>
              </a:ext>
            </a:extLst>
          </p:cNvPr>
          <p:cNvSpPr txBox="1"/>
          <p:nvPr/>
        </p:nvSpPr>
        <p:spPr>
          <a:xfrm>
            <a:off x="1938338" y="5401125"/>
            <a:ext cx="9168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Complexité :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O (n</a:t>
            </a:r>
            <a:r>
              <a:rPr lang="fr-FR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25">
            <a:extLst>
              <a:ext uri="{FF2B5EF4-FFF2-40B4-BE49-F238E27FC236}">
                <a16:creationId xmlns:a16="http://schemas.microsoft.com/office/drawing/2014/main" id="{1AEF5DAE-4B06-DA41-BBA4-D8CA9A277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563" y="404813"/>
            <a:ext cx="1719262" cy="3698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D.3 Tri a bulles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554" name="ZoneTexte 2">
            <a:extLst>
              <a:ext uri="{FF2B5EF4-FFF2-40B4-BE49-F238E27FC236}">
                <a16:creationId xmlns:a16="http://schemas.microsoft.com/office/drawing/2014/main" id="{384BB4D4-8F77-5243-893E-2E5BED33C3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975" y="1100138"/>
            <a:ext cx="89423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Si l’élément d’indice i est plus grand que celui d’indice i +1, on les permute</a:t>
            </a:r>
            <a:endParaRPr lang="fr-FR" altLang="fr-FR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endParaRPr lang="fr-FR" altLang="fr-FR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AD2F24A-EA95-F74B-95C9-F689B1B3985D}"/>
              </a:ext>
            </a:extLst>
          </p:cNvPr>
          <p:cNvGraphicFramePr>
            <a:graphicFrameLocks noGrp="1"/>
          </p:cNvGraphicFramePr>
          <p:nvPr/>
        </p:nvGraphicFramePr>
        <p:xfrm>
          <a:off x="1325563" y="2162175"/>
          <a:ext cx="6096000" cy="371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5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12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24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13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798" marB="4579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F4B71E0-3D35-6A4C-BADE-91B01A444A66}"/>
              </a:ext>
            </a:extLst>
          </p:cNvPr>
          <p:cNvGraphicFramePr>
            <a:graphicFrameLocks noGrp="1"/>
          </p:cNvGraphicFramePr>
          <p:nvPr/>
        </p:nvGraphicFramePr>
        <p:xfrm>
          <a:off x="1325563" y="2954338"/>
          <a:ext cx="6096000" cy="365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5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12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13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24</a:t>
                      </a:r>
                    </a:p>
                  </a:txBody>
                  <a:tcPr marT="45641" marB="4564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3D9E5D0A-853E-654E-AF4D-28B8E6B78F02}"/>
              </a:ext>
            </a:extLst>
          </p:cNvPr>
          <p:cNvGraphicFramePr>
            <a:graphicFrameLocks noGrp="1"/>
          </p:cNvGraphicFramePr>
          <p:nvPr/>
        </p:nvGraphicFramePr>
        <p:xfrm>
          <a:off x="1325563" y="3741738"/>
          <a:ext cx="6096000" cy="365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5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12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13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24</a:t>
                      </a:r>
                    </a:p>
                  </a:txBody>
                  <a:tcPr marT="45641" marB="4564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Picture 23" descr="C:\Archives\Images\PanneauxRoutiers\SecuriteRoutiere\SmallAutreDanger.gif">
            <a:extLst>
              <a:ext uri="{FF2B5EF4-FFF2-40B4-BE49-F238E27FC236}">
                <a16:creationId xmlns:a16="http://schemas.microsoft.com/office/drawing/2014/main" id="{ABAC94FE-C73F-1C4A-BB8D-94CAE2D3B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563" y="4529138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6">
            <a:extLst>
              <a:ext uri="{FF2B5EF4-FFF2-40B4-BE49-F238E27FC236}">
                <a16:creationId xmlns:a16="http://schemas.microsoft.com/office/drawing/2014/main" id="{7D182BE8-39F6-944A-8C00-C8B2382DB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7600" y="4762500"/>
            <a:ext cx="74898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>
                <a:solidFill>
                  <a:srgbClr val="FF0000"/>
                </a:solidFill>
              </a:rPr>
              <a:t>Optimisation : faire une passe sur indice croissant et une passe sur indice décroissant dans chaque boucle.</a:t>
            </a:r>
          </a:p>
        </p:txBody>
      </p:sp>
      <p:sp>
        <p:nvSpPr>
          <p:cNvPr id="10" name="Flèche vers la droite 9">
            <a:extLst>
              <a:ext uri="{FF2B5EF4-FFF2-40B4-BE49-F238E27FC236}">
                <a16:creationId xmlns:a16="http://schemas.microsoft.com/office/drawing/2014/main" id="{EF57B2A5-F44A-CF46-877B-A784F9B0DB05}"/>
              </a:ext>
            </a:extLst>
          </p:cNvPr>
          <p:cNvSpPr/>
          <p:nvPr/>
        </p:nvSpPr>
        <p:spPr>
          <a:xfrm>
            <a:off x="596348" y="5377070"/>
            <a:ext cx="1093304" cy="4174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6BF8D20-B1CA-1F46-93DC-CEBEEB829583}"/>
              </a:ext>
            </a:extLst>
          </p:cNvPr>
          <p:cNvSpPr txBox="1"/>
          <p:nvPr/>
        </p:nvSpPr>
        <p:spPr>
          <a:xfrm>
            <a:off x="1938338" y="5401125"/>
            <a:ext cx="9168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Complexité :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O (n</a:t>
            </a:r>
            <a:r>
              <a:rPr lang="fr-FR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25">
            <a:extLst>
              <a:ext uri="{FF2B5EF4-FFF2-40B4-BE49-F238E27FC236}">
                <a16:creationId xmlns:a16="http://schemas.microsoft.com/office/drawing/2014/main" id="{1AEF5DAE-4B06-DA41-BBA4-D8CA9A277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563" y="405090"/>
            <a:ext cx="2325958" cy="3693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D.4 Tri par comptage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554" name="ZoneTexte 2">
            <a:extLst>
              <a:ext uri="{FF2B5EF4-FFF2-40B4-BE49-F238E27FC236}">
                <a16:creationId xmlns:a16="http://schemas.microsoft.com/office/drawing/2014/main" id="{384BB4D4-8F77-5243-893E-2E5BED33C3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975" y="1100138"/>
            <a:ext cx="89423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On crée un tableau externe de taille </a:t>
            </a:r>
            <a:r>
              <a:rPr lang="fr-FR" alt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max – min</a:t>
            </a:r>
            <a:r>
              <a:rPr lang="fr-FR" altLang="fr-FR" dirty="0"/>
              <a:t> dans lequel on compte chaque occurrence de chaque nombre. 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endParaRPr lang="fr-FR" alt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AD2F24A-EA95-F74B-95C9-F689B1B39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517273"/>
              </p:ext>
            </p:extLst>
          </p:nvPr>
        </p:nvGraphicFramePr>
        <p:xfrm>
          <a:off x="2031241" y="2162175"/>
          <a:ext cx="6096000" cy="371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6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798" marB="4579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F4B71E0-3D35-6A4C-BADE-91B01A444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777115"/>
              </p:ext>
            </p:extLst>
          </p:nvPr>
        </p:nvGraphicFramePr>
        <p:xfrm>
          <a:off x="2087563" y="2935045"/>
          <a:ext cx="4572000" cy="365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0</a:t>
                      </a:r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</a:p>
                  </a:txBody>
                  <a:tcPr marT="45641" marB="4564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481AB92F-E8FB-A541-9612-418061C8544A}"/>
              </a:ext>
            </a:extLst>
          </p:cNvPr>
          <p:cNvSpPr txBox="1"/>
          <p:nvPr/>
        </p:nvSpPr>
        <p:spPr>
          <a:xfrm>
            <a:off x="66744" y="2162175"/>
            <a:ext cx="1480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tabInit</a:t>
            </a:r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52E4FB4-2C76-E746-A3F8-4B4448E09C53}"/>
              </a:ext>
            </a:extLst>
          </p:cNvPr>
          <p:cNvSpPr txBox="1"/>
          <p:nvPr/>
        </p:nvSpPr>
        <p:spPr>
          <a:xfrm>
            <a:off x="66743" y="2954338"/>
            <a:ext cx="161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tabExterne</a:t>
            </a:r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FD16F8A4-78F0-4D49-BA17-8FE943C4A0D6}"/>
              </a:ext>
            </a:extLst>
          </p:cNvPr>
          <p:cNvCxnSpPr>
            <a:cxnSpLocks/>
            <a:stCxn id="7" idx="0"/>
          </p:cNvCxnSpPr>
          <p:nvPr/>
        </p:nvCxnSpPr>
        <p:spPr>
          <a:xfrm flipH="1" flipV="1">
            <a:off x="3269975" y="3365162"/>
            <a:ext cx="2156790" cy="4174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67BCA630-2663-454F-8372-1AF781FA9704}"/>
              </a:ext>
            </a:extLst>
          </p:cNvPr>
          <p:cNvSpPr txBox="1"/>
          <p:nvPr/>
        </p:nvSpPr>
        <p:spPr>
          <a:xfrm>
            <a:off x="3409121" y="3782604"/>
            <a:ext cx="4035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L’élément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min + 1 </a:t>
            </a:r>
            <a:r>
              <a:rPr lang="fr-FR" dirty="0"/>
              <a:t>apparaît 3 fois</a:t>
            </a:r>
          </a:p>
        </p:txBody>
      </p:sp>
      <p:sp>
        <p:nvSpPr>
          <p:cNvPr id="14" name="ZoneTexte 2">
            <a:extLst>
              <a:ext uri="{FF2B5EF4-FFF2-40B4-BE49-F238E27FC236}">
                <a16:creationId xmlns:a16="http://schemas.microsoft.com/office/drawing/2014/main" id="{78B37546-3564-3948-8741-222A87202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975" y="4324351"/>
            <a:ext cx="89423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On reconstitue le tableau initial</a:t>
            </a: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4ED30E77-D4B3-A943-BF7F-1D05803A06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369258"/>
              </p:ext>
            </p:extLst>
          </p:nvPr>
        </p:nvGraphicFramePr>
        <p:xfrm>
          <a:off x="2031241" y="4905610"/>
          <a:ext cx="6096000" cy="371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6</a:t>
                      </a:r>
                    </a:p>
                  </a:txBody>
                  <a:tcPr marT="45798" marB="4579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Flèche vers la droite 15">
            <a:extLst>
              <a:ext uri="{FF2B5EF4-FFF2-40B4-BE49-F238E27FC236}">
                <a16:creationId xmlns:a16="http://schemas.microsoft.com/office/drawing/2014/main" id="{27CE7714-A602-8D45-B8E0-311E6CF0EEE9}"/>
              </a:ext>
            </a:extLst>
          </p:cNvPr>
          <p:cNvSpPr/>
          <p:nvPr/>
        </p:nvSpPr>
        <p:spPr>
          <a:xfrm>
            <a:off x="596348" y="5377070"/>
            <a:ext cx="1093304" cy="4174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D997BB4-57FE-A745-BB04-76BDAAE547A8}"/>
              </a:ext>
            </a:extLst>
          </p:cNvPr>
          <p:cNvSpPr txBox="1"/>
          <p:nvPr/>
        </p:nvSpPr>
        <p:spPr>
          <a:xfrm>
            <a:off x="1938338" y="5401125"/>
            <a:ext cx="9168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Complexité :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O (n)</a:t>
            </a:r>
          </a:p>
        </p:txBody>
      </p:sp>
    </p:spTree>
    <p:extLst>
      <p:ext uri="{BB962C8B-B14F-4D97-AF65-F5344CB8AC3E}">
        <p14:creationId xmlns:p14="http://schemas.microsoft.com/office/powerpoint/2010/main" val="316385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16862" y="3601282"/>
            <a:ext cx="3525782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016862" y="1248921"/>
            <a:ext cx="7923695" cy="2778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Gestion des erreurs de lecture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Positionnement dans un flux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/>
              </a:rPr>
              <a:t>Etat d’un flux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 panose="02040502050505030304" pitchFamily="18" charset="0"/>
              </a:rPr>
              <a:t>Tri de tableau 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latin typeface="Palatino Linotype" panose="02040502050505030304" pitchFamily="18" charset="0"/>
              </a:rPr>
              <a:t>Tester ses programmes (V2)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93682" y="33452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4637294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>
            <a:extLst>
              <a:ext uri="{FF2B5EF4-FFF2-40B4-BE49-F238E27FC236}">
                <a16:creationId xmlns:a16="http://schemas.microsoft.com/office/drawing/2014/main" id="{31E5946A-6022-3444-A738-9313C8B220AC}"/>
              </a:ext>
            </a:extLst>
          </p:cNvPr>
          <p:cNvSpPr txBox="1">
            <a:spLocks/>
          </p:cNvSpPr>
          <p:nvPr/>
        </p:nvSpPr>
        <p:spPr>
          <a:xfrm>
            <a:off x="1938338" y="150813"/>
            <a:ext cx="8298482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 dirty="0"/>
              <a:t>E. Tester ses programmes (V2)</a:t>
            </a:r>
          </a:p>
        </p:txBody>
      </p:sp>
      <p:sp>
        <p:nvSpPr>
          <p:cNvPr id="14" name="Text Box 25">
            <a:extLst>
              <a:ext uri="{FF2B5EF4-FFF2-40B4-BE49-F238E27FC236}">
                <a16:creationId xmlns:a16="http://schemas.microsoft.com/office/drawing/2014/main" id="{4D3E17D1-E644-524A-89D9-965D00381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0239" y="1516838"/>
            <a:ext cx="1770063" cy="3698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latin typeface="Palatino Linotype"/>
              </a:rPr>
              <a:t>E.1 Test interne</a:t>
            </a:r>
            <a:endParaRPr lang="fr-FR" dirty="0">
              <a:latin typeface="+mn-lt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B715594-25AD-E54A-9409-5366993D6B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0239" y="3534744"/>
            <a:ext cx="9244013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Fonction à tester pour savoir si un vecteur est trié : </a:t>
            </a:r>
          </a:p>
          <a:p>
            <a:pPr eaLnBrk="1" hangingPunct="1"/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estVecteurTrie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 &amp; V)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/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	for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 (0); i &lt;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V.Size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() -1 ; ++i) </a:t>
            </a:r>
            <a:b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assert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(V[i] &lt;= V[i + 1];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eaLnBrk="1" hangingPunct="1"/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6" name="Picture 23" descr="C:\Archives\Images\PanneauxRoutiers\SecuriteRoutiere\SmallAutreDanger.gif">
            <a:extLst>
              <a:ext uri="{FF2B5EF4-FFF2-40B4-BE49-F238E27FC236}">
                <a16:creationId xmlns:a16="http://schemas.microsoft.com/office/drawing/2014/main" id="{60C7A9BC-6EB4-DC46-A9EB-236106485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39" y="2104988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ZoneTexte 6">
            <a:extLst>
              <a:ext uri="{FF2B5EF4-FFF2-40B4-BE49-F238E27FC236}">
                <a16:creationId xmlns:a16="http://schemas.microsoft.com/office/drawing/2014/main" id="{DFDAE3F3-44F5-B745-B346-8FB6A26D7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2276" y="2338350"/>
            <a:ext cx="74898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>
                <a:solidFill>
                  <a:srgbClr val="FF0000"/>
                </a:solidFill>
              </a:rPr>
              <a:t>La première qualité d’un programme est sa justesse !</a:t>
            </a:r>
          </a:p>
          <a:p>
            <a:pPr eaLnBrk="1" hangingPunct="1"/>
            <a:r>
              <a:rPr lang="fr-FR" altLang="fr-FR" dirty="0">
                <a:solidFill>
                  <a:srgbClr val="FF0000"/>
                </a:solidFill>
              </a:rPr>
              <a:t>Il doit répondre aux spécifications demandées.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AE3CD5E0-3C28-B847-8ABA-E3964F95A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1975" y="379413"/>
            <a:ext cx="2636838" cy="3698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latin typeface="Palatino Linotype"/>
              </a:rPr>
              <a:t>E.2 Test de performance</a:t>
            </a:r>
            <a:endParaRPr lang="fr-FR" dirty="0">
              <a:latin typeface="+mn-lt"/>
            </a:endParaRPr>
          </a:p>
        </p:txBody>
      </p:sp>
      <p:pic>
        <p:nvPicPr>
          <p:cNvPr id="39938" name="Picture 23" descr="C:\Archives\Images\PanneauxRoutiers\SecuriteRoutiere\SmallAutreDanger.gif">
            <a:extLst>
              <a:ext uri="{FF2B5EF4-FFF2-40B4-BE49-F238E27FC236}">
                <a16:creationId xmlns:a16="http://schemas.microsoft.com/office/drawing/2014/main" id="{7A4632E4-EC81-334D-B258-7797FEEF6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975" y="1316038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ZoneTexte 3">
            <a:extLst>
              <a:ext uri="{FF2B5EF4-FFF2-40B4-BE49-F238E27FC236}">
                <a16:creationId xmlns:a16="http://schemas.microsoft.com/office/drawing/2014/main" id="{DD9A1835-34A2-6C4B-8577-0E5FA3302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4538" y="1316038"/>
            <a:ext cx="60864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>
                <a:solidFill>
                  <a:srgbClr val="FF0000"/>
                </a:solidFill>
              </a:rPr>
              <a:t>On ne commence les tests de performance qu’à partir du moment où le programme est juste! </a:t>
            </a:r>
          </a:p>
        </p:txBody>
      </p:sp>
      <p:sp>
        <p:nvSpPr>
          <p:cNvPr id="39940" name="ZoneTexte 4">
            <a:extLst>
              <a:ext uri="{FF2B5EF4-FFF2-40B4-BE49-F238E27FC236}">
                <a16:creationId xmlns:a16="http://schemas.microsoft.com/office/drawing/2014/main" id="{01E310B4-E466-1742-84F6-29AE23AD0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1975" y="2513013"/>
            <a:ext cx="826452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Idée :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Temps1 &lt;- DemanderHeure ();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appeler la fonction;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Temps2 &lt;- DemanderHeure ();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CalculerDifference (Temps2, Temps1);</a:t>
            </a:r>
          </a:p>
          <a:p>
            <a:pPr eaLnBrk="1" hangingPunct="1"/>
            <a:endParaRPr lang="fr-FR" alt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84DC921-DAB0-B749-B057-64969F10F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1975" y="4471988"/>
            <a:ext cx="86629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Sémantiquement juste, mais complètement faux dans la pratique : si on exécute plusieurs fois le programme de test, on n’obtiendra jamais le même résultat (l’OS n’étant pas dans le même état) =&gt; il faut faire N (suffisamment grand selon le temps disponible) tests et faire la moyenne des N tests.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ZoneTexte 1">
            <a:extLst>
              <a:ext uri="{FF2B5EF4-FFF2-40B4-BE49-F238E27FC236}">
                <a16:creationId xmlns:a16="http://schemas.microsoft.com/office/drawing/2014/main" id="{3DF7191D-8B0B-024C-9649-8D4969E59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8988" y="598488"/>
            <a:ext cx="7856537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include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ctime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eaLnBrk="1" hangingPunct="1"/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Test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&amp;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nbTests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time_t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vTime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NbTests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//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functionToTest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()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params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initialization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(i (0); i &lt;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NbTests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 ++i) {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time_t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timer1, timer2; 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(&amp;timer1);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fonctionToTest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ListOfParams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(&amp;timer2);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 //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manipulate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difftime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(timer2, timer1));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	  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vTime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[i] = 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difftime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(timer2, timer1);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manipulate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makeAvergae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vTime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grpSp>
        <p:nvGrpSpPr>
          <p:cNvPr id="19" name="Grouper 18">
            <a:extLst>
              <a:ext uri="{FF2B5EF4-FFF2-40B4-BE49-F238E27FC236}">
                <a16:creationId xmlns:a16="http://schemas.microsoft.com/office/drawing/2014/main" id="{58A9E802-020B-0046-9249-64EFB46EE98A}"/>
              </a:ext>
            </a:extLst>
          </p:cNvPr>
          <p:cNvGrpSpPr>
            <a:grpSpLocks/>
          </p:cNvGrpSpPr>
          <p:nvPr/>
        </p:nvGrpSpPr>
        <p:grpSpPr bwMode="auto">
          <a:xfrm>
            <a:off x="4181475" y="184150"/>
            <a:ext cx="6486525" cy="2944813"/>
            <a:chOff x="2657930" y="183384"/>
            <a:chExt cx="6486069" cy="2946259"/>
          </a:xfrm>
        </p:grpSpPr>
        <p:cxnSp>
          <p:nvCxnSpPr>
            <p:cNvPr id="4" name="Connecteur droit avec flèche 3">
              <a:extLst>
                <a:ext uri="{FF2B5EF4-FFF2-40B4-BE49-F238E27FC236}">
                  <a16:creationId xmlns:a16="http://schemas.microsoft.com/office/drawing/2014/main" id="{915D8AFC-72C4-0C4C-8A20-7FC3739CAE8E}"/>
                </a:ext>
              </a:extLst>
            </p:cNvPr>
            <p:cNvCxnSpPr/>
            <p:nvPr/>
          </p:nvCxnSpPr>
          <p:spPr>
            <a:xfrm flipH="1">
              <a:off x="2657930" y="1106175"/>
              <a:ext cx="2458865" cy="202346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970" name="ZoneTexte 4">
              <a:extLst>
                <a:ext uri="{FF2B5EF4-FFF2-40B4-BE49-F238E27FC236}">
                  <a16:creationId xmlns:a16="http://schemas.microsoft.com/office/drawing/2014/main" id="{0C0D5233-C9AA-F94A-B64F-27AF3D1B60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56" y="183384"/>
              <a:ext cx="541564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/>
                <a:t>Stocke dans </a:t>
              </a:r>
              <a:r>
                <a:rPr lang="fr-FR" altLang="fr-FR">
                  <a:latin typeface="Courier New" panose="02070309020205020404" pitchFamily="49" charset="0"/>
                  <a:ea typeface="Courier New" panose="02070309020205020404" pitchFamily="49" charset="0"/>
                  <a:cs typeface="Courier New" panose="02070309020205020404" pitchFamily="49" charset="0"/>
                </a:rPr>
                <a:t>timer1</a:t>
              </a:r>
              <a:r>
                <a:rPr lang="fr-FR" altLang="fr-FR"/>
                <a:t> l’horodatage courant.</a:t>
              </a:r>
            </a:p>
            <a:p>
              <a:pPr eaLnBrk="1" hangingPunct="1"/>
              <a:r>
                <a:rPr lang="fr-FR" altLang="fr-FR"/>
                <a:t>Nécessite une adresse mémoire =&gt; passage par référence dans l’appel.</a:t>
              </a:r>
            </a:p>
          </p:txBody>
        </p:sp>
      </p:grpSp>
      <p:grpSp>
        <p:nvGrpSpPr>
          <p:cNvPr id="20" name="Grouper 19">
            <a:extLst>
              <a:ext uri="{FF2B5EF4-FFF2-40B4-BE49-F238E27FC236}">
                <a16:creationId xmlns:a16="http://schemas.microsoft.com/office/drawing/2014/main" id="{30D78146-CF6D-8C4C-B241-37E93E38BD23}"/>
              </a:ext>
            </a:extLst>
          </p:cNvPr>
          <p:cNvGrpSpPr>
            <a:grpSpLocks/>
          </p:cNvGrpSpPr>
          <p:nvPr/>
        </p:nvGrpSpPr>
        <p:grpSpPr bwMode="auto">
          <a:xfrm>
            <a:off x="5253038" y="4191000"/>
            <a:ext cx="5070475" cy="1855788"/>
            <a:chOff x="3728356" y="4191000"/>
            <a:chExt cx="5070929" cy="1855360"/>
          </a:xfrm>
        </p:grpSpPr>
        <p:cxnSp>
          <p:nvCxnSpPr>
            <p:cNvPr id="7" name="Connecteur droit avec flèche 6">
              <a:extLst>
                <a:ext uri="{FF2B5EF4-FFF2-40B4-BE49-F238E27FC236}">
                  <a16:creationId xmlns:a16="http://schemas.microsoft.com/office/drawing/2014/main" id="{F053833F-AE70-D242-AAEB-AC74A23E592E}"/>
                </a:ext>
              </a:extLst>
            </p:cNvPr>
            <p:cNvCxnSpPr/>
            <p:nvPr/>
          </p:nvCxnSpPr>
          <p:spPr>
            <a:xfrm flipH="1" flipV="1">
              <a:off x="4299907" y="4191000"/>
              <a:ext cx="1097060" cy="120939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968" name="ZoneTexte 7">
              <a:extLst>
                <a:ext uri="{FF2B5EF4-FFF2-40B4-BE49-F238E27FC236}">
                  <a16:creationId xmlns:a16="http://schemas.microsoft.com/office/drawing/2014/main" id="{F46FBE67-35F1-194E-857D-61A9284B8D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56" y="5400029"/>
              <a:ext cx="507092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/>
                <a:t>Renvoie la différence (en secondes) entre </a:t>
              </a:r>
              <a:r>
                <a:rPr lang="fr-FR" altLang="fr-FR">
                  <a:latin typeface="Courier New" panose="02070309020205020404" pitchFamily="49" charset="0"/>
                  <a:ea typeface="Courier New" panose="02070309020205020404" pitchFamily="49" charset="0"/>
                  <a:cs typeface="Courier New" panose="02070309020205020404" pitchFamily="49" charset="0"/>
                </a:rPr>
                <a:t>timer2</a:t>
              </a:r>
              <a:r>
                <a:rPr lang="fr-FR" altLang="fr-FR"/>
                <a:t> et </a:t>
              </a:r>
              <a:r>
                <a:rPr lang="fr-FR" altLang="fr-FR">
                  <a:latin typeface="Courier New" panose="02070309020205020404" pitchFamily="49" charset="0"/>
                  <a:ea typeface="Courier New" panose="02070309020205020404" pitchFamily="49" charset="0"/>
                  <a:cs typeface="Courier New" panose="02070309020205020404" pitchFamily="49" charset="0"/>
                </a:rPr>
                <a:t>timer1</a:t>
              </a:r>
              <a:r>
                <a:rPr lang="fr-FR" altLang="fr-FR"/>
                <a:t>.</a:t>
              </a:r>
            </a:p>
          </p:txBody>
        </p:sp>
      </p:grpSp>
      <p:grpSp>
        <p:nvGrpSpPr>
          <p:cNvPr id="21" name="Grouper 20">
            <a:extLst>
              <a:ext uri="{FF2B5EF4-FFF2-40B4-BE49-F238E27FC236}">
                <a16:creationId xmlns:a16="http://schemas.microsoft.com/office/drawing/2014/main" id="{589F573B-D93C-484F-88FE-45D551E79BB5}"/>
              </a:ext>
            </a:extLst>
          </p:cNvPr>
          <p:cNvGrpSpPr>
            <a:grpSpLocks/>
          </p:cNvGrpSpPr>
          <p:nvPr/>
        </p:nvGrpSpPr>
        <p:grpSpPr bwMode="auto">
          <a:xfrm>
            <a:off x="2058988" y="5143500"/>
            <a:ext cx="3321050" cy="1281113"/>
            <a:chOff x="535214" y="5143500"/>
            <a:chExt cx="3320143" cy="1281331"/>
          </a:xfrm>
        </p:grpSpPr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CDE010B2-D094-644A-8B4E-BCE6C3685722}"/>
                </a:ext>
              </a:extLst>
            </p:cNvPr>
            <p:cNvCxnSpPr/>
            <p:nvPr/>
          </p:nvCxnSpPr>
          <p:spPr>
            <a:xfrm flipV="1">
              <a:off x="2104822" y="5143500"/>
              <a:ext cx="979220" cy="63510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966" name="ZoneTexte 17">
              <a:extLst>
                <a:ext uri="{FF2B5EF4-FFF2-40B4-BE49-F238E27FC236}">
                  <a16:creationId xmlns:a16="http://schemas.microsoft.com/office/drawing/2014/main" id="{1EFC06CF-F4DC-CE45-BDCF-15F51A4AAE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5214" y="5778500"/>
              <a:ext cx="332014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hangingPunct="1"/>
              <a:r>
                <a:rPr lang="fr-FR" altLang="fr-FR" dirty="0" err="1">
                  <a:latin typeface="Courier New" panose="02070309020205020404" pitchFamily="49" charset="0"/>
                  <a:ea typeface="Courier New" panose="02070309020205020404" pitchFamily="49" charset="0"/>
                  <a:cs typeface="Courier New" panose="02070309020205020404" pitchFamily="49" charset="0"/>
                </a:rPr>
                <a:t>makeMedian</a:t>
              </a:r>
              <a:r>
                <a:rPr lang="fr-FR" altLang="fr-FR" dirty="0">
                  <a:latin typeface="Courier New" panose="02070309020205020404" pitchFamily="49" charset="0"/>
                  <a:ea typeface="Courier New" panose="02070309020205020404" pitchFamily="49" charset="0"/>
                  <a:cs typeface="Courier New" panose="02070309020205020404" pitchFamily="49" charset="0"/>
                </a:rPr>
                <a:t> ()</a:t>
              </a:r>
              <a:r>
                <a:rPr lang="fr-FR" altLang="fr-FR" dirty="0"/>
                <a:t> serait plus parlant!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ZoneTexte 1">
            <a:extLst>
              <a:ext uri="{FF2B5EF4-FFF2-40B4-BE49-F238E27FC236}">
                <a16:creationId xmlns:a16="http://schemas.microsoft.com/office/drawing/2014/main" id="{BC252AFD-8743-5143-8C3C-B2890E72E2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1513" y="635000"/>
            <a:ext cx="9952037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include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ctime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eaLnBrk="1" hangingPunct="1"/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Test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&amp;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NbTests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&amp;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NbToRemove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time_t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vTime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nbTests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(i (0); i &lt;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NbTests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 ++i) {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time_t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timer1, timer2; 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(&amp;timer1);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functionToTest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listOfParams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(&amp;timer2);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	  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vTime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[i] = 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difftime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(timer2, timer1);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 (0); i &lt;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NbToRemove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/ 2; ++i) {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vTime.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erase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max_element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VTime.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begin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VTime.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end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()));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vTime.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erase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min_element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VTime.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begin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VTime.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end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()));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manipulate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makeAvergae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VTime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eaLnBrk="1" hangingPunct="1"/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1986" name="ZoneTexte 2">
            <a:extLst>
              <a:ext uri="{FF2B5EF4-FFF2-40B4-BE49-F238E27FC236}">
                <a16:creationId xmlns:a16="http://schemas.microsoft.com/office/drawing/2014/main" id="{6F8EE385-89B4-294A-A59E-3B19202E8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25" y="180975"/>
            <a:ext cx="7129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Ou mieux si </a:t>
            </a:r>
            <a:r>
              <a:rPr lang="fr-FR" alt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nbTest</a:t>
            </a:r>
            <a:r>
              <a:rPr lang="fr-FR" altLang="fr-FR" dirty="0"/>
              <a:t> est suffisamment  grand (à votre guise)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ZoneTexte 1">
            <a:extLst>
              <a:ext uri="{FF2B5EF4-FFF2-40B4-BE49-F238E27FC236}">
                <a16:creationId xmlns:a16="http://schemas.microsoft.com/office/drawing/2014/main" id="{BE9E4734-507E-8F4E-B559-CA063EE86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2475" y="263525"/>
            <a:ext cx="71580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Est-ce suffisant? </a:t>
            </a:r>
          </a:p>
        </p:txBody>
      </p:sp>
      <p:sp>
        <p:nvSpPr>
          <p:cNvPr id="3" name="Flèche vers la droite 2">
            <a:extLst>
              <a:ext uri="{FF2B5EF4-FFF2-40B4-BE49-F238E27FC236}">
                <a16:creationId xmlns:a16="http://schemas.microsoft.com/office/drawing/2014/main" id="{7F9F2AD0-1E3B-EA41-8E20-A3E5B0F63156}"/>
              </a:ext>
            </a:extLst>
          </p:cNvPr>
          <p:cNvSpPr/>
          <p:nvPr/>
        </p:nvSpPr>
        <p:spPr>
          <a:xfrm>
            <a:off x="2213429" y="632403"/>
            <a:ext cx="653142" cy="37452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3013" name="ZoneTexte 3">
            <a:extLst>
              <a:ext uri="{FF2B5EF4-FFF2-40B4-BE49-F238E27FC236}">
                <a16:creationId xmlns:a16="http://schemas.microsoft.com/office/drawing/2014/main" id="{C66C0355-E305-B845-A30A-7A76EEB32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4988" y="631825"/>
            <a:ext cx="62420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NON : on n’a pas fait varier les paramètres de la fonction à tester !!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37AEBDA-E581-5047-85E5-5032DFF7B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2975" y="1560513"/>
            <a:ext cx="78105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Exemple: </a:t>
            </a:r>
          </a:p>
          <a:p>
            <a:pPr eaLnBrk="1" hangingPunct="1"/>
            <a:r>
              <a:rPr lang="fr-FR" altLang="fr-FR" dirty="0"/>
              <a:t>On souhaite étudier l’impacte du passage par référence d’un vecteur dans une fonction d’affichage.</a:t>
            </a:r>
          </a:p>
          <a:p>
            <a:pPr eaLnBrk="1" hangingPunct="1"/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showVectV1 (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V);</a:t>
            </a:r>
          </a:p>
          <a:p>
            <a:pPr eaLnBrk="1" hangingPunct="1"/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showVectV2 (</a:t>
            </a:r>
            <a:r>
              <a:rPr lang="fr-FR" altLang="fr-FR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altLang="fr-FR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V);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2E7025B-F6DC-ED4C-A367-09ABF3BAB7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298880"/>
              </p:ext>
            </p:extLst>
          </p:nvPr>
        </p:nvGraphicFramePr>
        <p:xfrm>
          <a:off x="2549525" y="3538538"/>
          <a:ext cx="7593012" cy="2493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8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82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82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82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998">
                <a:tc>
                  <a:txBody>
                    <a:bodyPr/>
                    <a:lstStyle/>
                    <a:p>
                      <a:r>
                        <a:rPr lang="fr-FR" sz="18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NbElem</a:t>
                      </a:r>
                      <a:endParaRPr lang="fr-FR" sz="18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43" marR="91443" marT="45714" marB="45714"/>
                </a:tc>
                <a:tc>
                  <a:txBody>
                    <a:bodyPr/>
                    <a:lstStyle/>
                    <a:p>
                      <a:r>
                        <a:rPr lang="fr-FR" sz="18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NbIter</a:t>
                      </a:r>
                      <a:endParaRPr lang="fr-FR" sz="18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43" marR="91443" marT="45714" marB="45714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TempsMoyenV1</a:t>
                      </a:r>
                    </a:p>
                  </a:txBody>
                  <a:tcPr marL="91443" marR="91443" marT="45714" marB="45714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TempsMoyenV2</a:t>
                      </a:r>
                    </a:p>
                  </a:txBody>
                  <a:tcPr marL="91443" marR="91443" marT="45714" marB="4571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93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1 000</a:t>
                      </a:r>
                    </a:p>
                  </a:txBody>
                  <a:tcPr marL="91443" marR="91443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100 000</a:t>
                      </a:r>
                    </a:p>
                  </a:txBody>
                  <a:tcPr marL="91443" marR="91443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0</a:t>
                      </a:r>
                    </a:p>
                  </a:txBody>
                  <a:tcPr marL="91443" marR="91443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0</a:t>
                      </a:r>
                    </a:p>
                  </a:txBody>
                  <a:tcPr marL="91443" marR="91443" marT="45714" marB="4571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793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10 000 </a:t>
                      </a:r>
                    </a:p>
                  </a:txBody>
                  <a:tcPr marL="91443" marR="91443" marT="45714" marB="4571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100 000</a:t>
                      </a:r>
                    </a:p>
                  </a:txBody>
                  <a:tcPr marL="91443" marR="91443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0</a:t>
                      </a:r>
                    </a:p>
                  </a:txBody>
                  <a:tcPr marL="91443" marR="91443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0</a:t>
                      </a:r>
                    </a:p>
                  </a:txBody>
                  <a:tcPr marL="91443" marR="91443" marT="45714" marB="4571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9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100  000 </a:t>
                      </a:r>
                    </a:p>
                  </a:txBody>
                  <a:tcPr marL="91443" marR="91443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100 000</a:t>
                      </a:r>
                    </a:p>
                  </a:txBody>
                  <a:tcPr marL="91443" marR="91443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0</a:t>
                      </a:r>
                    </a:p>
                  </a:txBody>
                  <a:tcPr marL="91443" marR="91443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0</a:t>
                      </a:r>
                    </a:p>
                  </a:txBody>
                  <a:tcPr marL="91443" marR="91443" marT="45714" marB="4571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793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10 000 000</a:t>
                      </a:r>
                    </a:p>
                  </a:txBody>
                  <a:tcPr marL="91443" marR="91443" marT="45714" marB="4571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100 000</a:t>
                      </a:r>
                    </a:p>
                  </a:txBody>
                  <a:tcPr marL="91443" marR="91443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L="91443" marR="91443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</a:t>
                      </a:r>
                    </a:p>
                  </a:txBody>
                  <a:tcPr marL="91443" marR="91443" marT="45714" marB="4571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793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1 000 000 000</a:t>
                      </a:r>
                    </a:p>
                  </a:txBody>
                  <a:tcPr marL="91443" marR="91443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100 000 </a:t>
                      </a:r>
                    </a:p>
                  </a:txBody>
                  <a:tcPr marL="91443" marR="91443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209</a:t>
                      </a:r>
                    </a:p>
                  </a:txBody>
                  <a:tcPr marL="91443" marR="91443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245</a:t>
                      </a:r>
                    </a:p>
                  </a:txBody>
                  <a:tcPr marL="91443" marR="91443" marT="45714" marB="4571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Colis">
  <a:themeElements>
    <a:clrScheme name="Colis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Colis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l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1208</TotalTime>
  <Words>2456</Words>
  <Application>Microsoft Macintosh PowerPoint</Application>
  <PresentationFormat>Grand écran</PresentationFormat>
  <Paragraphs>427</Paragraphs>
  <Slides>27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Courier New</vt:lpstr>
      <vt:lpstr>Gill Sans MT</vt:lpstr>
      <vt:lpstr>Palatino Linotype</vt:lpstr>
      <vt:lpstr>Symbol</vt:lpstr>
      <vt:lpstr>Colis</vt:lpstr>
      <vt:lpstr>R1.01 - INITIATION AU DÉVELOPPEMENT - AMPHI#10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Plan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R1.01 - INITIATION AU DÉVELOPPEMENT - AMPHI#10</dc:title>
  <dc:creator>CASALI Alain</dc:creator>
  <cp:lastModifiedBy>CASALI Alain</cp:lastModifiedBy>
  <cp:revision>1</cp:revision>
  <dcterms:created xsi:type="dcterms:W3CDTF">2021-11-22T14:16:46Z</dcterms:created>
  <dcterms:modified xsi:type="dcterms:W3CDTF">2021-11-23T10:25:30Z</dcterms:modified>
</cp:coreProperties>
</file>