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29"/>
  </p:notesMasterIdLst>
  <p:handoutMasterIdLst>
    <p:handoutMasterId r:id="rId30"/>
  </p:handoutMasterIdLst>
  <p:sldIdLst>
    <p:sldId id="258" r:id="rId2"/>
    <p:sldId id="283" r:id="rId3"/>
    <p:sldId id="295" r:id="rId4"/>
    <p:sldId id="294" r:id="rId5"/>
    <p:sldId id="287" r:id="rId6"/>
    <p:sldId id="288" r:id="rId7"/>
    <p:sldId id="289" r:id="rId8"/>
    <p:sldId id="282" r:id="rId9"/>
    <p:sldId id="281" r:id="rId10"/>
    <p:sldId id="290" r:id="rId11"/>
    <p:sldId id="292" r:id="rId12"/>
    <p:sldId id="293" r:id="rId13"/>
    <p:sldId id="296" r:id="rId14"/>
    <p:sldId id="257" r:id="rId15"/>
    <p:sldId id="297" r:id="rId16"/>
    <p:sldId id="260" r:id="rId17"/>
    <p:sldId id="263" r:id="rId18"/>
    <p:sldId id="264" r:id="rId19"/>
    <p:sldId id="272" r:id="rId20"/>
    <p:sldId id="298" r:id="rId21"/>
    <p:sldId id="266" r:id="rId22"/>
    <p:sldId id="273" r:id="rId23"/>
    <p:sldId id="274" r:id="rId24"/>
    <p:sldId id="275" r:id="rId25"/>
    <p:sldId id="276" r:id="rId26"/>
    <p:sldId id="278" r:id="rId27"/>
    <p:sldId id="277" r:id="rId28"/>
  </p:sldIdLst>
  <p:sldSz cx="9144000" cy="6858000" type="screen4x3"/>
  <p:notesSz cx="6858000" cy="9144000"/>
  <p:defaultTextStyle>
    <a:defPPr>
      <a:defRPr lang="fr-FR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8349"/>
    <p:restoredTop sz="91346"/>
  </p:normalViewPr>
  <p:slideViewPr>
    <p:cSldViewPr snapToGrid="0" snapToObjects="1">
      <p:cViewPr varScale="1">
        <p:scale>
          <a:sx n="115" d="100"/>
          <a:sy n="115" d="100"/>
        </p:scale>
        <p:origin x="736" y="2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handoutMaster" Target="handoutMasters/handoutMaster1.xml"/><Relationship Id="rId8" Type="http://schemas.openxmlformats.org/officeDocument/2006/relationships/slide" Target="slides/slide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96995B9-C54E-7D4C-A23B-BC399A846D78}" type="datetimeFigureOut">
              <a:rPr lang="fr-FR" smtClean="0"/>
              <a:t>01/03/2020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5C8CA3F-7AE5-074F-8CAB-3EC69D10CAC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91187982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DF8F15E-8D87-3C4C-AA8E-753D563CDBEB}" type="datetimeFigureOut">
              <a:rPr lang="fr-FR" smtClean="0"/>
              <a:t>01/03/2020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23EA41D-EF95-D147-9772-187D3DD7CEE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75044780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1828800" y="3159760"/>
            <a:ext cx="457200" cy="1034129"/>
          </a:xfrm>
          <a:prstGeom prst="rect">
            <a:avLst/>
          </a:prstGeom>
          <a:noFill/>
        </p:spPr>
        <p:txBody>
          <a:bodyPr wrap="square" lIns="0" tIns="9144" rIns="0" bIns="9144" rtlCol="0" anchor="ctr" anchorCtr="0">
            <a:spAutoFit/>
          </a:bodyPr>
          <a:lstStyle/>
          <a:p>
            <a:r>
              <a:rPr lang="en-US" sz="66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/>
              </a:rPr>
              <a:t>{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77240" y="1219200"/>
            <a:ext cx="7543800" cy="2152650"/>
          </a:xfrm>
        </p:spPr>
        <p:txBody>
          <a:bodyPr>
            <a:noAutofit/>
          </a:bodyPr>
          <a:lstStyle>
            <a:lvl1pPr>
              <a:defRPr sz="6000">
                <a:solidFill>
                  <a:schemeClr val="tx1"/>
                </a:solidFill>
              </a:defRPr>
            </a:lvl1pPr>
          </a:lstStyle>
          <a:p>
            <a:r>
              <a:rPr lang="fr-FR"/>
              <a:t>Cliquez et modifiez le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133600" y="3375491"/>
            <a:ext cx="6172200" cy="685800"/>
          </a:xfrm>
        </p:spPr>
        <p:txBody>
          <a:bodyPr anchor="ctr"/>
          <a:lstStyle>
            <a:lvl1pPr marL="0" indent="0" algn="l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/>
              <a:t>Cliquez pour modifier le style des sous-titres du masque</a:t>
            </a:r>
            <a:endParaRPr lang="en-US" dirty="0"/>
          </a:p>
        </p:txBody>
      </p:sp>
      <p:sp>
        <p:nvSpPr>
          <p:cNvPr id="15" name="Date Placeholder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707FA8-91E1-EE48-A718-B31213AFE1DA}" type="datetime2">
              <a:rPr lang="fr-FR" smtClean="0">
                <a:solidFill>
                  <a:prstClr val="white">
                    <a:alpha val="60000"/>
                  </a:prstClr>
                </a:solidFill>
                <a:latin typeface="Palatino Linotype"/>
              </a:rPr>
              <a:t>dimanche 1er mars 2020</a:t>
            </a:fld>
            <a:endParaRPr lang="en-US" dirty="0">
              <a:solidFill>
                <a:prstClr val="white">
                  <a:alpha val="60000"/>
                </a:prstClr>
              </a:solidFill>
              <a:latin typeface="Palatino Linotype"/>
            </a:endParaRPr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789C0F2-17E0-497A-9BBE-0C73201AAFE3}" type="slidenum">
              <a:rPr lang="en-US" smtClean="0">
                <a:solidFill>
                  <a:prstClr val="white">
                    <a:alpha val="60000"/>
                  </a:prstClr>
                </a:solidFill>
                <a:latin typeface="Palatino Linotype"/>
              </a:rPr>
              <a:pPr/>
              <a:t>‹N°›</a:t>
            </a:fld>
            <a:endParaRPr lang="en-US" dirty="0">
              <a:solidFill>
                <a:prstClr val="white">
                  <a:alpha val="60000"/>
                </a:prstClr>
              </a:solidFill>
              <a:latin typeface="Palatino Linotype"/>
            </a:endParaRPr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 dirty="0">
              <a:solidFill>
                <a:prstClr val="white">
                  <a:alpha val="60000"/>
                </a:prstClr>
              </a:solidFill>
              <a:latin typeface="Palatino Linotype"/>
            </a:endParaRPr>
          </a:p>
        </p:txBody>
      </p:sp>
    </p:spTree>
    <p:extLst>
      <p:ext uri="{BB962C8B-B14F-4D97-AF65-F5344CB8AC3E}">
        <p14:creationId xmlns:p14="http://schemas.microsoft.com/office/powerpoint/2010/main" val="15923930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et modifiez le titre</a:t>
            </a:r>
            <a:endParaRPr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D56307-9564-B040-9A90-0FE7AC1F5A17}" type="datetime2">
              <a:rPr lang="fr-FR" smtClean="0">
                <a:solidFill>
                  <a:prstClr val="white">
                    <a:alpha val="60000"/>
                  </a:prstClr>
                </a:solidFill>
                <a:latin typeface="Palatino Linotype"/>
              </a:rPr>
              <a:t>dimanche 1er mars 2020</a:t>
            </a:fld>
            <a:endParaRPr lang="en-US" dirty="0">
              <a:solidFill>
                <a:prstClr val="white">
                  <a:alpha val="60000"/>
                </a:prstClr>
              </a:solidFill>
              <a:latin typeface="Palatino Linotype"/>
            </a:endParaRPr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789C0F2-17E0-497A-9BBE-0C73201AAFE3}" type="slidenum">
              <a:rPr lang="en-US" smtClean="0">
                <a:solidFill>
                  <a:prstClr val="white">
                    <a:alpha val="60000"/>
                  </a:prstClr>
                </a:solidFill>
                <a:latin typeface="Palatino Linotype"/>
              </a:rPr>
              <a:pPr/>
              <a:t>‹N°›</a:t>
            </a:fld>
            <a:endParaRPr lang="en-US" dirty="0">
              <a:solidFill>
                <a:prstClr val="white">
                  <a:alpha val="60000"/>
                </a:prstClr>
              </a:solidFill>
              <a:latin typeface="Palatino Linotype"/>
            </a:endParaRPr>
          </a:p>
        </p:txBody>
      </p:sp>
      <p:sp>
        <p:nvSpPr>
          <p:cNvPr id="16" name="Footer Placeholder 1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 dirty="0">
              <a:solidFill>
                <a:prstClr val="white">
                  <a:alpha val="60000"/>
                </a:prstClr>
              </a:solidFill>
              <a:latin typeface="Palatino Linotype"/>
            </a:endParaRPr>
          </a:p>
        </p:txBody>
      </p:sp>
    </p:spTree>
    <p:extLst>
      <p:ext uri="{BB962C8B-B14F-4D97-AF65-F5344CB8AC3E}">
        <p14:creationId xmlns:p14="http://schemas.microsoft.com/office/powerpoint/2010/main" val="28279771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-têt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4267200" y="4074497"/>
            <a:ext cx="457200" cy="1015663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66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/>
              </a:rPr>
              <a:t>{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0" y="4267368"/>
            <a:ext cx="3733800" cy="731520"/>
          </a:xfrm>
        </p:spPr>
        <p:txBody>
          <a:bodyPr anchor="ctr">
            <a:normAutofit/>
          </a:bodyPr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D67B32-CDBE-DB4E-85E1-12D8C4728E37}" type="datetime2">
              <a:rPr lang="fr-FR" smtClean="0">
                <a:solidFill>
                  <a:prstClr val="white">
                    <a:alpha val="60000"/>
                  </a:prstClr>
                </a:solidFill>
                <a:latin typeface="Palatino Linotype"/>
              </a:rPr>
              <a:t>dimanche 1er mars 2020</a:t>
            </a:fld>
            <a:endParaRPr lang="en-US" dirty="0">
              <a:solidFill>
                <a:prstClr val="white">
                  <a:alpha val="60000"/>
                </a:prstClr>
              </a:solidFill>
              <a:latin typeface="Palatino Linotype"/>
            </a:endParaRPr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789C0F2-17E0-497A-9BBE-0C73201AAFE3}" type="slidenum">
              <a:rPr lang="en-US" smtClean="0">
                <a:solidFill>
                  <a:prstClr val="white">
                    <a:alpha val="60000"/>
                  </a:prstClr>
                </a:solidFill>
                <a:latin typeface="Palatino Linotype"/>
              </a:rPr>
              <a:pPr/>
              <a:t>‹N°›</a:t>
            </a:fld>
            <a:endParaRPr lang="en-US" dirty="0">
              <a:solidFill>
                <a:prstClr val="white">
                  <a:alpha val="60000"/>
                </a:prstClr>
              </a:solidFill>
              <a:latin typeface="Palatino Linotype"/>
            </a:endParaRPr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 dirty="0">
              <a:solidFill>
                <a:prstClr val="white">
                  <a:alpha val="60000"/>
                </a:prstClr>
              </a:solidFill>
              <a:latin typeface="Palatino Linotype"/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6000" y="1905000"/>
            <a:ext cx="6035040" cy="2350008"/>
          </a:xfrm>
        </p:spPr>
        <p:txBody>
          <a:bodyPr/>
          <a:lstStyle>
            <a:lvl1pPr marL="0" algn="l" defTabSz="914400" rtl="0" eaLnBrk="1" latinLnBrk="0" hangingPunct="1">
              <a:spcBef>
                <a:spcPct val="0"/>
              </a:spcBef>
              <a:buNone/>
              <a:defRPr lang="en-US" sz="5400" b="0" kern="1200" cap="none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fr-FR"/>
              <a:t>Cliquez et modifiez le titre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8346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C0C7C0-106B-294B-A5B1-3DCC867BCE94}" type="datetime2">
              <a:rPr lang="fr-FR" smtClean="0">
                <a:solidFill>
                  <a:prstClr val="white">
                    <a:alpha val="60000"/>
                  </a:prstClr>
                </a:solidFill>
                <a:latin typeface="Palatino Linotype"/>
              </a:rPr>
              <a:t>dimanche 1er mars 2020</a:t>
            </a:fld>
            <a:endParaRPr lang="en-US" dirty="0">
              <a:solidFill>
                <a:prstClr val="white">
                  <a:alpha val="60000"/>
                </a:prstClr>
              </a:solidFill>
              <a:latin typeface="Palatino Linotype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789C0F2-17E0-497A-9BBE-0C73201AAFE3}" type="slidenum">
              <a:rPr lang="en-US" smtClean="0">
                <a:solidFill>
                  <a:prstClr val="white">
                    <a:alpha val="60000"/>
                  </a:prstClr>
                </a:solidFill>
                <a:latin typeface="Palatino Linotype"/>
              </a:rPr>
              <a:pPr/>
              <a:t>‹N°›</a:t>
            </a:fld>
            <a:endParaRPr lang="en-US" dirty="0">
              <a:solidFill>
                <a:prstClr val="white">
                  <a:alpha val="60000"/>
                </a:prstClr>
              </a:solidFill>
              <a:latin typeface="Palatino Linotype"/>
            </a:endParaRPr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 dirty="0">
              <a:solidFill>
                <a:prstClr val="white">
                  <a:alpha val="60000"/>
                </a:prstClr>
              </a:solidFill>
              <a:latin typeface="Palatino Linotype"/>
            </a:endParaRPr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et modifiez le titre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1344168" y="658368"/>
            <a:ext cx="3273552" cy="3429000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4"/>
          </p:nvPr>
        </p:nvSpPr>
        <p:spPr>
          <a:xfrm>
            <a:off x="5029200" y="658368"/>
            <a:ext cx="3273552" cy="3432175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39003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41120" y="661976"/>
            <a:ext cx="3273552" cy="639762"/>
          </a:xfrm>
        </p:spPr>
        <p:txBody>
          <a:bodyPr anchor="ctr">
            <a:noAutofit/>
          </a:bodyPr>
          <a:lstStyle>
            <a:lvl1pPr marL="0" indent="0">
              <a:buNone/>
              <a:defRPr sz="22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344168" y="1371600"/>
            <a:ext cx="3276600" cy="2743200"/>
          </a:xfrm>
        </p:spPr>
        <p:txBody>
          <a:bodyPr anchor="t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29200" y="661976"/>
            <a:ext cx="3273552" cy="639762"/>
          </a:xfrm>
        </p:spPr>
        <p:txBody>
          <a:bodyPr anchor="ctr">
            <a:noAutofit/>
          </a:bodyPr>
          <a:lstStyle>
            <a:lvl1pPr marL="0" indent="0">
              <a:buNone/>
              <a:defRPr sz="22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29200" y="1371600"/>
            <a:ext cx="3273552" cy="2743200"/>
          </a:xfrm>
        </p:spPr>
        <p:txBody>
          <a:bodyPr anchor="t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1056640" y="520192"/>
            <a:ext cx="457200" cy="92333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60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/>
              </a:rPr>
              <a:t>{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780280" y="520192"/>
            <a:ext cx="457200" cy="92333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60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/>
              </a:rPr>
              <a:t>{</a:t>
            </a:r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et modifiez le titre</a:t>
            </a:r>
            <a:endParaRPr lang="en-US" dirty="0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5F1185-6C2A-6F43-8044-8229EFE5A9C9}" type="datetime2">
              <a:rPr lang="fr-FR" smtClean="0">
                <a:solidFill>
                  <a:prstClr val="white">
                    <a:alpha val="60000"/>
                  </a:prstClr>
                </a:solidFill>
                <a:latin typeface="Palatino Linotype"/>
              </a:rPr>
              <a:t>dimanche 1er mars 2020</a:t>
            </a:fld>
            <a:endParaRPr lang="en-US" dirty="0">
              <a:solidFill>
                <a:prstClr val="white">
                  <a:alpha val="60000"/>
                </a:prstClr>
              </a:solidFill>
              <a:latin typeface="Palatino Linotype"/>
            </a:endParaRPr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789C0F2-17E0-497A-9BBE-0C73201AAFE3}" type="slidenum">
              <a:rPr lang="en-US" smtClean="0">
                <a:solidFill>
                  <a:prstClr val="white">
                    <a:alpha val="60000"/>
                  </a:prstClr>
                </a:solidFill>
                <a:latin typeface="Palatino Linotype"/>
              </a:rPr>
              <a:pPr/>
              <a:t>‹N°›</a:t>
            </a:fld>
            <a:endParaRPr lang="en-US" dirty="0">
              <a:solidFill>
                <a:prstClr val="white">
                  <a:alpha val="60000"/>
                </a:prstClr>
              </a:solidFill>
              <a:latin typeface="Palatino Linotype"/>
            </a:endParaRPr>
          </a:p>
        </p:txBody>
      </p:sp>
      <p:sp>
        <p:nvSpPr>
          <p:cNvPr id="16" name="Footer Placeholder 1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 dirty="0">
              <a:solidFill>
                <a:prstClr val="white">
                  <a:alpha val="60000"/>
                </a:prstClr>
              </a:solidFill>
              <a:latin typeface="Palatino Linotype"/>
            </a:endParaRPr>
          </a:p>
        </p:txBody>
      </p:sp>
    </p:spTree>
    <p:extLst>
      <p:ext uri="{BB962C8B-B14F-4D97-AF65-F5344CB8AC3E}">
        <p14:creationId xmlns:p14="http://schemas.microsoft.com/office/powerpoint/2010/main" val="35773702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et modifiez le titre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72C2AF-C6B5-B24D-A90E-3F9D31B956F9}" type="datetime2">
              <a:rPr lang="fr-FR" smtClean="0">
                <a:solidFill>
                  <a:prstClr val="white">
                    <a:alpha val="60000"/>
                  </a:prstClr>
                </a:solidFill>
                <a:latin typeface="Palatino Linotype"/>
              </a:rPr>
              <a:t>dimanche 1er mars 2020</a:t>
            </a:fld>
            <a:endParaRPr lang="en-US" dirty="0">
              <a:solidFill>
                <a:prstClr val="white">
                  <a:alpha val="60000"/>
                </a:prstClr>
              </a:solidFill>
              <a:latin typeface="Palatino Linotype"/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789C0F2-17E0-497A-9BBE-0C73201AAFE3}" type="slidenum">
              <a:rPr lang="en-US" smtClean="0">
                <a:solidFill>
                  <a:prstClr val="white">
                    <a:alpha val="60000"/>
                  </a:prstClr>
                </a:solidFill>
                <a:latin typeface="Palatino Linotype"/>
              </a:rPr>
              <a:pPr/>
              <a:t>‹N°›</a:t>
            </a:fld>
            <a:endParaRPr lang="en-US" dirty="0">
              <a:solidFill>
                <a:prstClr val="white">
                  <a:alpha val="60000"/>
                </a:prstClr>
              </a:solidFill>
              <a:latin typeface="Palatino Linotype"/>
            </a:endParaRPr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 dirty="0">
              <a:solidFill>
                <a:prstClr val="white">
                  <a:alpha val="60000"/>
                </a:prstClr>
              </a:solidFill>
              <a:latin typeface="Palatino Linotype"/>
            </a:endParaRPr>
          </a:p>
        </p:txBody>
      </p:sp>
    </p:spTree>
    <p:extLst>
      <p:ext uri="{BB962C8B-B14F-4D97-AF65-F5344CB8AC3E}">
        <p14:creationId xmlns:p14="http://schemas.microsoft.com/office/powerpoint/2010/main" val="25785040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001A39-9D38-5041-BA21-8CCB5DD1963E}" type="datetime2">
              <a:rPr lang="fr-FR" smtClean="0">
                <a:solidFill>
                  <a:prstClr val="white">
                    <a:alpha val="60000"/>
                  </a:prstClr>
                </a:solidFill>
                <a:latin typeface="Palatino Linotype"/>
              </a:rPr>
              <a:t>dimanche 1er mars 2020</a:t>
            </a:fld>
            <a:endParaRPr lang="en-US" dirty="0">
              <a:solidFill>
                <a:prstClr val="white">
                  <a:alpha val="60000"/>
                </a:prstClr>
              </a:solidFill>
              <a:latin typeface="Palatino Linotype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789C0F2-17E0-497A-9BBE-0C73201AAFE3}" type="slidenum">
              <a:rPr lang="en-US" smtClean="0">
                <a:solidFill>
                  <a:prstClr val="white">
                    <a:alpha val="60000"/>
                  </a:prstClr>
                </a:solidFill>
                <a:latin typeface="Palatino Linotype"/>
              </a:rPr>
              <a:pPr/>
              <a:t>‹N°›</a:t>
            </a:fld>
            <a:endParaRPr lang="en-US" dirty="0">
              <a:solidFill>
                <a:prstClr val="white">
                  <a:alpha val="60000"/>
                </a:prstClr>
              </a:solidFill>
              <a:latin typeface="Palatino Linotype"/>
            </a:endParaRPr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 dirty="0">
              <a:solidFill>
                <a:prstClr val="white">
                  <a:alpha val="60000"/>
                </a:prstClr>
              </a:solidFill>
              <a:latin typeface="Palatino Linotype"/>
            </a:endParaRPr>
          </a:p>
        </p:txBody>
      </p:sp>
    </p:spTree>
    <p:extLst>
      <p:ext uri="{BB962C8B-B14F-4D97-AF65-F5344CB8AC3E}">
        <p14:creationId xmlns:p14="http://schemas.microsoft.com/office/powerpoint/2010/main" val="38369316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5328920" y="1774588"/>
            <a:ext cx="457200" cy="123110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80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/>
              </a:rPr>
              <a:t>{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685801"/>
            <a:ext cx="4343400" cy="3429000"/>
          </a:xfrm>
        </p:spPr>
        <p:txBody>
          <a:bodyPr anchor="ctr"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715000" y="685801"/>
            <a:ext cx="2590800" cy="3429000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15" name="Date Placeholder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88842E-ED79-554F-8574-7DF3582C2C66}" type="datetime2">
              <a:rPr lang="fr-FR" smtClean="0">
                <a:solidFill>
                  <a:prstClr val="white">
                    <a:alpha val="60000"/>
                  </a:prstClr>
                </a:solidFill>
                <a:latin typeface="Palatino Linotype"/>
              </a:rPr>
              <a:t>dimanche 1er mars 2020</a:t>
            </a:fld>
            <a:endParaRPr lang="en-US" dirty="0">
              <a:solidFill>
                <a:prstClr val="white">
                  <a:alpha val="60000"/>
                </a:prstClr>
              </a:solidFill>
              <a:latin typeface="Palatino Linotype"/>
            </a:endParaRPr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789C0F2-17E0-497A-9BBE-0C73201AAFE3}" type="slidenum">
              <a:rPr lang="en-US" smtClean="0">
                <a:solidFill>
                  <a:prstClr val="white">
                    <a:alpha val="60000"/>
                  </a:prstClr>
                </a:solidFill>
                <a:latin typeface="Palatino Linotype"/>
              </a:rPr>
              <a:pPr/>
              <a:t>‹N°›</a:t>
            </a:fld>
            <a:endParaRPr lang="en-US" dirty="0">
              <a:solidFill>
                <a:prstClr val="white">
                  <a:alpha val="60000"/>
                </a:prstClr>
              </a:solidFill>
              <a:latin typeface="Palatino Linotype"/>
            </a:endParaRPr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 dirty="0">
              <a:solidFill>
                <a:prstClr val="white">
                  <a:alpha val="60000"/>
                </a:prstClr>
              </a:solidFill>
              <a:latin typeface="Palatino Linotype"/>
            </a:endParaRPr>
          </a:p>
        </p:txBody>
      </p:sp>
      <p:sp>
        <p:nvSpPr>
          <p:cNvPr id="18" name="Title 1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et modifiez le titre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117499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219200" y="612775"/>
            <a:ext cx="6705600" cy="2546985"/>
          </a:xfrm>
          <a:effectLst>
            <a:outerShdw blurRad="152400" dist="317500" dir="5400000" sx="90000" sy="-19000" rotWithShape="0">
              <a:prstClr val="black">
                <a:alpha val="15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Faire glisser l'image vers l'espace réservé ou cliquer sur l'icône pour l'ajouter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743200" y="3453047"/>
            <a:ext cx="5029200" cy="720804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435352" y="3331464"/>
            <a:ext cx="457200" cy="92333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60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/>
              </a:rPr>
              <a:t>{</a:t>
            </a:r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et modifiez le titre</a:t>
            </a:r>
            <a:endParaRPr lang="en-US"/>
          </a:p>
        </p:txBody>
      </p:sp>
      <p:sp>
        <p:nvSpPr>
          <p:cNvPr id="13" name="Date Placeholder 1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DD40EB-C210-5D4F-9D9C-FBA5E6707B16}" type="datetime2">
              <a:rPr lang="fr-FR" smtClean="0">
                <a:solidFill>
                  <a:prstClr val="white">
                    <a:alpha val="60000"/>
                  </a:prstClr>
                </a:solidFill>
                <a:latin typeface="Palatino Linotype"/>
              </a:rPr>
              <a:t>dimanche 1er mars 2020</a:t>
            </a:fld>
            <a:endParaRPr lang="en-US" dirty="0">
              <a:solidFill>
                <a:prstClr val="white">
                  <a:alpha val="60000"/>
                </a:prstClr>
              </a:solidFill>
              <a:latin typeface="Palatino Linotype"/>
            </a:endParaRPr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789C0F2-17E0-497A-9BBE-0C73201AAFE3}" type="slidenum">
              <a:rPr lang="en-US" smtClean="0">
                <a:solidFill>
                  <a:prstClr val="white">
                    <a:alpha val="60000"/>
                  </a:prstClr>
                </a:solidFill>
                <a:latin typeface="Palatino Linotype"/>
              </a:rPr>
              <a:pPr/>
              <a:t>‹N°›</a:t>
            </a:fld>
            <a:endParaRPr lang="en-US" dirty="0">
              <a:solidFill>
                <a:prstClr val="white">
                  <a:alpha val="60000"/>
                </a:prstClr>
              </a:solidFill>
              <a:latin typeface="Palatino Linotype"/>
            </a:endParaRPr>
          </a:p>
        </p:txBody>
      </p:sp>
      <p:sp>
        <p:nvSpPr>
          <p:cNvPr id="15" name="Footer Placeholder 1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 dirty="0">
              <a:solidFill>
                <a:prstClr val="white">
                  <a:alpha val="60000"/>
                </a:prstClr>
              </a:solidFill>
              <a:latin typeface="Palatino Linotype"/>
            </a:endParaRPr>
          </a:p>
        </p:txBody>
      </p:sp>
    </p:spTree>
    <p:extLst>
      <p:ext uri="{BB962C8B-B14F-4D97-AF65-F5344CB8AC3E}">
        <p14:creationId xmlns:p14="http://schemas.microsoft.com/office/powerpoint/2010/main" val="34440783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et modifiez le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133600" y="685801"/>
            <a:ext cx="5791200" cy="3505199"/>
          </a:xfrm>
        </p:spPr>
        <p:txBody>
          <a:bodyPr vert="eaVert" anchor="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683921-08E9-BD42-9095-21EC4305A7F0}" type="datetime2">
              <a:rPr lang="fr-FR" smtClean="0">
                <a:solidFill>
                  <a:prstClr val="white">
                    <a:alpha val="60000"/>
                  </a:prstClr>
                </a:solidFill>
                <a:latin typeface="Palatino Linotype"/>
              </a:rPr>
              <a:t>dimanche 1er mars 2020</a:t>
            </a:fld>
            <a:endParaRPr lang="en-US">
              <a:solidFill>
                <a:prstClr val="white">
                  <a:alpha val="60000"/>
                </a:prstClr>
              </a:solidFill>
              <a:latin typeface="Palatino Linotype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>
                  <a:alpha val="60000"/>
                </a:prstClr>
              </a:solidFill>
              <a:latin typeface="Palatino Linotype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89C0F2-17E0-497A-9BBE-0C73201AAFE3}" type="slidenum">
              <a:rPr lang="en-US" smtClean="0">
                <a:solidFill>
                  <a:prstClr val="white">
                    <a:alpha val="60000"/>
                  </a:prstClr>
                </a:solidFill>
                <a:latin typeface="Palatino Linotype"/>
              </a:rPr>
              <a:pPr/>
              <a:t>‹N°›</a:t>
            </a:fld>
            <a:endParaRPr lang="en-US">
              <a:solidFill>
                <a:prstClr val="white">
                  <a:alpha val="60000"/>
                </a:prstClr>
              </a:solidFill>
              <a:latin typeface="Palatino Linotype"/>
            </a:endParaRPr>
          </a:p>
        </p:txBody>
      </p:sp>
    </p:spTree>
    <p:extLst>
      <p:ext uri="{BB962C8B-B14F-4D97-AF65-F5344CB8AC3E}">
        <p14:creationId xmlns:p14="http://schemas.microsoft.com/office/powerpoint/2010/main" val="632323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09600" y="609601"/>
            <a:ext cx="2133600" cy="5181600"/>
          </a:xfrm>
        </p:spPr>
        <p:txBody>
          <a:bodyPr vert="eaVert"/>
          <a:lstStyle/>
          <a:p>
            <a:r>
              <a:rPr lang="fr-FR"/>
              <a:t>Cliquez et modifiez le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895600" y="685801"/>
            <a:ext cx="5029200" cy="4572000"/>
          </a:xfrm>
        </p:spPr>
        <p:txBody>
          <a:bodyPr vert="eaVert" anchor="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2094A1-D1F0-8D4C-9ACC-47A366158EE6}" type="datetime2">
              <a:rPr lang="fr-FR" smtClean="0">
                <a:solidFill>
                  <a:prstClr val="white">
                    <a:alpha val="60000"/>
                  </a:prstClr>
                </a:solidFill>
                <a:latin typeface="Palatino Linotype"/>
              </a:rPr>
              <a:t>dimanche 1er mars 2020</a:t>
            </a:fld>
            <a:endParaRPr lang="en-US">
              <a:solidFill>
                <a:prstClr val="white">
                  <a:alpha val="60000"/>
                </a:prstClr>
              </a:solidFill>
              <a:latin typeface="Palatino Linotype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>
                  <a:alpha val="60000"/>
                </a:prstClr>
              </a:solidFill>
              <a:latin typeface="Palatino Linotype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89C0F2-17E0-497A-9BBE-0C73201AAFE3}" type="slidenum">
              <a:rPr lang="en-US" smtClean="0">
                <a:solidFill>
                  <a:prstClr val="white">
                    <a:alpha val="60000"/>
                  </a:prstClr>
                </a:solidFill>
                <a:latin typeface="Palatino Linotype"/>
              </a:rPr>
              <a:pPr/>
              <a:t>‹N°›</a:t>
            </a:fld>
            <a:endParaRPr lang="en-US">
              <a:solidFill>
                <a:prstClr val="white">
                  <a:alpha val="60000"/>
                </a:prstClr>
              </a:solidFill>
              <a:latin typeface="Palatino Linotype"/>
            </a:endParaRPr>
          </a:p>
        </p:txBody>
      </p:sp>
    </p:spTree>
    <p:extLst>
      <p:ext uri="{BB962C8B-B14F-4D97-AF65-F5344CB8AC3E}">
        <p14:creationId xmlns:p14="http://schemas.microsoft.com/office/powerpoint/2010/main" val="18266017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>
            <a:gsLst>
              <a:gs pos="0">
                <a:schemeClr val="accent6">
                  <a:lumMod val="50000"/>
                  <a:alpha val="36000"/>
                </a:schemeClr>
              </a:gs>
              <a:gs pos="100000">
                <a:schemeClr val="bg2">
                  <a:alpha val="1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Palatino Linotype"/>
            </a:endParaRPr>
          </a:p>
        </p:txBody>
      </p:sp>
      <p:sp>
        <p:nvSpPr>
          <p:cNvPr id="8" name="Oval 7"/>
          <p:cNvSpPr/>
          <p:nvPr/>
        </p:nvSpPr>
        <p:spPr>
          <a:xfrm rot="19724275">
            <a:off x="1373221" y="1038440"/>
            <a:ext cx="7240620" cy="5706987"/>
          </a:xfrm>
          <a:prstGeom prst="ellipse">
            <a:avLst/>
          </a:prstGeom>
          <a:gradFill flip="none" rotWithShape="1">
            <a:gsLst>
              <a:gs pos="0">
                <a:schemeClr val="accent6">
                  <a:lumMod val="60000"/>
                  <a:lumOff val="40000"/>
                  <a:alpha val="7000"/>
                </a:schemeClr>
              </a:gs>
              <a:gs pos="58000">
                <a:schemeClr val="bg2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Palatino Linotype"/>
            </a:endParaRPr>
          </a:p>
        </p:txBody>
      </p:sp>
      <p:sp>
        <p:nvSpPr>
          <p:cNvPr id="9" name="Oval 8"/>
          <p:cNvSpPr/>
          <p:nvPr/>
        </p:nvSpPr>
        <p:spPr>
          <a:xfrm rot="17656910">
            <a:off x="-274211" y="1165875"/>
            <a:ext cx="5538472" cy="4480459"/>
          </a:xfrm>
          <a:prstGeom prst="ellipse">
            <a:avLst/>
          </a:prstGeom>
          <a:gradFill flip="none" rotWithShape="1">
            <a:gsLst>
              <a:gs pos="0">
                <a:schemeClr val="accent6">
                  <a:lumMod val="60000"/>
                  <a:lumOff val="40000"/>
                  <a:alpha val="8000"/>
                </a:schemeClr>
              </a:gs>
              <a:gs pos="58000">
                <a:schemeClr val="bg2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Palatino Linotype"/>
            </a:endParaRPr>
          </a:p>
        </p:txBody>
      </p:sp>
      <p:sp>
        <p:nvSpPr>
          <p:cNvPr id="10" name="Oval 9"/>
          <p:cNvSpPr/>
          <p:nvPr/>
        </p:nvSpPr>
        <p:spPr>
          <a:xfrm rot="19724275">
            <a:off x="3277955" y="116854"/>
            <a:ext cx="6479362" cy="4754757"/>
          </a:xfrm>
          <a:prstGeom prst="ellipse">
            <a:avLst/>
          </a:prstGeom>
          <a:gradFill flip="none" rotWithShape="1">
            <a:gsLst>
              <a:gs pos="0">
                <a:schemeClr val="accent6">
                  <a:lumMod val="60000"/>
                  <a:lumOff val="40000"/>
                  <a:alpha val="8000"/>
                </a:schemeClr>
              </a:gs>
              <a:gs pos="58000">
                <a:schemeClr val="bg2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Palatino Linotype"/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77240" y="4876800"/>
            <a:ext cx="7543800" cy="9144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fr-FR"/>
              <a:t>Cliquez et modifiez le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33600" y="685801"/>
            <a:ext cx="6096000" cy="365759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5473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100">
                <a:solidFill>
                  <a:schemeClr val="tx1">
                    <a:alpha val="60000"/>
                  </a:schemeClr>
                </a:solidFill>
                <a:effectLst/>
              </a:defRPr>
            </a:lvl1pPr>
          </a:lstStyle>
          <a:p>
            <a:pPr defTabSz="914400"/>
            <a:fld id="{A80E1D5B-D766-9645-B90B-51406A0358A2}" type="datetime2">
              <a:rPr lang="fr-FR" smtClean="0">
                <a:solidFill>
                  <a:prstClr val="white">
                    <a:alpha val="60000"/>
                  </a:prstClr>
                </a:solidFill>
                <a:latin typeface="Palatino Linotype"/>
              </a:rPr>
              <a:t>dimanche 1er mars 2020</a:t>
            </a:fld>
            <a:endParaRPr lang="en-US" dirty="0">
              <a:solidFill>
                <a:prstClr val="white">
                  <a:alpha val="60000"/>
                </a:prstClr>
              </a:solidFill>
              <a:latin typeface="Palatino Linotype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22960" y="6154738"/>
            <a:ext cx="45720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>
                <a:solidFill>
                  <a:schemeClr val="tx1">
                    <a:alpha val="60000"/>
                  </a:schemeClr>
                </a:solidFill>
                <a:effectLst/>
              </a:defRPr>
            </a:lvl1pPr>
          </a:lstStyle>
          <a:p>
            <a:pPr defTabSz="914400"/>
            <a:endParaRPr lang="en-US" dirty="0">
              <a:solidFill>
                <a:prstClr val="white">
                  <a:alpha val="60000"/>
                </a:prstClr>
              </a:solidFill>
              <a:latin typeface="Palatino Linotype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2960" y="5842000"/>
            <a:ext cx="2133600" cy="304800"/>
          </a:xfrm>
          <a:prstGeom prst="rect">
            <a:avLst/>
          </a:prstGeom>
        </p:spPr>
        <p:txBody>
          <a:bodyPr vert="horz" lIns="91440" tIns="45720" rIns="91440" bIns="9144" rtlCol="0" anchor="b"/>
          <a:lstStyle>
            <a:lvl1pPr algn="l">
              <a:defRPr sz="1600">
                <a:solidFill>
                  <a:schemeClr val="tx1">
                    <a:alpha val="60000"/>
                  </a:schemeClr>
                </a:solidFill>
                <a:effectLst/>
              </a:defRPr>
            </a:lvl1pPr>
          </a:lstStyle>
          <a:p>
            <a:pPr defTabSz="914400"/>
            <a:fld id="{1789C0F2-17E0-497A-9BBE-0C73201AAFE3}" type="slidenum">
              <a:rPr lang="en-US" smtClean="0">
                <a:solidFill>
                  <a:prstClr val="white">
                    <a:alpha val="60000"/>
                  </a:prstClr>
                </a:solidFill>
                <a:latin typeface="Palatino Linotype"/>
              </a:rPr>
              <a:pPr defTabSz="914400"/>
              <a:t>‹N°›</a:t>
            </a:fld>
            <a:endParaRPr lang="en-US" dirty="0">
              <a:solidFill>
                <a:prstClr val="white">
                  <a:alpha val="60000"/>
                </a:prstClr>
              </a:solidFill>
              <a:latin typeface="Palatino Linotype"/>
            </a:endParaRPr>
          </a:p>
        </p:txBody>
      </p:sp>
    </p:spTree>
    <p:extLst>
      <p:ext uri="{BB962C8B-B14F-4D97-AF65-F5344CB8AC3E}">
        <p14:creationId xmlns:p14="http://schemas.microsoft.com/office/powerpoint/2010/main" val="3460012756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 ftr="0" dt="0"/>
  <p:txStyles>
    <p:titleStyle>
      <a:lvl1pPr algn="l" defTabSz="914400" rtl="0" eaLnBrk="1" latinLnBrk="0" hangingPunct="1">
        <a:spcBef>
          <a:spcPct val="0"/>
        </a:spcBef>
        <a:buNone/>
        <a:defRPr sz="49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56032" algn="l" defTabSz="914400" rtl="0" eaLnBrk="1" latinLnBrk="0" hangingPunct="1">
        <a:spcBef>
          <a:spcPct val="20000"/>
        </a:spcBef>
        <a:spcAft>
          <a:spcPts val="0"/>
        </a:spcAft>
        <a:buSzPct val="60000"/>
        <a:buFont typeface="Wingdings" pitchFamily="2" charset="2"/>
        <a:buChar char=""/>
        <a:defRPr sz="21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1pPr>
      <a:lvl2pPr marL="64008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"/>
        <a:defRPr sz="19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2pPr>
      <a:lvl3pPr marL="100584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"/>
        <a:defRPr sz="17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3pPr>
      <a:lvl4pPr marL="137160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"/>
        <a:defRPr sz="16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4pPr>
      <a:lvl5pPr marL="164592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"/>
        <a:defRPr sz="15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5pPr>
      <a:lvl6pPr marL="196596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"/>
        <a:defRPr sz="14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6pPr>
      <a:lvl7pPr marL="224028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"/>
        <a:defRPr sz="14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7pPr>
      <a:lvl8pPr marL="251460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"/>
        <a:defRPr sz="14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8pPr>
      <a:lvl9pPr marL="283464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"/>
        <a:defRPr sz="14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hyperlink" Target="https://greenteapress.com/wp/semaphores/" TargetMode="Externa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hyperlink" Target="https://greenteapress.com/wp/semaphores/" TargetMode="Externa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FR" sz="5400" dirty="0"/>
              <a:t>M4103C – Concurrence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fr-FR" dirty="0"/>
              <a:t>A. Casali / M. Laporte</a:t>
            </a:r>
          </a:p>
        </p:txBody>
      </p:sp>
    </p:spTree>
    <p:extLst>
      <p:ext uri="{BB962C8B-B14F-4D97-AF65-F5344CB8AC3E}">
        <p14:creationId xmlns:p14="http://schemas.microsoft.com/office/powerpoint/2010/main" val="14367602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2">
            <a:extLst>
              <a:ext uri="{FF2B5EF4-FFF2-40B4-BE49-F238E27FC236}">
                <a16:creationId xmlns:a16="http://schemas.microsoft.com/office/drawing/2014/main" id="{E94641E7-E50E-9D43-A867-ACB5D16C82E8}"/>
              </a:ext>
            </a:extLst>
          </p:cNvPr>
          <p:cNvSpPr txBox="1">
            <a:spLocks/>
          </p:cNvSpPr>
          <p:nvPr/>
        </p:nvSpPr>
        <p:spPr>
          <a:xfrm>
            <a:off x="414383" y="150586"/>
            <a:ext cx="7543800" cy="9144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spcBef>
                <a:spcPct val="0"/>
              </a:spcBef>
              <a:buNone/>
              <a:defRPr sz="49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fr-FR" dirty="0">
                <a:solidFill>
                  <a:prstClr val="white"/>
                </a:solidFill>
                <a:latin typeface="Palatino Linotype"/>
              </a:rPr>
              <a:t>Z. Réseau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E20A613A-9574-FB4E-9EB4-835A610ECC9C}"/>
              </a:ext>
            </a:extLst>
          </p:cNvPr>
          <p:cNvSpPr txBox="1"/>
          <p:nvPr/>
        </p:nvSpPr>
        <p:spPr>
          <a:xfrm>
            <a:off x="713678" y="1248937"/>
            <a:ext cx="47950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Vous en êtes où?? </a:t>
            </a:r>
          </a:p>
        </p:txBody>
      </p:sp>
      <p:pic>
        <p:nvPicPr>
          <p:cNvPr id="11" name="Image 8">
            <a:extLst>
              <a:ext uri="{FF2B5EF4-FFF2-40B4-BE49-F238E27FC236}">
                <a16:creationId xmlns:a16="http://schemas.microsoft.com/office/drawing/2014/main" id="{1540F45E-B0F3-5749-BF64-0BE186F7CDB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20529" y="868890"/>
            <a:ext cx="1331507" cy="887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874635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92861" y="1429600"/>
            <a:ext cx="1965032" cy="426477"/>
          </a:xfrm>
          <a:prstGeom prst="rect">
            <a:avLst/>
          </a:prstGeom>
          <a:solidFill>
            <a:schemeClr val="bg1"/>
          </a:solidFill>
          <a:effectLst>
            <a:glow rad="101600">
              <a:schemeClr val="tx2">
                <a:alpha val="75000"/>
              </a:schemeClr>
            </a:glow>
            <a:outerShdw blurRad="76200" dist="38100" dir="5400000" rotWithShape="0">
              <a:srgbClr val="000000">
                <a:alpha val="60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prstClr val="white"/>
              </a:solidFill>
              <a:latin typeface="Palatino Linotype"/>
            </a:endParaRPr>
          </a:p>
        </p:txBody>
      </p:sp>
      <p:sp>
        <p:nvSpPr>
          <p:cNvPr id="4" name="ZoneTexte 3"/>
          <p:cNvSpPr txBox="1"/>
          <p:nvPr/>
        </p:nvSpPr>
        <p:spPr>
          <a:xfrm>
            <a:off x="492861" y="1248921"/>
            <a:ext cx="7923695" cy="22312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200000"/>
              </a:lnSpc>
              <a:buFont typeface="+mj-lt"/>
              <a:buAutoNum type="alphaUcPeriod"/>
            </a:pPr>
            <a:r>
              <a:rPr lang="fr-FR" dirty="0">
                <a:solidFill>
                  <a:prstClr val="white"/>
                </a:solidFill>
                <a:latin typeface="Palatino Linotype"/>
              </a:rPr>
              <a:t>Concurrence</a:t>
            </a:r>
          </a:p>
          <a:p>
            <a:pPr marL="342900" indent="-342900">
              <a:lnSpc>
                <a:spcPct val="200000"/>
              </a:lnSpc>
              <a:buFont typeface="+mj-lt"/>
              <a:buAutoNum type="alphaUcPeriod"/>
            </a:pPr>
            <a:r>
              <a:rPr lang="fr-FR" dirty="0">
                <a:solidFill>
                  <a:prstClr val="white"/>
                </a:solidFill>
                <a:latin typeface="Palatino Linotype"/>
              </a:rPr>
              <a:t>Synchronisation</a:t>
            </a:r>
          </a:p>
          <a:p>
            <a:pPr marL="342900" indent="-342900">
              <a:lnSpc>
                <a:spcPct val="200000"/>
              </a:lnSpc>
              <a:buFont typeface="+mj-lt"/>
              <a:buAutoNum type="alphaUcPeriod"/>
            </a:pPr>
            <a:r>
              <a:rPr lang="fr-FR" dirty="0">
                <a:solidFill>
                  <a:prstClr val="white"/>
                </a:solidFill>
                <a:latin typeface="Palatino Linotype"/>
              </a:rPr>
              <a:t>Sémaphores</a:t>
            </a:r>
          </a:p>
          <a:p>
            <a:pPr marL="342900" indent="-342900">
              <a:lnSpc>
                <a:spcPct val="200000"/>
              </a:lnSpc>
              <a:buFont typeface="+mj-lt"/>
              <a:buAutoNum type="alphaUcPeriod"/>
            </a:pPr>
            <a:r>
              <a:rPr lang="fr-FR" dirty="0">
                <a:solidFill>
                  <a:prstClr val="white"/>
                </a:solidFill>
                <a:latin typeface="Palatino Linotype"/>
              </a:rPr>
              <a:t>Lecteurs / Rédacteurs</a:t>
            </a:r>
          </a:p>
        </p:txBody>
      </p:sp>
      <p:sp>
        <p:nvSpPr>
          <p:cNvPr id="3" name="Titre 2"/>
          <p:cNvSpPr>
            <a:spLocks noGrp="1"/>
          </p:cNvSpPr>
          <p:nvPr>
            <p:ph type="title"/>
          </p:nvPr>
        </p:nvSpPr>
        <p:spPr>
          <a:xfrm>
            <a:off x="369682" y="334521"/>
            <a:ext cx="7543800" cy="914400"/>
          </a:xfrm>
        </p:spPr>
        <p:txBody>
          <a:bodyPr/>
          <a:lstStyle/>
          <a:p>
            <a:r>
              <a:rPr lang="fr-FR" dirty="0"/>
              <a:t>Plan</a:t>
            </a:r>
          </a:p>
        </p:txBody>
      </p:sp>
    </p:spTree>
    <p:extLst>
      <p:ext uri="{BB962C8B-B14F-4D97-AF65-F5344CB8AC3E}">
        <p14:creationId xmlns:p14="http://schemas.microsoft.com/office/powerpoint/2010/main" val="47856825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2">
            <a:extLst>
              <a:ext uri="{FF2B5EF4-FFF2-40B4-BE49-F238E27FC236}">
                <a16:creationId xmlns:a16="http://schemas.microsoft.com/office/drawing/2014/main" id="{E94641E7-E50E-9D43-A867-ACB5D16C82E8}"/>
              </a:ext>
            </a:extLst>
          </p:cNvPr>
          <p:cNvSpPr txBox="1">
            <a:spLocks/>
          </p:cNvSpPr>
          <p:nvPr/>
        </p:nvSpPr>
        <p:spPr>
          <a:xfrm>
            <a:off x="414383" y="150586"/>
            <a:ext cx="7543800" cy="9144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spcBef>
                <a:spcPct val="0"/>
              </a:spcBef>
              <a:buNone/>
              <a:defRPr sz="49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fr-FR" dirty="0">
                <a:solidFill>
                  <a:prstClr val="white"/>
                </a:solidFill>
                <a:latin typeface="Palatino Linotype"/>
              </a:rPr>
              <a:t>A. Concurrence ?</a:t>
            </a:r>
          </a:p>
        </p:txBody>
      </p:sp>
      <p:pic>
        <p:nvPicPr>
          <p:cNvPr id="1026" name="Picture 2" descr="ICT: History of computer">
            <a:extLst>
              <a:ext uri="{FF2B5EF4-FFF2-40B4-BE49-F238E27FC236}">
                <a16:creationId xmlns:a16="http://schemas.microsoft.com/office/drawing/2014/main" id="{343061CB-134D-D844-9B98-2C33FF22517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3798" y="4600338"/>
            <a:ext cx="1315534" cy="9877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AB355B52-EBDA-984F-B601-B1B59E24D87D}"/>
              </a:ext>
            </a:extLst>
          </p:cNvPr>
          <p:cNvSpPr txBox="1"/>
          <p:nvPr/>
        </p:nvSpPr>
        <p:spPr>
          <a:xfrm>
            <a:off x="892098" y="1847832"/>
            <a:ext cx="14273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Problème 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CC3E86D1-9CE3-E94A-88C6-127EC48F7750}"/>
              </a:ext>
            </a:extLst>
          </p:cNvPr>
          <p:cNvSpPr txBox="1"/>
          <p:nvPr/>
        </p:nvSpPr>
        <p:spPr>
          <a:xfrm>
            <a:off x="892098" y="2815344"/>
            <a:ext cx="14273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err="1"/>
              <a:t>Algo</a:t>
            </a:r>
            <a:endParaRPr lang="fr-FR" dirty="0"/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ACB0F3B3-CBE1-5B4D-97B9-91E75BBAE703}"/>
              </a:ext>
            </a:extLst>
          </p:cNvPr>
          <p:cNvSpPr txBox="1"/>
          <p:nvPr/>
        </p:nvSpPr>
        <p:spPr>
          <a:xfrm>
            <a:off x="885769" y="4843294"/>
            <a:ext cx="285471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Résolution sur une machine physique / virtuelle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57CA83CC-8010-D243-9E7F-FDAA39374E81}"/>
              </a:ext>
            </a:extLst>
          </p:cNvPr>
          <p:cNvSpPr txBox="1"/>
          <p:nvPr/>
        </p:nvSpPr>
        <p:spPr>
          <a:xfrm>
            <a:off x="885769" y="5876303"/>
            <a:ext cx="346802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Résultat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E20A613A-9574-FB4E-9EB4-835A610ECC9C}"/>
              </a:ext>
            </a:extLst>
          </p:cNvPr>
          <p:cNvSpPr txBox="1"/>
          <p:nvPr/>
        </p:nvSpPr>
        <p:spPr>
          <a:xfrm>
            <a:off x="713678" y="1248937"/>
            <a:ext cx="47950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A.1 Architecture mono (processus / thread)</a:t>
            </a:r>
          </a:p>
        </p:txBody>
      </p:sp>
      <p:pic>
        <p:nvPicPr>
          <p:cNvPr id="11" name="Image 8">
            <a:extLst>
              <a:ext uri="{FF2B5EF4-FFF2-40B4-BE49-F238E27FC236}">
                <a16:creationId xmlns:a16="http://schemas.microsoft.com/office/drawing/2014/main" id="{1540F45E-B0F3-5749-BF64-0BE186F7CDB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60127" y="1672360"/>
            <a:ext cx="1331507" cy="887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 descr="Algorithme évolutionniste — Wikipédia">
            <a:extLst>
              <a:ext uri="{FF2B5EF4-FFF2-40B4-BE49-F238E27FC236}">
                <a16:creationId xmlns:a16="http://schemas.microsoft.com/office/drawing/2014/main" id="{C1BE6CE6-C136-154C-B377-13146957DA2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60127" y="2613864"/>
            <a:ext cx="1212281" cy="9092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58796985-1CE9-C240-A1C9-7E3085104B19}"/>
              </a:ext>
            </a:extLst>
          </p:cNvPr>
          <p:cNvSpPr txBox="1"/>
          <p:nvPr/>
        </p:nvSpPr>
        <p:spPr>
          <a:xfrm>
            <a:off x="892098" y="3691044"/>
            <a:ext cx="28547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Traduction dans un langage machine</a:t>
            </a:r>
          </a:p>
        </p:txBody>
      </p:sp>
      <p:pic>
        <p:nvPicPr>
          <p:cNvPr id="1030" name="Picture 6" descr="C++: Pointers">
            <a:extLst>
              <a:ext uri="{FF2B5EF4-FFF2-40B4-BE49-F238E27FC236}">
                <a16:creationId xmlns:a16="http://schemas.microsoft.com/office/drawing/2014/main" id="{9E619C7D-9E61-4C46-BD9B-FF30DF40002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60127" y="3577166"/>
            <a:ext cx="1390185" cy="7819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OK emoticon — Vettoriali Stock © yayayoyo #2976601">
            <a:extLst>
              <a:ext uri="{FF2B5EF4-FFF2-40B4-BE49-F238E27FC236}">
                <a16:creationId xmlns:a16="http://schemas.microsoft.com/office/drawing/2014/main" id="{8A894E3E-1DA4-8841-BC8F-DFDB61C1949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84251" y="5775552"/>
            <a:ext cx="1283257" cy="8898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038362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2">
            <a:extLst>
              <a:ext uri="{FF2B5EF4-FFF2-40B4-BE49-F238E27FC236}">
                <a16:creationId xmlns:a16="http://schemas.microsoft.com/office/drawing/2014/main" id="{E94641E7-E50E-9D43-A867-ACB5D16C82E8}"/>
              </a:ext>
            </a:extLst>
          </p:cNvPr>
          <p:cNvSpPr txBox="1">
            <a:spLocks/>
          </p:cNvSpPr>
          <p:nvPr/>
        </p:nvSpPr>
        <p:spPr>
          <a:xfrm>
            <a:off x="414383" y="150586"/>
            <a:ext cx="7543800" cy="9144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spcBef>
                <a:spcPct val="0"/>
              </a:spcBef>
              <a:buNone/>
              <a:defRPr sz="49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fr-FR" dirty="0">
                <a:solidFill>
                  <a:prstClr val="white"/>
                </a:solidFill>
                <a:latin typeface="Palatino Linotype"/>
              </a:rPr>
              <a:t>A. Concurrence ?</a:t>
            </a:r>
          </a:p>
        </p:txBody>
      </p:sp>
      <p:pic>
        <p:nvPicPr>
          <p:cNvPr id="1026" name="Picture 2" descr="ICT: History of computer">
            <a:extLst>
              <a:ext uri="{FF2B5EF4-FFF2-40B4-BE49-F238E27FC236}">
                <a16:creationId xmlns:a16="http://schemas.microsoft.com/office/drawing/2014/main" id="{343061CB-134D-D844-9B98-2C33FF22517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3798" y="4600338"/>
            <a:ext cx="1315534" cy="9877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AB355B52-EBDA-984F-B601-B1B59E24D87D}"/>
              </a:ext>
            </a:extLst>
          </p:cNvPr>
          <p:cNvSpPr txBox="1"/>
          <p:nvPr/>
        </p:nvSpPr>
        <p:spPr>
          <a:xfrm>
            <a:off x="892098" y="1847832"/>
            <a:ext cx="14273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Problème 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CC3E86D1-9CE3-E94A-88C6-127EC48F7750}"/>
              </a:ext>
            </a:extLst>
          </p:cNvPr>
          <p:cNvSpPr txBox="1"/>
          <p:nvPr/>
        </p:nvSpPr>
        <p:spPr>
          <a:xfrm>
            <a:off x="892098" y="2815344"/>
            <a:ext cx="14273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err="1"/>
              <a:t>Algo</a:t>
            </a:r>
            <a:endParaRPr lang="fr-FR" dirty="0"/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ACB0F3B3-CBE1-5B4D-97B9-91E75BBAE703}"/>
              </a:ext>
            </a:extLst>
          </p:cNvPr>
          <p:cNvSpPr txBox="1"/>
          <p:nvPr/>
        </p:nvSpPr>
        <p:spPr>
          <a:xfrm>
            <a:off x="885769" y="4843294"/>
            <a:ext cx="285471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Résolution sur la même machine physique / virtuelle en utilisant tous cœurs 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57CA83CC-8010-D243-9E7F-FDAA39374E81}"/>
              </a:ext>
            </a:extLst>
          </p:cNvPr>
          <p:cNvSpPr txBox="1"/>
          <p:nvPr/>
        </p:nvSpPr>
        <p:spPr>
          <a:xfrm>
            <a:off x="885769" y="6008608"/>
            <a:ext cx="346802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Même résultat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E20A613A-9574-FB4E-9EB4-835A610ECC9C}"/>
              </a:ext>
            </a:extLst>
          </p:cNvPr>
          <p:cNvSpPr txBox="1"/>
          <p:nvPr/>
        </p:nvSpPr>
        <p:spPr>
          <a:xfrm>
            <a:off x="713677" y="1248937"/>
            <a:ext cx="60662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A.2 Architecture concurrente : multi processus / thread</a:t>
            </a:r>
          </a:p>
        </p:txBody>
      </p:sp>
      <p:pic>
        <p:nvPicPr>
          <p:cNvPr id="11" name="Image 8">
            <a:extLst>
              <a:ext uri="{FF2B5EF4-FFF2-40B4-BE49-F238E27FC236}">
                <a16:creationId xmlns:a16="http://schemas.microsoft.com/office/drawing/2014/main" id="{1540F45E-B0F3-5749-BF64-0BE186F7CDB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60127" y="1672360"/>
            <a:ext cx="1331507" cy="887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 descr="Algorithme évolutionniste — Wikipédia">
            <a:extLst>
              <a:ext uri="{FF2B5EF4-FFF2-40B4-BE49-F238E27FC236}">
                <a16:creationId xmlns:a16="http://schemas.microsoft.com/office/drawing/2014/main" id="{C1BE6CE6-C136-154C-B377-13146957DA2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60127" y="2613864"/>
            <a:ext cx="1212281" cy="9092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58796985-1CE9-C240-A1C9-7E3085104B19}"/>
              </a:ext>
            </a:extLst>
          </p:cNvPr>
          <p:cNvSpPr txBox="1"/>
          <p:nvPr/>
        </p:nvSpPr>
        <p:spPr>
          <a:xfrm>
            <a:off x="892098" y="3691044"/>
            <a:ext cx="28547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Traduction dans un langage machine</a:t>
            </a:r>
          </a:p>
        </p:txBody>
      </p:sp>
      <p:pic>
        <p:nvPicPr>
          <p:cNvPr id="1030" name="Picture 6" descr="C++: Pointers">
            <a:extLst>
              <a:ext uri="{FF2B5EF4-FFF2-40B4-BE49-F238E27FC236}">
                <a16:creationId xmlns:a16="http://schemas.microsoft.com/office/drawing/2014/main" id="{9E619C7D-9E61-4C46-BD9B-FF30DF40002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60127" y="3577166"/>
            <a:ext cx="1390185" cy="7819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OK emoticon — Vettoriali Stock © yayayoyo #2976601">
            <a:extLst>
              <a:ext uri="{FF2B5EF4-FFF2-40B4-BE49-F238E27FC236}">
                <a16:creationId xmlns:a16="http://schemas.microsoft.com/office/drawing/2014/main" id="{8A894E3E-1DA4-8841-BC8F-DFDB61C1949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84251" y="5775552"/>
            <a:ext cx="1283257" cy="8898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2" descr="ICT: History of computer">
            <a:extLst>
              <a:ext uri="{FF2B5EF4-FFF2-40B4-BE49-F238E27FC236}">
                <a16:creationId xmlns:a16="http://schemas.microsoft.com/office/drawing/2014/main" id="{23737191-BF4E-C44D-8F7D-B234E00ECAE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6198" y="4752738"/>
            <a:ext cx="1315534" cy="9877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2" descr="ICT: History of computer">
            <a:extLst>
              <a:ext uri="{FF2B5EF4-FFF2-40B4-BE49-F238E27FC236}">
                <a16:creationId xmlns:a16="http://schemas.microsoft.com/office/drawing/2014/main" id="{53A37977-9D12-EA44-B231-E7E5A0BEB6E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58598" y="4905138"/>
            <a:ext cx="1315534" cy="9877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2" descr="ICT: History of computer">
            <a:extLst>
              <a:ext uri="{FF2B5EF4-FFF2-40B4-BE49-F238E27FC236}">
                <a16:creationId xmlns:a16="http://schemas.microsoft.com/office/drawing/2014/main" id="{3E345823-E490-204A-868C-577265909CF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91634" y="4586812"/>
            <a:ext cx="1315534" cy="9877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2" descr="ICT: History of computer">
            <a:extLst>
              <a:ext uri="{FF2B5EF4-FFF2-40B4-BE49-F238E27FC236}">
                <a16:creationId xmlns:a16="http://schemas.microsoft.com/office/drawing/2014/main" id="{27DE0FDD-0CA8-DE49-A2A7-408A2B14925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44034" y="4669775"/>
            <a:ext cx="1315534" cy="9877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2" descr="ICT: History of computer">
            <a:extLst>
              <a:ext uri="{FF2B5EF4-FFF2-40B4-BE49-F238E27FC236}">
                <a16:creationId xmlns:a16="http://schemas.microsoft.com/office/drawing/2014/main" id="{FD5A860A-412F-7540-9E14-D4DB3DF4C2D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96434" y="4860209"/>
            <a:ext cx="1315534" cy="9877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Flèche vers la droite 1">
            <a:extLst>
              <a:ext uri="{FF2B5EF4-FFF2-40B4-BE49-F238E27FC236}">
                <a16:creationId xmlns:a16="http://schemas.microsoft.com/office/drawing/2014/main" id="{11FDFD65-3F53-7C46-B674-C7113515B27D}"/>
              </a:ext>
            </a:extLst>
          </p:cNvPr>
          <p:cNvSpPr/>
          <p:nvPr/>
        </p:nvSpPr>
        <p:spPr>
          <a:xfrm>
            <a:off x="5974132" y="3936380"/>
            <a:ext cx="1033036" cy="422765"/>
          </a:xfrm>
          <a:prstGeom prst="rightArrow">
            <a:avLst/>
          </a:prstGeom>
          <a:scene3d>
            <a:camera prst="orthographicFront">
              <a:rot lat="0" lon="21599992" rev="3300000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CA7C4187-F67A-664D-9EB7-3CED08BD0DC8}"/>
              </a:ext>
            </a:extLst>
          </p:cNvPr>
          <p:cNvSpPr txBox="1"/>
          <p:nvPr/>
        </p:nvSpPr>
        <p:spPr>
          <a:xfrm>
            <a:off x="6779940" y="3290049"/>
            <a:ext cx="181764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Partage de ressource</a:t>
            </a:r>
          </a:p>
        </p:txBody>
      </p:sp>
    </p:spTree>
    <p:extLst>
      <p:ext uri="{BB962C8B-B14F-4D97-AF65-F5344CB8AC3E}">
        <p14:creationId xmlns:p14="http://schemas.microsoft.com/office/powerpoint/2010/main" val="10684443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2">
            <a:extLst>
              <a:ext uri="{FF2B5EF4-FFF2-40B4-BE49-F238E27FC236}">
                <a16:creationId xmlns:a16="http://schemas.microsoft.com/office/drawing/2014/main" id="{E94641E7-E50E-9D43-A867-ACB5D16C82E8}"/>
              </a:ext>
            </a:extLst>
          </p:cNvPr>
          <p:cNvSpPr txBox="1">
            <a:spLocks/>
          </p:cNvSpPr>
          <p:nvPr/>
        </p:nvSpPr>
        <p:spPr>
          <a:xfrm>
            <a:off x="414383" y="150586"/>
            <a:ext cx="7543800" cy="9144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spcBef>
                <a:spcPct val="0"/>
              </a:spcBef>
              <a:buNone/>
              <a:defRPr sz="49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fr-FR" dirty="0">
                <a:solidFill>
                  <a:prstClr val="white"/>
                </a:solidFill>
                <a:latin typeface="Palatino Linotype"/>
              </a:rPr>
              <a:t>A. Concurrence ?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E20A613A-9574-FB4E-9EB4-835A610ECC9C}"/>
              </a:ext>
            </a:extLst>
          </p:cNvPr>
          <p:cNvSpPr txBox="1"/>
          <p:nvPr/>
        </p:nvSpPr>
        <p:spPr>
          <a:xfrm>
            <a:off x="713678" y="1248937"/>
            <a:ext cx="47950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A.3 Problème 1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F895454B-9493-4B4B-97C9-39E66BEC289A}"/>
              </a:ext>
            </a:extLst>
          </p:cNvPr>
          <p:cNvSpPr txBox="1"/>
          <p:nvPr/>
        </p:nvSpPr>
        <p:spPr>
          <a:xfrm>
            <a:off x="869795" y="1773044"/>
            <a:ext cx="202952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err="1">
                <a:latin typeface="Courier New" panose="02070309020205020404" pitchFamily="49" charset="0"/>
                <a:cs typeface="Courier New" panose="02070309020205020404" pitchFamily="49" charset="0"/>
              </a:rPr>
              <a:t>int</a:t>
            </a:r>
            <a:r>
              <a:rPr lang="fr-FR" dirty="0">
                <a:latin typeface="Courier New" panose="02070309020205020404" pitchFamily="49" charset="0"/>
                <a:cs typeface="Courier New" panose="02070309020205020404" pitchFamily="49" charset="0"/>
              </a:rPr>
              <a:t> i = 0;</a:t>
            </a:r>
          </a:p>
          <a:p>
            <a:r>
              <a:rPr lang="fr-FR" dirty="0">
                <a:latin typeface="Courier New" panose="02070309020205020404" pitchFamily="49" charset="0"/>
                <a:cs typeface="Courier New" panose="02070309020205020404" pitchFamily="49" charset="0"/>
              </a:rPr>
              <a:t>cout &lt;&lt; ++i;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52C34D27-F5C7-BC48-B964-2C683273108E}"/>
              </a:ext>
            </a:extLst>
          </p:cNvPr>
          <p:cNvSpPr txBox="1"/>
          <p:nvPr/>
        </p:nvSpPr>
        <p:spPr>
          <a:xfrm>
            <a:off x="869795" y="2542478"/>
            <a:ext cx="181764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Model mono</a:t>
            </a:r>
          </a:p>
          <a:p>
            <a:r>
              <a:rPr lang="fr-FR" dirty="0">
                <a:latin typeface="Courier New" panose="02070309020205020404" pitchFamily="49" charset="0"/>
                <a:cs typeface="Courier New" panose="02070309020205020404" pitchFamily="49" charset="0"/>
              </a:rPr>
              <a:t>i vaut 1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4B9884FB-56F0-594E-96D0-004285A617BA}"/>
                  </a:ext>
                </a:extLst>
              </p:cNvPr>
              <p:cNvSpPr txBox="1"/>
              <p:nvPr/>
            </p:nvSpPr>
            <p:spPr>
              <a:xfrm>
                <a:off x="3527069" y="2542478"/>
                <a:ext cx="2903039" cy="125361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dirty="0"/>
                  <a:t>Model concurrent</a:t>
                </a:r>
              </a:p>
              <a:p>
                <a:r>
                  <a:rPr lang="fr-FR" dirty="0"/>
                  <a:t> </a:t>
                </a:r>
                <a:r>
                  <a:rPr lang="fr-FR" dirty="0">
                    <a:latin typeface="Courier New" panose="02070309020205020404" pitchFamily="49" charset="0"/>
                    <a:cs typeface="Courier New" panose="02070309020205020404" pitchFamily="49" charset="0"/>
                  </a:rPr>
                  <a:t>i vaut 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"/>
                        <m:ctrlPr>
                          <a:rPr lang="fr-FR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eqArr>
                          <m:eqArrPr>
                            <m:ctrlPr>
                              <a:rPr lang="fr-FR" i="1" smtClean="0">
                                <a:latin typeface="Cambria Math" panose="02040503050406030204" pitchFamily="18" charset="0"/>
                              </a:rPr>
                            </m:ctrlPr>
                          </m:eqArrPr>
                          <m:e>
                            <m:r>
                              <a:rPr lang="fr-FR" b="0" i="1" smtClean="0">
                                <a:latin typeface="Cambria Math" panose="02040503050406030204" pitchFamily="18" charset="0"/>
                              </a:rPr>
                              <m:t>0</m:t>
                            </m:r>
                          </m:e>
                          <m:e>
                            <m:r>
                              <a:rPr lang="fr-FR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e>
                          <m:e>
                            <m:sSup>
                              <m:sSupPr>
                                <m:ctrlPr>
                                  <a:rPr lang="fr-FR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fr-FR" b="0" i="1" smtClean="0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</m:e>
                              <m:sup>
                                <m:r>
                                  <a:rPr lang="fr-FR" b="0" i="1" smtClean="0">
                                    <a:latin typeface="Cambria Math" panose="02040503050406030204" pitchFamily="18" charset="0"/>
                                  </a:rPr>
                                  <m:t>′</m:t>
                                </m:r>
                              </m:sup>
                            </m:sSup>
                            <m:r>
                              <a:rPr lang="fr-FR" b="0" i="1" smtClean="0">
                                <a:latin typeface="Cambria Math" panose="02040503050406030204" pitchFamily="18" charset="0"/>
                              </a:rPr>
                              <m:t>𝑖𝑚𝑝𝑜𝑟𝑡𝑒</m:t>
                            </m:r>
                            <m:r>
                              <a:rPr lang="fr-FR" b="0" i="1" smtClean="0"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fr-FR" b="0" i="1" smtClean="0">
                                <a:latin typeface="Cambria Math" panose="02040503050406030204" pitchFamily="18" charset="0"/>
                              </a:rPr>
                              <m:t>𝑞𝑢𝑜𝑖</m:t>
                            </m:r>
                          </m:e>
                        </m:eqArr>
                      </m:e>
                    </m:d>
                  </m:oMath>
                </a14:m>
                <a:endParaRPr lang="fr-FR" dirty="0">
                  <a:latin typeface="Courier New" panose="02070309020205020404" pitchFamily="49" charset="0"/>
                  <a:cs typeface="Courier New" panose="02070309020205020404" pitchFamily="49" charset="0"/>
                </a:endParaRPr>
              </a:p>
            </p:txBody>
          </p:sp>
        </mc:Choice>
        <mc:Fallback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4B9884FB-56F0-594E-96D0-004285A617B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27069" y="2542478"/>
                <a:ext cx="2903039" cy="1253613"/>
              </a:xfrm>
              <a:prstGeom prst="rect">
                <a:avLst/>
              </a:prstGeom>
              <a:blipFill>
                <a:blip r:embed="rId2"/>
                <a:stretch>
                  <a:fillRect l="-19651" t="-136000" b="-227000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5243669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2">
            <a:extLst>
              <a:ext uri="{FF2B5EF4-FFF2-40B4-BE49-F238E27FC236}">
                <a16:creationId xmlns:a16="http://schemas.microsoft.com/office/drawing/2014/main" id="{E94641E7-E50E-9D43-A867-ACB5D16C82E8}"/>
              </a:ext>
            </a:extLst>
          </p:cNvPr>
          <p:cNvSpPr txBox="1">
            <a:spLocks/>
          </p:cNvSpPr>
          <p:nvPr/>
        </p:nvSpPr>
        <p:spPr>
          <a:xfrm>
            <a:off x="414383" y="150586"/>
            <a:ext cx="7543800" cy="9144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spcBef>
                <a:spcPct val="0"/>
              </a:spcBef>
              <a:buNone/>
              <a:defRPr sz="49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fr-FR" dirty="0">
                <a:solidFill>
                  <a:prstClr val="white"/>
                </a:solidFill>
                <a:latin typeface="Palatino Linotype"/>
              </a:rPr>
              <a:t>A. Concurrence ?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E20A613A-9574-FB4E-9EB4-835A610ECC9C}"/>
              </a:ext>
            </a:extLst>
          </p:cNvPr>
          <p:cNvSpPr txBox="1"/>
          <p:nvPr/>
        </p:nvSpPr>
        <p:spPr>
          <a:xfrm>
            <a:off x="713678" y="1248937"/>
            <a:ext cx="47950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A.3 Problème 2 : j’ai escroqué la banque 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86A9729E-D447-1240-9DA6-7C8CDC80D0B1}"/>
              </a:ext>
            </a:extLst>
          </p:cNvPr>
          <p:cNvSpPr txBox="1"/>
          <p:nvPr/>
        </p:nvSpPr>
        <p:spPr>
          <a:xfrm>
            <a:off x="466824" y="1678012"/>
            <a:ext cx="7826375" cy="92333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dirty="0">
                <a:latin typeface="+mn-lt"/>
                <a:ea typeface="+mn-ea"/>
                <a:cs typeface="+mn-cs"/>
              </a:rPr>
              <a:t>Un couple décide de :</a:t>
            </a:r>
          </a:p>
          <a:p>
            <a:pPr marL="285750" indent="-285750" fontAlgn="auto">
              <a:spcBef>
                <a:spcPts val="0"/>
              </a:spcBef>
              <a:spcAft>
                <a:spcPts val="0"/>
              </a:spcAft>
              <a:buFont typeface="Arial"/>
              <a:buChar char="•"/>
              <a:defRPr/>
            </a:pPr>
            <a:r>
              <a:rPr lang="fr-FR" dirty="0">
                <a:latin typeface="+mn-lt"/>
                <a:ea typeface="+mn-ea"/>
                <a:cs typeface="+mn-cs"/>
              </a:rPr>
              <a:t>Faire un achat de 500 € avec la carte bleu;</a:t>
            </a:r>
          </a:p>
          <a:p>
            <a:pPr marL="285750" indent="-285750" fontAlgn="auto">
              <a:spcBef>
                <a:spcPts val="0"/>
              </a:spcBef>
              <a:spcAft>
                <a:spcPts val="0"/>
              </a:spcAft>
              <a:buFont typeface="Arial"/>
              <a:buChar char="•"/>
              <a:defRPr/>
            </a:pPr>
            <a:r>
              <a:rPr lang="fr-FR" dirty="0">
                <a:latin typeface="+mn-lt"/>
                <a:ea typeface="+mn-ea"/>
                <a:cs typeface="+mn-cs"/>
              </a:rPr>
              <a:t>Faire un dépôt de 500 € </a:t>
            </a:r>
          </a:p>
        </p:txBody>
      </p:sp>
      <p:sp>
        <p:nvSpPr>
          <p:cNvPr id="8" name="ZoneTexte 5">
            <a:extLst>
              <a:ext uri="{FF2B5EF4-FFF2-40B4-BE49-F238E27FC236}">
                <a16:creationId xmlns:a16="http://schemas.microsoft.com/office/drawing/2014/main" id="{B0E2A98F-F2CB-CC41-A484-5E78A6E9103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71575" y="2647950"/>
            <a:ext cx="185102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eaLnBrk="1" hangingPunct="1"/>
            <a:r>
              <a:rPr lang="fr-FR" sz="1800"/>
              <a:t>Déposer 500 €</a:t>
            </a:r>
          </a:p>
        </p:txBody>
      </p:sp>
      <p:sp>
        <p:nvSpPr>
          <p:cNvPr id="11" name="ZoneTexte 6">
            <a:extLst>
              <a:ext uri="{FF2B5EF4-FFF2-40B4-BE49-F238E27FC236}">
                <a16:creationId xmlns:a16="http://schemas.microsoft.com/office/drawing/2014/main" id="{2C28AAB8-DA08-BE4B-A1DB-FF954F42654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46625" y="2647950"/>
            <a:ext cx="180657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eaLnBrk="1" hangingPunct="1"/>
            <a:r>
              <a:rPr lang="fr-FR" sz="1800"/>
              <a:t>Retirer 500 €</a:t>
            </a:r>
          </a:p>
        </p:txBody>
      </p:sp>
      <p:grpSp>
        <p:nvGrpSpPr>
          <p:cNvPr id="12" name="Grouper 24">
            <a:extLst>
              <a:ext uri="{FF2B5EF4-FFF2-40B4-BE49-F238E27FC236}">
                <a16:creationId xmlns:a16="http://schemas.microsoft.com/office/drawing/2014/main" id="{6AB1BCB3-31D8-954F-BE1A-D90D44484BF5}"/>
              </a:ext>
            </a:extLst>
          </p:cNvPr>
          <p:cNvGrpSpPr>
            <a:grpSpLocks/>
          </p:cNvGrpSpPr>
          <p:nvPr/>
        </p:nvGrpSpPr>
        <p:grpSpPr bwMode="auto">
          <a:xfrm>
            <a:off x="-71438" y="3035300"/>
            <a:ext cx="1076524" cy="2055813"/>
            <a:chOff x="-71551" y="3282538"/>
            <a:chExt cx="1075871" cy="2710106"/>
          </a:xfrm>
        </p:grpSpPr>
        <p:sp>
          <p:nvSpPr>
            <p:cNvPr id="13" name="Flèche vers le bas 15">
              <a:extLst>
                <a:ext uri="{FF2B5EF4-FFF2-40B4-BE49-F238E27FC236}">
                  <a16:creationId xmlns:a16="http://schemas.microsoft.com/office/drawing/2014/main" id="{9B3503DC-8826-EF48-9A41-70E51C950E6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9306" y="3282538"/>
              <a:ext cx="117547" cy="2710106"/>
            </a:xfrm>
            <a:prstGeom prst="downArrow">
              <a:avLst>
                <a:gd name="adj1" fmla="val 50000"/>
                <a:gd name="adj2" fmla="val 49954"/>
              </a:avLst>
            </a:prstGeom>
            <a:solidFill>
              <a:srgbClr val="3333CC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defTabSz="914400" eaLnBrk="0" hangingPunct="0"/>
              <a:endParaRPr lang="fr-FR" sz="2000"/>
            </a:p>
          </p:txBody>
        </p:sp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5E07C9FA-4685-8B41-B068-25C3ED743ACE}"/>
                </a:ext>
              </a:extLst>
            </p:cNvPr>
            <p:cNvSpPr txBox="1"/>
            <p:nvPr/>
          </p:nvSpPr>
          <p:spPr>
            <a:xfrm>
              <a:off x="-71551" y="4247971"/>
              <a:ext cx="1075871" cy="486877"/>
            </a:xfrm>
            <a:prstGeom prst="rect">
              <a:avLst/>
            </a:prstGeom>
            <a:noFill/>
          </p:spPr>
          <p:txBody>
            <a:bodyPr wrap="square">
              <a:spAutoFit/>
              <a:scene3d>
                <a:camera prst="orthographicFront">
                  <a:rot lat="0" lon="0" rev="5400000"/>
                </a:camera>
                <a:lightRig rig="threePt" dir="t"/>
              </a:scene3d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fr-FR" dirty="0">
                  <a:latin typeface="+mn-lt"/>
                  <a:ea typeface="+mn-ea"/>
                  <a:cs typeface="+mn-cs"/>
                </a:rPr>
                <a:t>Temps</a:t>
              </a:r>
            </a:p>
          </p:txBody>
        </p:sp>
      </p:grpSp>
      <p:sp>
        <p:nvSpPr>
          <p:cNvPr id="15" name="ZoneTexte 18">
            <a:extLst>
              <a:ext uri="{FF2B5EF4-FFF2-40B4-BE49-F238E27FC236}">
                <a16:creationId xmlns:a16="http://schemas.microsoft.com/office/drawing/2014/main" id="{5946A249-C968-FE4C-94CD-56E0DCF6286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43013" y="3408363"/>
            <a:ext cx="1779587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eaLnBrk="1" hangingPunct="1"/>
            <a:r>
              <a:rPr lang="fr-FR" sz="1800"/>
              <a:t>Obtenir Solde (1)</a:t>
            </a:r>
          </a:p>
        </p:txBody>
      </p:sp>
      <p:sp>
        <p:nvSpPr>
          <p:cNvPr id="16" name="ZoneTexte 19">
            <a:extLst>
              <a:ext uri="{FF2B5EF4-FFF2-40B4-BE49-F238E27FC236}">
                <a16:creationId xmlns:a16="http://schemas.microsoft.com/office/drawing/2014/main" id="{7AD18DA2-AF0C-3D44-911A-927B7E0819A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43013" y="4064000"/>
            <a:ext cx="1779587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eaLnBrk="1" hangingPunct="1"/>
            <a:r>
              <a:rPr lang="fr-FR" sz="1800"/>
              <a:t>Ajouter 500€ (2)</a:t>
            </a:r>
          </a:p>
        </p:txBody>
      </p:sp>
      <p:sp>
        <p:nvSpPr>
          <p:cNvPr id="17" name="ZoneTexte 20">
            <a:extLst>
              <a:ext uri="{FF2B5EF4-FFF2-40B4-BE49-F238E27FC236}">
                <a16:creationId xmlns:a16="http://schemas.microsoft.com/office/drawing/2014/main" id="{4CE7467D-BDDF-ED47-B357-43F84418AC9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43013" y="4618038"/>
            <a:ext cx="1779587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eaLnBrk="1" hangingPunct="1"/>
            <a:r>
              <a:rPr lang="fr-FR" sz="1800"/>
              <a:t>Valider nouveau Solde (3)</a:t>
            </a:r>
          </a:p>
        </p:txBody>
      </p:sp>
      <p:sp>
        <p:nvSpPr>
          <p:cNvPr id="18" name="ZoneTexte 21">
            <a:extLst>
              <a:ext uri="{FF2B5EF4-FFF2-40B4-BE49-F238E27FC236}">
                <a16:creationId xmlns:a16="http://schemas.microsoft.com/office/drawing/2014/main" id="{D8FA153A-3816-EA42-B944-115F95AF573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46625" y="3408363"/>
            <a:ext cx="2033588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eaLnBrk="1" hangingPunct="1"/>
            <a:r>
              <a:rPr lang="fr-FR" sz="1800"/>
              <a:t>Obtenir Solde (1’)</a:t>
            </a:r>
          </a:p>
        </p:txBody>
      </p:sp>
      <p:sp>
        <p:nvSpPr>
          <p:cNvPr id="19" name="ZoneTexte 22">
            <a:extLst>
              <a:ext uri="{FF2B5EF4-FFF2-40B4-BE49-F238E27FC236}">
                <a16:creationId xmlns:a16="http://schemas.microsoft.com/office/drawing/2014/main" id="{68958641-8517-9C45-BCA8-64092806AFF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46625" y="4064000"/>
            <a:ext cx="1779588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eaLnBrk="1" hangingPunct="1"/>
            <a:r>
              <a:rPr lang="fr-FR" sz="1800"/>
              <a:t>Retirer 500€ (4)</a:t>
            </a:r>
          </a:p>
        </p:txBody>
      </p:sp>
      <p:sp>
        <p:nvSpPr>
          <p:cNvPr id="20" name="ZoneTexte 23">
            <a:extLst>
              <a:ext uri="{FF2B5EF4-FFF2-40B4-BE49-F238E27FC236}">
                <a16:creationId xmlns:a16="http://schemas.microsoft.com/office/drawing/2014/main" id="{342DB972-43BB-D845-8620-81E9E4476E1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46625" y="4618038"/>
            <a:ext cx="1779588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eaLnBrk="1" hangingPunct="1"/>
            <a:r>
              <a:rPr lang="fr-FR" sz="1800"/>
              <a:t>Valider nouveau Solde (5)</a:t>
            </a:r>
          </a:p>
        </p:txBody>
      </p:sp>
      <p:sp>
        <p:nvSpPr>
          <p:cNvPr id="21" name="ZoneTexte 25">
            <a:extLst>
              <a:ext uri="{FF2B5EF4-FFF2-40B4-BE49-F238E27FC236}">
                <a16:creationId xmlns:a16="http://schemas.microsoft.com/office/drawing/2014/main" id="{66B57F75-B9B9-FB4D-B91C-F0C540CA886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9725" y="5464175"/>
            <a:ext cx="8287736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eaLnBrk="1" hangingPunct="1"/>
            <a:r>
              <a:rPr lang="fr-FR" sz="1800" dirty="0"/>
              <a:t>Si séquence d’instructions : 1 – 2 – 1’ – 3 – 4 – 5 : solde du compte débiteur de 500 €  </a:t>
            </a:r>
          </a:p>
          <a:p>
            <a:pPr eaLnBrk="1" hangingPunct="1"/>
            <a:r>
              <a:rPr lang="fr-FR" sz="1800" dirty="0"/>
              <a:t>Si séquence d’instructions : 1 – 1’ –  4 – 5 – 2 – 3 : solde du compte créditeur de 500 €  </a:t>
            </a:r>
          </a:p>
        </p:txBody>
      </p:sp>
    </p:spTree>
    <p:extLst>
      <p:ext uri="{BB962C8B-B14F-4D97-AF65-F5344CB8AC3E}">
        <p14:creationId xmlns:p14="http://schemas.microsoft.com/office/powerpoint/2010/main" val="425508417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Image result for assemblée nationale désordre">
            <a:extLst>
              <a:ext uri="{FF2B5EF4-FFF2-40B4-BE49-F238E27FC236}">
                <a16:creationId xmlns:a16="http://schemas.microsoft.com/office/drawing/2014/main" id="{989C8C5B-EAAB-714B-8E82-624A8B34CC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97150" y="1912434"/>
            <a:ext cx="5665749" cy="37771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itre 2">
            <a:extLst>
              <a:ext uri="{FF2B5EF4-FFF2-40B4-BE49-F238E27FC236}">
                <a16:creationId xmlns:a16="http://schemas.microsoft.com/office/drawing/2014/main" id="{275FE975-2C6A-1A40-B832-9B834C65D1F9}"/>
              </a:ext>
            </a:extLst>
          </p:cNvPr>
          <p:cNvSpPr txBox="1">
            <a:spLocks/>
          </p:cNvSpPr>
          <p:nvPr/>
        </p:nvSpPr>
        <p:spPr>
          <a:xfrm>
            <a:off x="414383" y="150586"/>
            <a:ext cx="7543800" cy="9144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spcBef>
                <a:spcPct val="0"/>
              </a:spcBef>
              <a:buNone/>
              <a:defRPr sz="49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fr-FR" dirty="0">
                <a:solidFill>
                  <a:prstClr val="white"/>
                </a:solidFill>
                <a:latin typeface="Palatino Linotype"/>
              </a:rPr>
              <a:t>A. Concurrence ?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89437CC7-674D-B84E-8EA0-1259977B5953}"/>
              </a:ext>
            </a:extLst>
          </p:cNvPr>
          <p:cNvSpPr txBox="1"/>
          <p:nvPr/>
        </p:nvSpPr>
        <p:spPr>
          <a:xfrm>
            <a:off x="713678" y="1248937"/>
            <a:ext cx="47950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A.3 Problème 3 : qui peut parler? </a:t>
            </a:r>
          </a:p>
        </p:txBody>
      </p:sp>
    </p:spTree>
    <p:extLst>
      <p:ext uri="{BB962C8B-B14F-4D97-AF65-F5344CB8AC3E}">
        <p14:creationId xmlns:p14="http://schemas.microsoft.com/office/powerpoint/2010/main" val="4134797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Quand tout le monde veut passer, personne ne passe.">
            <a:extLst>
              <a:ext uri="{FF2B5EF4-FFF2-40B4-BE49-F238E27FC236}">
                <a16:creationId xmlns:a16="http://schemas.microsoft.com/office/drawing/2014/main" id="{7F16085B-79A8-EA4F-9618-BA76545102C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9726" y="1639698"/>
            <a:ext cx="7711223" cy="40435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itre 2">
            <a:extLst>
              <a:ext uri="{FF2B5EF4-FFF2-40B4-BE49-F238E27FC236}">
                <a16:creationId xmlns:a16="http://schemas.microsoft.com/office/drawing/2014/main" id="{7CD701E7-BAA4-214F-AF54-0AEF1422DFAA}"/>
              </a:ext>
            </a:extLst>
          </p:cNvPr>
          <p:cNvSpPr txBox="1">
            <a:spLocks/>
          </p:cNvSpPr>
          <p:nvPr/>
        </p:nvSpPr>
        <p:spPr>
          <a:xfrm>
            <a:off x="414383" y="150586"/>
            <a:ext cx="7543800" cy="9144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spcBef>
                <a:spcPct val="0"/>
              </a:spcBef>
              <a:buNone/>
              <a:defRPr sz="49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fr-FR" dirty="0">
                <a:solidFill>
                  <a:prstClr val="white"/>
                </a:solidFill>
                <a:latin typeface="Palatino Linotype"/>
              </a:rPr>
              <a:t>A. Concurrence ?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380761BB-448D-F044-937D-D0013B3AC50E}"/>
              </a:ext>
            </a:extLst>
          </p:cNvPr>
          <p:cNvSpPr txBox="1"/>
          <p:nvPr/>
        </p:nvSpPr>
        <p:spPr>
          <a:xfrm>
            <a:off x="713678" y="1248937"/>
            <a:ext cx="47950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A.3 Problème 4 : qui peut passer? </a:t>
            </a:r>
          </a:p>
        </p:txBody>
      </p:sp>
    </p:spTree>
    <p:extLst>
      <p:ext uri="{BB962C8B-B14F-4D97-AF65-F5344CB8AC3E}">
        <p14:creationId xmlns:p14="http://schemas.microsoft.com/office/powerpoint/2010/main" val="109737449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Quand tout le monde veut passer, personne ne passe.">
            <a:extLst>
              <a:ext uri="{FF2B5EF4-FFF2-40B4-BE49-F238E27FC236}">
                <a16:creationId xmlns:a16="http://schemas.microsoft.com/office/drawing/2014/main" id="{7F16085B-79A8-EA4F-9618-BA76545102C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9726" y="1639698"/>
            <a:ext cx="7711223" cy="40435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itre 2">
            <a:extLst>
              <a:ext uri="{FF2B5EF4-FFF2-40B4-BE49-F238E27FC236}">
                <a16:creationId xmlns:a16="http://schemas.microsoft.com/office/drawing/2014/main" id="{7CD701E7-BAA4-214F-AF54-0AEF1422DFAA}"/>
              </a:ext>
            </a:extLst>
          </p:cNvPr>
          <p:cNvSpPr txBox="1">
            <a:spLocks/>
          </p:cNvSpPr>
          <p:nvPr/>
        </p:nvSpPr>
        <p:spPr>
          <a:xfrm>
            <a:off x="414383" y="150586"/>
            <a:ext cx="7543800" cy="9144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spcBef>
                <a:spcPct val="0"/>
              </a:spcBef>
              <a:buNone/>
              <a:defRPr sz="49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fr-FR" dirty="0">
                <a:solidFill>
                  <a:prstClr val="white"/>
                </a:solidFill>
                <a:latin typeface="Palatino Linotype"/>
              </a:rPr>
              <a:t>A. Concurrence ?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380761BB-448D-F044-937D-D0013B3AC50E}"/>
              </a:ext>
            </a:extLst>
          </p:cNvPr>
          <p:cNvSpPr txBox="1"/>
          <p:nvPr/>
        </p:nvSpPr>
        <p:spPr>
          <a:xfrm>
            <a:off x="713678" y="1248937"/>
            <a:ext cx="47950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A.4 Problème 4 : Mauvaise solution</a:t>
            </a:r>
          </a:p>
        </p:txBody>
      </p:sp>
      <p:pic>
        <p:nvPicPr>
          <p:cNvPr id="8194" name="Picture 2" descr="Le code de la route selon le togolais | Quand les livres s ...">
            <a:extLst>
              <a:ext uri="{FF2B5EF4-FFF2-40B4-BE49-F238E27FC236}">
                <a16:creationId xmlns:a16="http://schemas.microsoft.com/office/drawing/2014/main" id="{5E76E378-3E34-FE4A-99F7-E7B54DBC730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6343186" y="3858323"/>
            <a:ext cx="672790" cy="6727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Le code de la route selon le togolais | Quand les livres s ...">
            <a:extLst>
              <a:ext uri="{FF2B5EF4-FFF2-40B4-BE49-F238E27FC236}">
                <a16:creationId xmlns:a16="http://schemas.microsoft.com/office/drawing/2014/main" id="{DBE28AC3-D5DF-2942-9322-C01D9833520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2202367" y="2988683"/>
            <a:ext cx="672790" cy="6727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6" name="Picture 4" descr="Le code de la route selon le togolais | Quand les livres s ...">
            <a:extLst>
              <a:ext uri="{FF2B5EF4-FFF2-40B4-BE49-F238E27FC236}">
                <a16:creationId xmlns:a16="http://schemas.microsoft.com/office/drawing/2014/main" id="{FA93A8BA-4788-224E-8036-30044A11BFC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7258" y="2522191"/>
            <a:ext cx="802887" cy="8028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4" descr="Le code de la route selon le togolais | Quand les livres s ...">
            <a:extLst>
              <a:ext uri="{FF2B5EF4-FFF2-40B4-BE49-F238E27FC236}">
                <a16:creationId xmlns:a16="http://schemas.microsoft.com/office/drawing/2014/main" id="{44A9383B-9BD6-AD42-93D7-DE60C29137C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73713" y="4236185"/>
            <a:ext cx="802887" cy="8028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1110884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2">
            <a:extLst>
              <a:ext uri="{FF2B5EF4-FFF2-40B4-BE49-F238E27FC236}">
                <a16:creationId xmlns:a16="http://schemas.microsoft.com/office/drawing/2014/main" id="{7CD701E7-BAA4-214F-AF54-0AEF1422DFAA}"/>
              </a:ext>
            </a:extLst>
          </p:cNvPr>
          <p:cNvSpPr txBox="1">
            <a:spLocks/>
          </p:cNvSpPr>
          <p:nvPr/>
        </p:nvSpPr>
        <p:spPr>
          <a:xfrm>
            <a:off x="414383" y="150586"/>
            <a:ext cx="7543800" cy="9144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spcBef>
                <a:spcPct val="0"/>
              </a:spcBef>
              <a:buNone/>
              <a:defRPr sz="49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fr-FR" dirty="0">
                <a:solidFill>
                  <a:prstClr val="white"/>
                </a:solidFill>
                <a:latin typeface="Palatino Linotype"/>
              </a:rPr>
              <a:t>A. Concurrence ?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380761BB-448D-F044-937D-D0013B3AC50E}"/>
              </a:ext>
            </a:extLst>
          </p:cNvPr>
          <p:cNvSpPr txBox="1"/>
          <p:nvPr/>
        </p:nvSpPr>
        <p:spPr>
          <a:xfrm>
            <a:off x="713678" y="1248937"/>
            <a:ext cx="47950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A.5 : Objectif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A15A4C46-26C2-B243-A959-61A28E658BC0}"/>
              </a:ext>
            </a:extLst>
          </p:cNvPr>
          <p:cNvSpPr txBox="1"/>
          <p:nvPr/>
        </p:nvSpPr>
        <p:spPr>
          <a:xfrm>
            <a:off x="713678" y="1773044"/>
            <a:ext cx="7244505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Trouvez des efficaces de partage de ressource  tout en évitant les situations de :</a:t>
            </a:r>
          </a:p>
          <a:p>
            <a:pPr marL="342900" indent="-342900">
              <a:buFont typeface="+mj-lt"/>
              <a:buAutoNum type="arabicPeriod"/>
            </a:pPr>
            <a:r>
              <a:rPr lang="fr-FR" dirty="0" err="1"/>
              <a:t>Deadlock</a:t>
            </a:r>
            <a:r>
              <a:rPr lang="fr-FR" dirty="0"/>
              <a:t>;</a:t>
            </a:r>
          </a:p>
          <a:p>
            <a:pPr marL="342900" indent="-342900">
              <a:buFont typeface="+mj-lt"/>
              <a:buAutoNum type="arabicPeriod"/>
            </a:pPr>
            <a:r>
              <a:rPr lang="fr-FR" dirty="0"/>
              <a:t>Famine.</a:t>
            </a:r>
          </a:p>
          <a:p>
            <a:r>
              <a:rPr lang="fr-FR" dirty="0"/>
              <a:t> 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1DF8C665-C7E0-B745-B337-A26B8434172A}"/>
              </a:ext>
            </a:extLst>
          </p:cNvPr>
          <p:cNvSpPr txBox="1"/>
          <p:nvPr/>
        </p:nvSpPr>
        <p:spPr>
          <a:xfrm>
            <a:off x="713678" y="3220481"/>
            <a:ext cx="47950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A.6 : documentation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2FE22C16-E539-EA4D-AF4B-8C4F1D4A082A}"/>
              </a:ext>
            </a:extLst>
          </p:cNvPr>
          <p:cNvSpPr txBox="1"/>
          <p:nvPr/>
        </p:nvSpPr>
        <p:spPr>
          <a:xfrm>
            <a:off x="858644" y="3780263"/>
            <a:ext cx="667041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fr-FR" dirty="0">
                <a:hlinkClick r:id="rId2"/>
              </a:rPr>
              <a:t>https://greenteapress.com/wp/semaphores/</a:t>
            </a:r>
            <a:endParaRPr lang="fr-FR" dirty="0"/>
          </a:p>
          <a:p>
            <a:pPr marL="342900" indent="-342900">
              <a:buFont typeface="+mj-lt"/>
              <a:buAutoNum type="arabicPeriod"/>
            </a:pPr>
            <a:r>
              <a:rPr lang="fr-FR" dirty="0"/>
              <a:t>https://</a:t>
            </a:r>
            <a:r>
              <a:rPr lang="fr-FR" dirty="0" err="1"/>
              <a:t>ensiwiki.ensimag.fr</a:t>
            </a:r>
            <a:r>
              <a:rPr lang="fr-FR" dirty="0"/>
              <a:t>/images/8/85/</a:t>
            </a:r>
            <a:r>
              <a:rPr lang="fr-FR" dirty="0" err="1"/>
              <a:t>Pb_philosophes.pdf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85900536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2">
            <a:extLst>
              <a:ext uri="{FF2B5EF4-FFF2-40B4-BE49-F238E27FC236}">
                <a16:creationId xmlns:a16="http://schemas.microsoft.com/office/drawing/2014/main" id="{7CD701E7-BAA4-214F-AF54-0AEF1422DFAA}"/>
              </a:ext>
            </a:extLst>
          </p:cNvPr>
          <p:cNvSpPr txBox="1">
            <a:spLocks/>
          </p:cNvSpPr>
          <p:nvPr/>
        </p:nvSpPr>
        <p:spPr>
          <a:xfrm>
            <a:off x="414383" y="150586"/>
            <a:ext cx="7543800" cy="9144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spcBef>
                <a:spcPct val="0"/>
              </a:spcBef>
              <a:buNone/>
              <a:defRPr sz="49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fr-FR" dirty="0">
                <a:solidFill>
                  <a:prstClr val="white"/>
                </a:solidFill>
                <a:latin typeface="Palatino Linotype"/>
              </a:rPr>
              <a:t>A. Concurrence ?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380761BB-448D-F044-937D-D0013B3AC50E}"/>
              </a:ext>
            </a:extLst>
          </p:cNvPr>
          <p:cNvSpPr txBox="1"/>
          <p:nvPr/>
        </p:nvSpPr>
        <p:spPr>
          <a:xfrm>
            <a:off x="713678" y="1248937"/>
            <a:ext cx="47950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A.7 : Notation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56F3E4F8-8D05-2D4D-8261-CBBF9E1E059F}"/>
              </a:ext>
            </a:extLst>
          </p:cNvPr>
          <p:cNvSpPr txBox="1"/>
          <p:nvPr/>
        </p:nvSpPr>
        <p:spPr>
          <a:xfrm>
            <a:off x="713678" y="1817649"/>
            <a:ext cx="8146782" cy="258532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/>
              <a:t>Dans le meilleur des cas, la note max est de 10 / 10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/>
              <a:t>Bonus blague </a:t>
            </a:r>
            <a:r>
              <a:rPr lang="fr-FR" i="1" dirty="0"/>
              <a:t>caramba</a:t>
            </a:r>
            <a:r>
              <a:rPr lang="fr-FR" dirty="0"/>
              <a:t> 0.5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/>
              <a:t>Choisir 10 exercices / sujet </a:t>
            </a:r>
            <a:r>
              <a:rPr lang="fr-FR" b="1" i="1" dirty="0"/>
              <a:t>validés</a:t>
            </a:r>
            <a:r>
              <a:rPr lang="fr-FR" dirty="0"/>
              <a:t> dans</a:t>
            </a:r>
            <a:br>
              <a:rPr lang="fr-FR" dirty="0"/>
            </a:br>
            <a:r>
              <a:rPr lang="fr-FR" dirty="0"/>
              <a:t> </a:t>
            </a:r>
            <a:r>
              <a:rPr lang="fr-FR" dirty="0">
                <a:hlinkClick r:id="rId2"/>
              </a:rPr>
              <a:t>https://greenteapress.com/wp/semaphores/</a:t>
            </a:r>
            <a:r>
              <a:rPr lang="fr-FR" dirty="0"/>
              <a:t> avant 3 mars 14h</a:t>
            </a:r>
          </a:p>
          <a:p>
            <a:pPr marL="342900" indent="-342900">
              <a:buFont typeface="+mj-lt"/>
              <a:buAutoNum type="arabicPeriod"/>
            </a:pPr>
            <a:r>
              <a:rPr lang="fr-FR" dirty="0"/>
              <a:t>Exam écrit : 1h, un parmi les 10, note max 8 / 10  </a:t>
            </a:r>
          </a:p>
          <a:p>
            <a:pPr marL="342900" indent="-342900">
              <a:buFont typeface="+mj-lt"/>
              <a:buAutoNum type="arabicPeriod"/>
            </a:pPr>
            <a:r>
              <a:rPr lang="fr-FR" dirty="0"/>
              <a:t>Exam oral : 10 min (5 min </a:t>
            </a:r>
            <a:r>
              <a:rPr lang="fr-FR" dirty="0" err="1"/>
              <a:t>pres</a:t>
            </a:r>
            <a:r>
              <a:rPr lang="fr-FR" dirty="0"/>
              <a:t>, 5 min question)</a:t>
            </a:r>
            <a:br>
              <a:rPr lang="fr-FR" dirty="0"/>
            </a:br>
            <a:r>
              <a:rPr lang="fr-FR" dirty="0"/>
              <a:t>sujet: dans quels autres cas aurait-on pu appliquer ces 10 </a:t>
            </a:r>
            <a:r>
              <a:rPr lang="fr-FR" i="1" dirty="0"/>
              <a:t>questions / sujets </a:t>
            </a:r>
            <a:r>
              <a:rPr lang="fr-FR" dirty="0"/>
              <a:t>?</a:t>
            </a:r>
            <a:br>
              <a:rPr lang="fr-FR" dirty="0"/>
            </a:br>
            <a:r>
              <a:rPr lang="fr-FR" dirty="0"/>
              <a:t>Contrainte : pas plus de 5 étudiants sur le même sujet;</a:t>
            </a:r>
            <a:br>
              <a:rPr lang="fr-FR" dirty="0"/>
            </a:br>
            <a:r>
              <a:rPr lang="fr-FR" dirty="0"/>
              <a:t>note max : 10</a:t>
            </a:r>
          </a:p>
        </p:txBody>
      </p:sp>
    </p:spTree>
    <p:extLst>
      <p:ext uri="{BB962C8B-B14F-4D97-AF65-F5344CB8AC3E}">
        <p14:creationId xmlns:p14="http://schemas.microsoft.com/office/powerpoint/2010/main" val="53029818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92860" y="1950082"/>
            <a:ext cx="2272641" cy="426477"/>
          </a:xfrm>
          <a:prstGeom prst="rect">
            <a:avLst/>
          </a:prstGeom>
          <a:solidFill>
            <a:schemeClr val="bg1"/>
          </a:solidFill>
          <a:effectLst>
            <a:glow rad="101600">
              <a:schemeClr val="tx2">
                <a:alpha val="75000"/>
              </a:schemeClr>
            </a:glow>
            <a:outerShdw blurRad="76200" dist="38100" dir="5400000" rotWithShape="0">
              <a:srgbClr val="000000">
                <a:alpha val="60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prstClr val="white"/>
              </a:solidFill>
              <a:latin typeface="Palatino Linotype"/>
            </a:endParaRPr>
          </a:p>
        </p:txBody>
      </p:sp>
      <p:sp>
        <p:nvSpPr>
          <p:cNvPr id="4" name="ZoneTexte 3"/>
          <p:cNvSpPr txBox="1"/>
          <p:nvPr/>
        </p:nvSpPr>
        <p:spPr>
          <a:xfrm>
            <a:off x="492861" y="1248921"/>
            <a:ext cx="7923695" cy="22312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200000"/>
              </a:lnSpc>
              <a:buFont typeface="+mj-lt"/>
              <a:buAutoNum type="alphaUcPeriod"/>
            </a:pPr>
            <a:r>
              <a:rPr lang="fr-FR" dirty="0">
                <a:solidFill>
                  <a:prstClr val="white"/>
                </a:solidFill>
                <a:latin typeface="Palatino Linotype"/>
              </a:rPr>
              <a:t>Concurrence</a:t>
            </a:r>
          </a:p>
          <a:p>
            <a:pPr marL="342900" indent="-342900">
              <a:lnSpc>
                <a:spcPct val="200000"/>
              </a:lnSpc>
              <a:buFont typeface="+mj-lt"/>
              <a:buAutoNum type="alphaUcPeriod"/>
            </a:pPr>
            <a:r>
              <a:rPr lang="fr-FR" dirty="0">
                <a:solidFill>
                  <a:prstClr val="white"/>
                </a:solidFill>
                <a:latin typeface="Palatino Linotype"/>
              </a:rPr>
              <a:t>Synchronisation</a:t>
            </a:r>
          </a:p>
          <a:p>
            <a:pPr marL="342900" indent="-342900">
              <a:lnSpc>
                <a:spcPct val="200000"/>
              </a:lnSpc>
              <a:buFont typeface="+mj-lt"/>
              <a:buAutoNum type="alphaUcPeriod"/>
            </a:pPr>
            <a:r>
              <a:rPr lang="fr-FR" dirty="0">
                <a:solidFill>
                  <a:prstClr val="white"/>
                </a:solidFill>
                <a:latin typeface="Palatino Linotype"/>
              </a:rPr>
              <a:t>Sémaphores</a:t>
            </a:r>
          </a:p>
          <a:p>
            <a:pPr marL="342900" indent="-342900">
              <a:lnSpc>
                <a:spcPct val="200000"/>
              </a:lnSpc>
              <a:buFont typeface="+mj-lt"/>
              <a:buAutoNum type="alphaUcPeriod"/>
            </a:pPr>
            <a:r>
              <a:rPr lang="fr-FR" dirty="0">
                <a:solidFill>
                  <a:prstClr val="white"/>
                </a:solidFill>
                <a:latin typeface="Palatino Linotype"/>
              </a:rPr>
              <a:t>Lecteurs / Rédacteurs</a:t>
            </a:r>
          </a:p>
        </p:txBody>
      </p:sp>
      <p:sp>
        <p:nvSpPr>
          <p:cNvPr id="3" name="Titre 2"/>
          <p:cNvSpPr>
            <a:spLocks noGrp="1"/>
          </p:cNvSpPr>
          <p:nvPr>
            <p:ph type="title"/>
          </p:nvPr>
        </p:nvSpPr>
        <p:spPr>
          <a:xfrm>
            <a:off x="369682" y="334521"/>
            <a:ext cx="7543800" cy="914400"/>
          </a:xfrm>
        </p:spPr>
        <p:txBody>
          <a:bodyPr/>
          <a:lstStyle/>
          <a:p>
            <a:r>
              <a:rPr lang="fr-FR" dirty="0"/>
              <a:t>Plan</a:t>
            </a:r>
          </a:p>
        </p:txBody>
      </p:sp>
    </p:spTree>
    <p:extLst>
      <p:ext uri="{BB962C8B-B14F-4D97-AF65-F5344CB8AC3E}">
        <p14:creationId xmlns:p14="http://schemas.microsoft.com/office/powerpoint/2010/main" val="74681774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2"/>
          <p:cNvSpPr txBox="1">
            <a:spLocks/>
          </p:cNvSpPr>
          <p:nvPr/>
        </p:nvSpPr>
        <p:spPr>
          <a:xfrm>
            <a:off x="414383" y="150586"/>
            <a:ext cx="7543800" cy="9144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spcBef>
                <a:spcPct val="0"/>
              </a:spcBef>
              <a:buNone/>
              <a:defRPr sz="49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fr-FR" dirty="0">
                <a:solidFill>
                  <a:prstClr val="white"/>
                </a:solidFill>
                <a:latin typeface="Palatino Linotype"/>
              </a:rPr>
              <a:t>B. Synchronisation</a:t>
            </a:r>
          </a:p>
        </p:txBody>
      </p:sp>
      <p:sp>
        <p:nvSpPr>
          <p:cNvPr id="4" name="Text Box 5"/>
          <p:cNvSpPr txBox="1">
            <a:spLocks noChangeArrowheads="1"/>
          </p:cNvSpPr>
          <p:nvPr/>
        </p:nvSpPr>
        <p:spPr bwMode="auto">
          <a:xfrm>
            <a:off x="2627313" y="2258192"/>
            <a:ext cx="5823855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defTabSz="914400" eaLnBrk="0" hangingPunct="0">
              <a:defRPr/>
            </a:pPr>
            <a:r>
              <a:rPr lang="fr-FR" sz="2000">
                <a:cs typeface="+mn-cs"/>
              </a:rPr>
              <a:t>les "activités" s'attendent en un endroit particulier</a:t>
            </a:r>
          </a:p>
          <a:p>
            <a:pPr defTabSz="914400" eaLnBrk="0" hangingPunct="0">
              <a:defRPr/>
            </a:pPr>
            <a:r>
              <a:rPr lang="fr-FR" sz="2000">
                <a:cs typeface="+mn-cs"/>
              </a:rPr>
              <a:t>avant de continuer leur chemin </a:t>
            </a:r>
          </a:p>
        </p:txBody>
      </p:sp>
      <p:sp>
        <p:nvSpPr>
          <p:cNvPr id="5" name="Oval 9"/>
          <p:cNvSpPr>
            <a:spLocks noChangeArrowheads="1"/>
          </p:cNvSpPr>
          <p:nvPr/>
        </p:nvSpPr>
        <p:spPr bwMode="auto">
          <a:xfrm>
            <a:off x="3764140" y="4052549"/>
            <a:ext cx="259675" cy="56263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defTabSz="914400" eaLnBrk="0" hangingPunct="0">
              <a:defRPr/>
            </a:pPr>
            <a:endParaRPr lang="fr-FR" sz="2000">
              <a:latin typeface="Arial" charset="0"/>
              <a:cs typeface="+mn-cs"/>
            </a:endParaRPr>
          </a:p>
        </p:txBody>
      </p:sp>
      <p:grpSp>
        <p:nvGrpSpPr>
          <p:cNvPr id="6" name="Group 16"/>
          <p:cNvGrpSpPr>
            <a:grpSpLocks/>
          </p:cNvGrpSpPr>
          <p:nvPr/>
        </p:nvGrpSpPr>
        <p:grpSpPr bwMode="auto">
          <a:xfrm>
            <a:off x="3124203" y="3096392"/>
            <a:ext cx="463551" cy="1371600"/>
            <a:chOff x="1968" y="960"/>
            <a:chExt cx="292" cy="864"/>
          </a:xfrm>
        </p:grpSpPr>
        <p:sp>
          <p:nvSpPr>
            <p:cNvPr id="7" name="Line 6"/>
            <p:cNvSpPr>
              <a:spLocks noChangeShapeType="1"/>
            </p:cNvSpPr>
            <p:nvPr/>
          </p:nvSpPr>
          <p:spPr bwMode="auto">
            <a:xfrm rot="3000000">
              <a:off x="1680" y="1392"/>
              <a:ext cx="864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pPr defTabSz="914400" eaLnBrk="0" hangingPunct="0">
                <a:defRPr/>
              </a:pPr>
              <a:endParaRPr lang="fr-FR" sz="2000">
                <a:latin typeface="Arial" charset="0"/>
                <a:cs typeface="+mn-cs"/>
              </a:endParaRPr>
            </a:p>
          </p:txBody>
        </p:sp>
        <p:sp>
          <p:nvSpPr>
            <p:cNvPr id="8" name="Text Box 12"/>
            <p:cNvSpPr txBox="1">
              <a:spLocks noChangeArrowheads="1"/>
            </p:cNvSpPr>
            <p:nvPr/>
          </p:nvSpPr>
          <p:spPr bwMode="auto">
            <a:xfrm>
              <a:off x="1968" y="1200"/>
              <a:ext cx="292" cy="252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defTabSz="914400" eaLnBrk="0" hangingPunct="0">
                <a:defRPr/>
              </a:pPr>
              <a:r>
                <a:rPr lang="fr-FR" sz="2000" dirty="0">
                  <a:latin typeface="Arial" charset="0"/>
                  <a:cs typeface="+mn-cs"/>
                </a:rPr>
                <a:t>A</a:t>
              </a:r>
              <a:r>
                <a:rPr lang="fr-FR" sz="2000" baseline="-25000" dirty="0">
                  <a:latin typeface="Arial" charset="0"/>
                  <a:cs typeface="+mn-cs"/>
                </a:rPr>
                <a:t>1</a:t>
              </a:r>
              <a:endParaRPr lang="fr-FR" sz="2000" dirty="0">
                <a:latin typeface="Arial" charset="0"/>
                <a:cs typeface="+mn-cs"/>
              </a:endParaRPr>
            </a:p>
          </p:txBody>
        </p:sp>
      </p:grpSp>
      <p:grpSp>
        <p:nvGrpSpPr>
          <p:cNvPr id="9" name="Group 17"/>
          <p:cNvGrpSpPr>
            <a:grpSpLocks/>
          </p:cNvGrpSpPr>
          <p:nvPr/>
        </p:nvGrpSpPr>
        <p:grpSpPr bwMode="auto">
          <a:xfrm>
            <a:off x="4354508" y="3096392"/>
            <a:ext cx="463549" cy="1371600"/>
            <a:chOff x="2743" y="960"/>
            <a:chExt cx="292" cy="864"/>
          </a:xfrm>
        </p:grpSpPr>
        <p:sp>
          <p:nvSpPr>
            <p:cNvPr id="10" name="Line 8"/>
            <p:cNvSpPr>
              <a:spLocks noChangeShapeType="1"/>
            </p:cNvSpPr>
            <p:nvPr/>
          </p:nvSpPr>
          <p:spPr bwMode="auto">
            <a:xfrm rot="7800000">
              <a:off x="2400" y="1392"/>
              <a:ext cx="864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pPr defTabSz="914400" eaLnBrk="0" hangingPunct="0">
                <a:defRPr/>
              </a:pPr>
              <a:endParaRPr lang="fr-FR" sz="2000">
                <a:latin typeface="Arial" charset="0"/>
                <a:cs typeface="+mn-cs"/>
              </a:endParaRPr>
            </a:p>
          </p:txBody>
        </p:sp>
        <p:sp>
          <p:nvSpPr>
            <p:cNvPr id="11" name="Text Box 13"/>
            <p:cNvSpPr txBox="1">
              <a:spLocks noChangeArrowheads="1"/>
            </p:cNvSpPr>
            <p:nvPr/>
          </p:nvSpPr>
          <p:spPr bwMode="auto">
            <a:xfrm>
              <a:off x="2743" y="1200"/>
              <a:ext cx="292" cy="252"/>
            </a:xfrm>
            <a:prstGeom prst="rect">
              <a:avLst/>
            </a:prstGeom>
            <a:solidFill>
              <a:srgbClr val="242852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defTabSz="914400" eaLnBrk="0" hangingPunct="0">
                <a:defRPr/>
              </a:pPr>
              <a:r>
                <a:rPr lang="fr-FR" sz="2000">
                  <a:latin typeface="Arial" charset="0"/>
                  <a:cs typeface="+mn-cs"/>
                </a:rPr>
                <a:t>A</a:t>
              </a:r>
              <a:r>
                <a:rPr lang="fr-FR" sz="2000" baseline="-25000">
                  <a:latin typeface="Arial" charset="0"/>
                  <a:cs typeface="+mn-cs"/>
                </a:rPr>
                <a:t>2</a:t>
              </a:r>
              <a:endParaRPr lang="fr-FR" sz="2000">
                <a:latin typeface="Arial" charset="0"/>
                <a:cs typeface="+mn-cs"/>
              </a:endParaRPr>
            </a:p>
          </p:txBody>
        </p:sp>
      </p:grpSp>
      <p:grpSp>
        <p:nvGrpSpPr>
          <p:cNvPr id="12" name="Group 21"/>
          <p:cNvGrpSpPr>
            <a:grpSpLocks/>
          </p:cNvGrpSpPr>
          <p:nvPr/>
        </p:nvGrpSpPr>
        <p:grpSpPr bwMode="auto">
          <a:xfrm>
            <a:off x="3124201" y="4315592"/>
            <a:ext cx="1693863" cy="1371600"/>
            <a:chOff x="1968" y="1728"/>
            <a:chExt cx="1067" cy="864"/>
          </a:xfrm>
        </p:grpSpPr>
        <p:sp>
          <p:nvSpPr>
            <p:cNvPr id="13" name="Line 10"/>
            <p:cNvSpPr>
              <a:spLocks noChangeShapeType="1"/>
            </p:cNvSpPr>
            <p:nvPr/>
          </p:nvSpPr>
          <p:spPr bwMode="auto">
            <a:xfrm rot="3000000">
              <a:off x="2400" y="2160"/>
              <a:ext cx="864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pPr defTabSz="914400" eaLnBrk="0" hangingPunct="0">
                <a:defRPr/>
              </a:pPr>
              <a:endParaRPr lang="fr-FR" sz="2000">
                <a:latin typeface="Arial" charset="0"/>
                <a:cs typeface="+mn-cs"/>
              </a:endParaRPr>
            </a:p>
          </p:txBody>
        </p:sp>
        <p:sp>
          <p:nvSpPr>
            <p:cNvPr id="14" name="Line 11"/>
            <p:cNvSpPr>
              <a:spLocks noChangeShapeType="1"/>
            </p:cNvSpPr>
            <p:nvPr/>
          </p:nvSpPr>
          <p:spPr bwMode="auto">
            <a:xfrm rot="7800000">
              <a:off x="1680" y="2160"/>
              <a:ext cx="864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pPr defTabSz="914400" eaLnBrk="0" hangingPunct="0">
                <a:defRPr/>
              </a:pPr>
              <a:endParaRPr lang="fr-FR" sz="2000">
                <a:latin typeface="Arial" charset="0"/>
                <a:cs typeface="+mn-cs"/>
              </a:endParaRPr>
            </a:p>
          </p:txBody>
        </p:sp>
        <p:sp>
          <p:nvSpPr>
            <p:cNvPr id="15" name="Text Box 14"/>
            <p:cNvSpPr txBox="1">
              <a:spLocks noChangeArrowheads="1"/>
            </p:cNvSpPr>
            <p:nvPr/>
          </p:nvSpPr>
          <p:spPr bwMode="auto">
            <a:xfrm>
              <a:off x="1968" y="2054"/>
              <a:ext cx="292" cy="252"/>
            </a:xfrm>
            <a:prstGeom prst="rect">
              <a:avLst/>
            </a:prstGeom>
            <a:solidFill>
              <a:srgbClr val="242852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defTabSz="914400" eaLnBrk="0" hangingPunct="0">
                <a:defRPr/>
              </a:pPr>
              <a:r>
                <a:rPr lang="fr-FR" sz="2000">
                  <a:latin typeface="Arial" charset="0"/>
                  <a:cs typeface="+mn-cs"/>
                </a:rPr>
                <a:t>A</a:t>
              </a:r>
              <a:r>
                <a:rPr lang="fr-FR" sz="2000" baseline="-25000">
                  <a:latin typeface="Arial" charset="0"/>
                  <a:cs typeface="+mn-cs"/>
                </a:rPr>
                <a:t>1</a:t>
              </a:r>
              <a:endParaRPr lang="fr-FR" sz="2000">
                <a:latin typeface="Arial" charset="0"/>
                <a:cs typeface="+mn-cs"/>
              </a:endParaRPr>
            </a:p>
          </p:txBody>
        </p:sp>
        <p:sp>
          <p:nvSpPr>
            <p:cNvPr id="16" name="Text Box 15"/>
            <p:cNvSpPr txBox="1">
              <a:spLocks noChangeArrowheads="1"/>
            </p:cNvSpPr>
            <p:nvPr/>
          </p:nvSpPr>
          <p:spPr bwMode="auto">
            <a:xfrm>
              <a:off x="2743" y="2054"/>
              <a:ext cx="292" cy="252"/>
            </a:xfrm>
            <a:prstGeom prst="rect">
              <a:avLst/>
            </a:prstGeom>
            <a:solidFill>
              <a:srgbClr val="242852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defTabSz="914400" eaLnBrk="0" hangingPunct="0">
                <a:defRPr/>
              </a:pPr>
              <a:r>
                <a:rPr lang="fr-FR" sz="2000">
                  <a:latin typeface="Arial" charset="0"/>
                  <a:cs typeface="+mn-cs"/>
                </a:rPr>
                <a:t>A</a:t>
              </a:r>
              <a:r>
                <a:rPr lang="fr-FR" sz="2000" baseline="-25000">
                  <a:latin typeface="Arial" charset="0"/>
                  <a:cs typeface="+mn-cs"/>
                </a:rPr>
                <a:t>2</a:t>
              </a:r>
              <a:endParaRPr lang="fr-FR" sz="2000">
                <a:latin typeface="Arial" charset="0"/>
                <a:cs typeface="+mn-cs"/>
              </a:endParaRPr>
            </a:p>
          </p:txBody>
        </p:sp>
      </p:grpSp>
      <p:grpSp>
        <p:nvGrpSpPr>
          <p:cNvPr id="17" name="Group 20"/>
          <p:cNvGrpSpPr>
            <a:grpSpLocks/>
          </p:cNvGrpSpPr>
          <p:nvPr/>
        </p:nvGrpSpPr>
        <p:grpSpPr bwMode="auto">
          <a:xfrm>
            <a:off x="0" y="4086992"/>
            <a:ext cx="3581400" cy="396875"/>
            <a:chOff x="288" y="1584"/>
            <a:chExt cx="1968" cy="250"/>
          </a:xfrm>
        </p:grpSpPr>
        <p:sp>
          <p:nvSpPr>
            <p:cNvPr id="18" name="Text Box 18"/>
            <p:cNvSpPr txBox="1">
              <a:spLocks noChangeArrowheads="1"/>
            </p:cNvSpPr>
            <p:nvPr/>
          </p:nvSpPr>
          <p:spPr bwMode="auto">
            <a:xfrm>
              <a:off x="288" y="1584"/>
              <a:ext cx="1695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defTabSz="914400" eaLnBrk="0" hangingPunct="0">
                <a:defRPr/>
              </a:pPr>
              <a:r>
                <a:rPr lang="fr-FR" sz="2000" dirty="0">
                  <a:cs typeface="+mn-cs"/>
                </a:rPr>
                <a:t>Point de synchronisation</a:t>
              </a:r>
            </a:p>
          </p:txBody>
        </p:sp>
        <p:sp>
          <p:nvSpPr>
            <p:cNvPr id="19" name="Line 19"/>
            <p:cNvSpPr>
              <a:spLocks noChangeShapeType="1"/>
            </p:cNvSpPr>
            <p:nvPr/>
          </p:nvSpPr>
          <p:spPr bwMode="auto">
            <a:xfrm>
              <a:off x="1968" y="1728"/>
              <a:ext cx="288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pPr defTabSz="914400" eaLnBrk="0" hangingPunct="0">
                <a:defRPr/>
              </a:pPr>
              <a:endParaRPr lang="fr-FR" sz="2000">
                <a:latin typeface="Arial" charset="0"/>
                <a:cs typeface="+mn-cs"/>
              </a:endParaRPr>
            </a:p>
          </p:txBody>
        </p:sp>
      </p:grpSp>
      <p:sp>
        <p:nvSpPr>
          <p:cNvPr id="20" name="Text Box 25"/>
          <p:cNvSpPr txBox="1">
            <a:spLocks noChangeArrowheads="1"/>
          </p:cNvSpPr>
          <p:nvPr/>
        </p:nvSpPr>
        <p:spPr bwMode="auto">
          <a:xfrm>
            <a:off x="1066800" y="886592"/>
            <a:ext cx="5322290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defTabSz="914400" eaLnBrk="0" hangingPunct="0">
              <a:defRPr/>
            </a:pPr>
            <a:r>
              <a:rPr lang="fr-FR" sz="2000" dirty="0">
                <a:cs typeface="+mn-cs"/>
              </a:rPr>
              <a:t>entre </a:t>
            </a:r>
            <a:r>
              <a:rPr lang="fr-FR" sz="2000" b="1" dirty="0">
                <a:cs typeface="+mn-cs"/>
              </a:rPr>
              <a:t>processus </a:t>
            </a:r>
            <a:r>
              <a:rPr lang="fr-FR" sz="2000" dirty="0">
                <a:cs typeface="+mn-cs"/>
              </a:rPr>
              <a:t>au sens S.E. : Unix, Windows</a:t>
            </a:r>
          </a:p>
        </p:txBody>
      </p:sp>
      <p:sp>
        <p:nvSpPr>
          <p:cNvPr id="21" name="Rectangle 26"/>
          <p:cNvSpPr>
            <a:spLocks noChangeArrowheads="1"/>
          </p:cNvSpPr>
          <p:nvPr/>
        </p:nvSpPr>
        <p:spPr bwMode="auto">
          <a:xfrm>
            <a:off x="1066800" y="1419992"/>
            <a:ext cx="5604068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defTabSz="914400" eaLnBrk="0" hangingPunct="0">
              <a:defRPr/>
            </a:pPr>
            <a:r>
              <a:rPr lang="fr-FR" sz="2000">
                <a:cs typeface="+mn-cs"/>
              </a:rPr>
              <a:t>ou  "</a:t>
            </a:r>
            <a:r>
              <a:rPr lang="fr-FR" sz="2000" b="1">
                <a:cs typeface="+mn-cs"/>
              </a:rPr>
              <a:t>activités" :    </a:t>
            </a:r>
            <a:r>
              <a:rPr lang="fr-FR" sz="2000" i="1">
                <a:cs typeface="+mn-cs"/>
              </a:rPr>
              <a:t>threads</a:t>
            </a:r>
            <a:r>
              <a:rPr lang="fr-FR" sz="2000">
                <a:cs typeface="+mn-cs"/>
              </a:rPr>
              <a:t>, tâches, ... C++, Java, C#</a:t>
            </a:r>
            <a:r>
              <a:rPr lang="fr-FR" sz="2000" b="1">
                <a:cs typeface="+mn-cs"/>
              </a:rPr>
              <a:t> </a:t>
            </a:r>
          </a:p>
        </p:txBody>
      </p:sp>
      <p:sp>
        <p:nvSpPr>
          <p:cNvPr id="22" name="Text Box 27"/>
          <p:cNvSpPr txBox="1">
            <a:spLocks noChangeArrowheads="1"/>
          </p:cNvSpPr>
          <p:nvPr/>
        </p:nvSpPr>
        <p:spPr bwMode="auto">
          <a:xfrm>
            <a:off x="914400" y="6082480"/>
            <a:ext cx="7822306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defTabSz="914400" eaLnBrk="0" hangingPunct="0">
              <a:defRPr/>
            </a:pPr>
            <a:r>
              <a:rPr sz="2000" noProof="1">
                <a:cs typeface="+mn-cs"/>
              </a:rPr>
              <a:t>Si A</a:t>
            </a:r>
            <a:r>
              <a:rPr sz="2000" baseline="-25000" noProof="1">
                <a:cs typeface="+mn-cs"/>
              </a:rPr>
              <a:t>2</a:t>
            </a:r>
            <a:r>
              <a:rPr sz="2000" noProof="1">
                <a:cs typeface="+mn-cs"/>
              </a:rPr>
              <a:t> est vide, on retrouve les points de synchronisation classiques : </a:t>
            </a:r>
          </a:p>
          <a:p>
            <a:pPr defTabSz="914400" eaLnBrk="0" hangingPunct="0">
              <a:defRPr/>
            </a:pPr>
            <a:r>
              <a:rPr sz="2000" noProof="1">
                <a:latin typeface="Courier New" charset="0"/>
                <a:cs typeface="+mn-cs"/>
              </a:rPr>
              <a:t>wait()</a:t>
            </a:r>
            <a:r>
              <a:rPr sz="2000" noProof="1">
                <a:cs typeface="+mn-cs"/>
              </a:rPr>
              <a:t>, </a:t>
            </a:r>
            <a:r>
              <a:rPr sz="2000" noProof="1">
                <a:latin typeface="Courier New" charset="0"/>
                <a:cs typeface="+mn-cs"/>
              </a:rPr>
              <a:t>waitpid()</a:t>
            </a:r>
            <a:r>
              <a:rPr sz="2000" noProof="1">
                <a:cs typeface="+mn-cs"/>
              </a:rPr>
              <a:t>, </a:t>
            </a:r>
            <a:r>
              <a:rPr sz="2000" noProof="1">
                <a:latin typeface="Courier New" charset="0"/>
                <a:cs typeface="+mn-cs"/>
              </a:rPr>
              <a:t>join()</a:t>
            </a:r>
            <a:r>
              <a:rPr sz="2000" noProof="1">
                <a:cs typeface="+mn-cs"/>
              </a:rPr>
              <a:t>, etc.</a:t>
            </a:r>
          </a:p>
        </p:txBody>
      </p:sp>
    </p:spTree>
    <p:extLst>
      <p:ext uri="{BB962C8B-B14F-4D97-AF65-F5344CB8AC3E}">
        <p14:creationId xmlns:p14="http://schemas.microsoft.com/office/powerpoint/2010/main" val="40507290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000"/>
                            </p:stCondLst>
                            <p:childTnLst>
                              <p:par>
                                <p:cTn id="28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00"/>
                            </p:stCondLst>
                            <p:childTnLst>
                              <p:par>
                                <p:cTn id="3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utoUpdateAnimBg="0"/>
      <p:bldP spid="5" grpId="0" animBg="1"/>
      <p:bldP spid="20" grpId="0" autoUpdateAnimBg="0"/>
      <p:bldP spid="21" grpId="0" autoUpdateAnimBg="0"/>
      <p:bldP spid="22" grpId="0" autoUpdateAnimBg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92861" y="2522420"/>
            <a:ext cx="1965032" cy="426477"/>
          </a:xfrm>
          <a:prstGeom prst="rect">
            <a:avLst/>
          </a:prstGeom>
          <a:solidFill>
            <a:schemeClr val="bg1"/>
          </a:solidFill>
          <a:effectLst>
            <a:glow rad="101600">
              <a:schemeClr val="tx2">
                <a:alpha val="75000"/>
              </a:schemeClr>
            </a:glow>
            <a:outerShdw blurRad="76200" dist="38100" dir="5400000" rotWithShape="0">
              <a:srgbClr val="000000">
                <a:alpha val="60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prstClr val="white"/>
              </a:solidFill>
              <a:latin typeface="Palatino Linotype"/>
            </a:endParaRPr>
          </a:p>
        </p:txBody>
      </p:sp>
      <p:sp>
        <p:nvSpPr>
          <p:cNvPr id="4" name="ZoneTexte 3"/>
          <p:cNvSpPr txBox="1"/>
          <p:nvPr/>
        </p:nvSpPr>
        <p:spPr>
          <a:xfrm>
            <a:off x="492861" y="1248921"/>
            <a:ext cx="7923695" cy="22312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200000"/>
              </a:lnSpc>
              <a:buFont typeface="+mj-lt"/>
              <a:buAutoNum type="alphaUcPeriod"/>
            </a:pPr>
            <a:r>
              <a:rPr lang="fr-FR" dirty="0">
                <a:solidFill>
                  <a:prstClr val="white"/>
                </a:solidFill>
                <a:latin typeface="Palatino Linotype"/>
              </a:rPr>
              <a:t>Concurrence</a:t>
            </a:r>
          </a:p>
          <a:p>
            <a:pPr marL="342900" indent="-342900">
              <a:lnSpc>
                <a:spcPct val="200000"/>
              </a:lnSpc>
              <a:buFont typeface="+mj-lt"/>
              <a:buAutoNum type="alphaUcPeriod"/>
            </a:pPr>
            <a:r>
              <a:rPr lang="fr-FR" dirty="0">
                <a:solidFill>
                  <a:prstClr val="white"/>
                </a:solidFill>
                <a:latin typeface="Palatino Linotype"/>
              </a:rPr>
              <a:t>Synchronisation</a:t>
            </a:r>
          </a:p>
          <a:p>
            <a:pPr marL="342900" indent="-342900">
              <a:lnSpc>
                <a:spcPct val="200000"/>
              </a:lnSpc>
              <a:buFont typeface="+mj-lt"/>
              <a:buAutoNum type="alphaUcPeriod"/>
            </a:pPr>
            <a:r>
              <a:rPr lang="fr-FR" dirty="0">
                <a:solidFill>
                  <a:prstClr val="white"/>
                </a:solidFill>
                <a:latin typeface="Palatino Linotype"/>
              </a:rPr>
              <a:t>Sémaphores</a:t>
            </a:r>
          </a:p>
          <a:p>
            <a:pPr marL="342900" indent="-342900">
              <a:lnSpc>
                <a:spcPct val="200000"/>
              </a:lnSpc>
              <a:buFont typeface="+mj-lt"/>
              <a:buAutoNum type="alphaUcPeriod"/>
            </a:pPr>
            <a:r>
              <a:rPr lang="fr-FR" dirty="0">
                <a:solidFill>
                  <a:prstClr val="white"/>
                </a:solidFill>
                <a:latin typeface="Palatino Linotype"/>
              </a:rPr>
              <a:t>Lecteurs / Rédacteurs</a:t>
            </a:r>
          </a:p>
        </p:txBody>
      </p:sp>
      <p:sp>
        <p:nvSpPr>
          <p:cNvPr id="3" name="Titre 2"/>
          <p:cNvSpPr>
            <a:spLocks noGrp="1"/>
          </p:cNvSpPr>
          <p:nvPr>
            <p:ph type="title"/>
          </p:nvPr>
        </p:nvSpPr>
        <p:spPr>
          <a:xfrm>
            <a:off x="369682" y="334521"/>
            <a:ext cx="7543800" cy="914400"/>
          </a:xfrm>
        </p:spPr>
        <p:txBody>
          <a:bodyPr/>
          <a:lstStyle/>
          <a:p>
            <a:r>
              <a:rPr lang="fr-FR" dirty="0"/>
              <a:t>Plan</a:t>
            </a:r>
          </a:p>
        </p:txBody>
      </p:sp>
    </p:spTree>
    <p:extLst>
      <p:ext uri="{BB962C8B-B14F-4D97-AF65-F5344CB8AC3E}">
        <p14:creationId xmlns:p14="http://schemas.microsoft.com/office/powerpoint/2010/main" val="101908439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3"/>
          <p:cNvSpPr txBox="1">
            <a:spLocks noChangeArrowheads="1"/>
          </p:cNvSpPr>
          <p:nvPr/>
        </p:nvSpPr>
        <p:spPr>
          <a:xfrm>
            <a:off x="414383" y="1962928"/>
            <a:ext cx="8594844" cy="4648200"/>
          </a:xfrm>
          <a:prstGeom prst="rect">
            <a:avLst/>
          </a:prstGeom>
        </p:spPr>
        <p:txBody>
          <a:bodyPr/>
          <a:lstStyle>
            <a:lvl1pPr marL="274320" indent="-256032" algn="l" defTabSz="914400" rtl="0" eaLnBrk="1" latinLnBrk="0" hangingPunct="1">
              <a:spcBef>
                <a:spcPct val="20000"/>
              </a:spcBef>
              <a:spcAft>
                <a:spcPts val="0"/>
              </a:spcAft>
              <a:buSzPct val="60000"/>
              <a:buFont typeface="Wingdings" pitchFamily="2" charset="2"/>
              <a:buChar char=""/>
              <a:defRPr sz="21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1pPr>
            <a:lvl2pPr marL="640080" indent="-256032" algn="l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Char char=""/>
              <a:defRPr sz="19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2pPr>
            <a:lvl3pPr marL="1005840" indent="-256032" algn="l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Char char=""/>
              <a:defRPr sz="17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3pPr>
            <a:lvl4pPr marL="1371600" indent="-256032" algn="l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Char char=""/>
              <a:defRPr sz="16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4pPr>
            <a:lvl5pPr marL="1645920" indent="-256032" algn="l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Char char=""/>
              <a:defRPr sz="15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5pPr>
            <a:lvl6pPr marL="1965960" indent="-256032" algn="l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Char char="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6pPr>
            <a:lvl7pPr marL="2240280" indent="-256032" algn="l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Char char="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7pPr>
            <a:lvl8pPr marL="2514600" indent="-256032" algn="l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Char char="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8pPr>
            <a:lvl9pPr marL="2834640" indent="-256032" algn="l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Char char="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charset="2"/>
              <a:buChar char="§"/>
              <a:defRPr/>
            </a:pPr>
            <a:r>
              <a:rPr lang="fr-FR" sz="2000" dirty="0"/>
              <a:t>Variable </a:t>
            </a:r>
            <a:r>
              <a:rPr lang="fr-FR" sz="2000" dirty="0">
                <a:latin typeface="Courier New" charset="0"/>
              </a:rPr>
              <a:t>Sem</a:t>
            </a:r>
            <a:r>
              <a:rPr lang="fr-FR" sz="2000" dirty="0"/>
              <a:t> qui constitue une méthode pour restreindre l'accès à des ressources partagées.</a:t>
            </a:r>
          </a:p>
          <a:p>
            <a:pPr>
              <a:buFont typeface="Wingdings" charset="2"/>
              <a:buChar char="§"/>
              <a:defRPr/>
            </a:pPr>
            <a:r>
              <a:rPr lang="fr-FR" sz="2000" dirty="0"/>
              <a:t>Un compteur </a:t>
            </a:r>
            <a:r>
              <a:rPr lang="fr-FR" sz="2000" dirty="0">
                <a:latin typeface="Courier New" charset="0"/>
              </a:rPr>
              <a:t>K</a:t>
            </a:r>
            <a:r>
              <a:rPr lang="fr-FR" sz="2000" dirty="0"/>
              <a:t> et une file d</a:t>
            </a:r>
            <a:r>
              <a:rPr lang="fr-FR" sz="2000" dirty="0">
                <a:latin typeface="Arial"/>
              </a:rPr>
              <a:t>’</a:t>
            </a:r>
            <a:r>
              <a:rPr lang="fr-FR" sz="2000" dirty="0"/>
              <a:t>attente (</a:t>
            </a:r>
            <a:r>
              <a:rPr lang="fr-FR" sz="2000" dirty="0">
                <a:latin typeface="Courier New" charset="0"/>
              </a:rPr>
              <a:t>L</a:t>
            </a:r>
            <a:r>
              <a:rPr lang="fr-FR" sz="2000" dirty="0"/>
              <a:t>)</a:t>
            </a:r>
            <a:r>
              <a:rPr lang="fr-FR" sz="2000" dirty="0">
                <a:latin typeface="Courier New" charset="0"/>
              </a:rPr>
              <a:t>.</a:t>
            </a:r>
          </a:p>
          <a:p>
            <a:pPr>
              <a:buFont typeface="Wingdings" charset="2"/>
              <a:buChar char="§"/>
              <a:defRPr/>
            </a:pPr>
            <a:r>
              <a:rPr lang="fr-FR" sz="2000" dirty="0"/>
              <a:t>Un moyen d</a:t>
            </a:r>
            <a:r>
              <a:rPr lang="ja-JP" altLang="fr-FR" sz="2000" dirty="0">
                <a:latin typeface="Arial"/>
              </a:rPr>
              <a:t>’</a:t>
            </a:r>
            <a:r>
              <a:rPr lang="fr-FR" sz="2000" dirty="0"/>
              <a:t>initialiser le compteur (à </a:t>
            </a:r>
            <a:r>
              <a:rPr lang="fr-FR" sz="2000" dirty="0">
                <a:latin typeface="Courier New" charset="0"/>
              </a:rPr>
              <a:t>Val</a:t>
            </a:r>
            <a:r>
              <a:rPr lang="fr-FR" sz="2000" dirty="0"/>
              <a:t>).</a:t>
            </a:r>
          </a:p>
          <a:p>
            <a:pPr lvl="1">
              <a:buFont typeface="Wingdings" charset="2"/>
              <a:buChar char="§"/>
              <a:defRPr/>
            </a:pPr>
            <a:r>
              <a:rPr lang="fr-FR" sz="1800" dirty="0"/>
              <a:t>à </a:t>
            </a:r>
            <a:r>
              <a:rPr lang="fr-FR" sz="1800" dirty="0">
                <a:latin typeface="Courier New" charset="0"/>
              </a:rPr>
              <a:t>1</a:t>
            </a:r>
            <a:r>
              <a:rPr lang="fr-FR" sz="1800" dirty="0"/>
              <a:t> : sémaphore binaire</a:t>
            </a:r>
          </a:p>
          <a:p>
            <a:pPr lvl="1">
              <a:buFont typeface="Wingdings" charset="2"/>
              <a:buChar char="§"/>
              <a:defRPr/>
            </a:pPr>
            <a:r>
              <a:rPr lang="fr-FR" sz="1800" dirty="0"/>
              <a:t>à </a:t>
            </a:r>
            <a:r>
              <a:rPr lang="fr-FR" sz="1800" dirty="0">
                <a:latin typeface="Courier New" charset="0"/>
              </a:rPr>
              <a:t>N</a:t>
            </a:r>
            <a:r>
              <a:rPr lang="fr-FR" sz="1800" dirty="0"/>
              <a:t> : sémaphore </a:t>
            </a:r>
            <a:r>
              <a:rPr lang="fr-FR" sz="1800" dirty="0" err="1"/>
              <a:t>n-aire</a:t>
            </a:r>
            <a:endParaRPr lang="fr-FR" sz="1800" dirty="0"/>
          </a:p>
          <a:p>
            <a:pPr>
              <a:buFont typeface="Wingdings" charset="2"/>
              <a:buChar char="§"/>
              <a:defRPr/>
            </a:pPr>
            <a:r>
              <a:rPr lang="fr-FR" sz="2000" dirty="0"/>
              <a:t>2 primitives :</a:t>
            </a:r>
          </a:p>
          <a:p>
            <a:pPr lvl="1">
              <a:buFont typeface="Wingdings" charset="2"/>
              <a:buChar char="§"/>
              <a:defRPr/>
            </a:pPr>
            <a:r>
              <a:rPr lang="fr-FR" sz="1800" dirty="0"/>
              <a:t>P (attendre) :</a:t>
            </a:r>
          </a:p>
          <a:p>
            <a:pPr lvl="2">
              <a:buFont typeface="Wingdings" charset="2"/>
              <a:buChar char="§"/>
              <a:defRPr/>
            </a:pPr>
            <a:r>
              <a:rPr lang="fr-FR" sz="1600" dirty="0"/>
              <a:t>Si ressource disponible (</a:t>
            </a:r>
            <a:r>
              <a:rPr lang="fr-FR" sz="1600" dirty="0">
                <a:latin typeface="Courier New" charset="0"/>
              </a:rPr>
              <a:t>K &gt; 0</a:t>
            </a:r>
            <a:r>
              <a:rPr lang="fr-FR" sz="1600" dirty="0"/>
              <a:t>) décrémente </a:t>
            </a:r>
            <a:r>
              <a:rPr lang="fr-FR" sz="1600" dirty="0">
                <a:latin typeface="Courier New" charset="0"/>
              </a:rPr>
              <a:t>K</a:t>
            </a:r>
            <a:r>
              <a:rPr lang="fr-FR" sz="1600" dirty="0"/>
              <a:t>.             </a:t>
            </a:r>
            <a:r>
              <a:rPr lang="fr-FR" sz="1600" dirty="0" err="1">
                <a:latin typeface="Courier New" charset="0"/>
              </a:rPr>
              <a:t>wikimedia</a:t>
            </a:r>
            <a:r>
              <a:rPr lang="fr-FR" sz="1600" dirty="0">
                <a:latin typeface="Courier New" charset="0"/>
              </a:rPr>
              <a:t> Commons</a:t>
            </a:r>
          </a:p>
          <a:p>
            <a:pPr lvl="2">
              <a:buFont typeface="Wingdings" charset="2"/>
              <a:buChar char="§"/>
              <a:defRPr/>
            </a:pPr>
            <a:r>
              <a:rPr lang="fr-FR" sz="1600" dirty="0"/>
              <a:t>sinon met le processus dans la file d</a:t>
            </a:r>
            <a:r>
              <a:rPr lang="fr-FR" sz="1600" dirty="0">
                <a:latin typeface="Arial"/>
              </a:rPr>
              <a:t>’</a:t>
            </a:r>
            <a:r>
              <a:rPr lang="fr-FR" sz="1600" dirty="0"/>
              <a:t>attente </a:t>
            </a:r>
            <a:r>
              <a:rPr lang="fr-FR" sz="1600" dirty="0">
                <a:latin typeface="Courier New" charset="0"/>
              </a:rPr>
              <a:t>L</a:t>
            </a:r>
            <a:r>
              <a:rPr lang="fr-FR" sz="1600" dirty="0"/>
              <a:t>.</a:t>
            </a:r>
          </a:p>
          <a:p>
            <a:pPr lvl="1">
              <a:buFont typeface="Wingdings" charset="2"/>
              <a:buChar char="§"/>
              <a:defRPr/>
            </a:pPr>
            <a:r>
              <a:rPr lang="fr-FR" sz="1800" dirty="0"/>
              <a:t>V (signaler) :</a:t>
            </a:r>
          </a:p>
          <a:p>
            <a:pPr lvl="2">
              <a:buFont typeface="Wingdings" charset="2"/>
              <a:buChar char="§"/>
              <a:defRPr/>
            </a:pPr>
            <a:r>
              <a:rPr lang="fr-FR" sz="1600" dirty="0"/>
              <a:t>incrémente </a:t>
            </a:r>
            <a:r>
              <a:rPr lang="fr-FR" sz="1600" dirty="0">
                <a:latin typeface="Courier New" charset="0"/>
              </a:rPr>
              <a:t>K</a:t>
            </a:r>
            <a:r>
              <a:rPr lang="fr-FR" sz="1600" dirty="0"/>
              <a:t>,</a:t>
            </a:r>
          </a:p>
          <a:p>
            <a:pPr lvl="2">
              <a:buFont typeface="Wingdings" charset="2"/>
              <a:buChar char="§"/>
              <a:defRPr/>
            </a:pPr>
            <a:r>
              <a:rPr lang="fr-FR" sz="1600" dirty="0"/>
              <a:t>réveille un éventuel processus bloqué dans </a:t>
            </a:r>
            <a:r>
              <a:rPr lang="fr-FR" sz="1600" dirty="0">
                <a:latin typeface="Courier New" charset="0"/>
              </a:rPr>
              <a:t>L</a:t>
            </a:r>
            <a:endParaRPr lang="fr-FR" sz="1600" dirty="0"/>
          </a:p>
          <a:p>
            <a:pPr lvl="2">
              <a:defRPr/>
            </a:pPr>
            <a:endParaRPr lang="fr-FR" sz="1600" dirty="0"/>
          </a:p>
        </p:txBody>
      </p:sp>
      <p:pic>
        <p:nvPicPr>
          <p:cNvPr id="25" name="Picture 4" descr="C:\D_PCML\TDTPAPS3\2012-2013\Semaphore_SEM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9806" y="2349952"/>
            <a:ext cx="2353034" cy="23530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" name="Titre 2"/>
          <p:cNvSpPr txBox="1">
            <a:spLocks/>
          </p:cNvSpPr>
          <p:nvPr/>
        </p:nvSpPr>
        <p:spPr>
          <a:xfrm>
            <a:off x="414383" y="150586"/>
            <a:ext cx="8594844" cy="9144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spcBef>
                <a:spcPct val="0"/>
              </a:spcBef>
              <a:buNone/>
              <a:defRPr sz="49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fr-FR" sz="3200" dirty="0">
                <a:solidFill>
                  <a:prstClr val="white"/>
                </a:solidFill>
                <a:latin typeface="Palatino Linotype"/>
              </a:rPr>
              <a:t>C. Sémaphores </a:t>
            </a:r>
            <a:r>
              <a:rPr lang="fr-FR" sz="3200" dirty="0"/>
              <a:t>1965 </a:t>
            </a:r>
            <a:r>
              <a:rPr lang="fr-FR" sz="3200" dirty="0" err="1"/>
              <a:t>Dijkstra</a:t>
            </a:r>
            <a:r>
              <a:rPr lang="fr-FR" sz="3200" dirty="0"/>
              <a:t> prix Turing 1972</a:t>
            </a:r>
            <a:endParaRPr lang="fr-FR" sz="3200" dirty="0">
              <a:solidFill>
                <a:prstClr val="white"/>
              </a:solidFill>
              <a:latin typeface="Palatino Linotype"/>
            </a:endParaRPr>
          </a:p>
        </p:txBody>
      </p:sp>
      <p:sp>
        <p:nvSpPr>
          <p:cNvPr id="26" name="ZoneTexte 25"/>
          <p:cNvSpPr txBox="1"/>
          <p:nvPr/>
        </p:nvSpPr>
        <p:spPr>
          <a:xfrm>
            <a:off x="414383" y="1376547"/>
            <a:ext cx="2105793" cy="400110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txBody>
          <a:bodyPr wrap="square" rtlCol="0">
            <a:spAutoFit/>
          </a:bodyPr>
          <a:lstStyle/>
          <a:p>
            <a:r>
              <a:rPr lang="fr-FR" sz="2000" b="1" dirty="0"/>
              <a:t>C.1 Définition</a:t>
            </a:r>
          </a:p>
        </p:txBody>
      </p:sp>
    </p:spTree>
    <p:extLst>
      <p:ext uri="{BB962C8B-B14F-4D97-AF65-F5344CB8AC3E}">
        <p14:creationId xmlns:p14="http://schemas.microsoft.com/office/powerpoint/2010/main" val="393320022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635" name="Line 11"/>
          <p:cNvSpPr>
            <a:spLocks noChangeShapeType="1"/>
          </p:cNvSpPr>
          <p:nvPr/>
        </p:nvSpPr>
        <p:spPr bwMode="auto">
          <a:xfrm flipV="1">
            <a:off x="4295775" y="3870325"/>
            <a:ext cx="533400" cy="533400"/>
          </a:xfrm>
          <a:prstGeom prst="line">
            <a:avLst/>
          </a:prstGeom>
          <a:noFill/>
          <a:ln w="28575">
            <a:solidFill>
              <a:srgbClr val="FF33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 defTabSz="914400" eaLnBrk="0" hangingPunct="0">
              <a:defRPr/>
            </a:pPr>
            <a:endParaRPr lang="fr-FR" sz="2000">
              <a:solidFill>
                <a:srgbClr val="FFFFFF"/>
              </a:solidFill>
              <a:latin typeface="Arial" charset="0"/>
              <a:cs typeface="+mn-cs"/>
            </a:endParaRPr>
          </a:p>
        </p:txBody>
      </p:sp>
      <p:sp>
        <p:nvSpPr>
          <p:cNvPr id="1050636" name="Text Box 12"/>
          <p:cNvSpPr txBox="1">
            <a:spLocks noChangeArrowheads="1"/>
          </p:cNvSpPr>
          <p:nvPr/>
        </p:nvSpPr>
        <p:spPr bwMode="auto">
          <a:xfrm>
            <a:off x="6048375" y="3305175"/>
            <a:ext cx="2710999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defTabSz="914400" eaLnBrk="0" hangingPunct="0">
              <a:defRPr/>
            </a:pPr>
            <a:r>
              <a:rPr lang="fr-FR" sz="2000">
                <a:solidFill>
                  <a:srgbClr val="FFFFFF"/>
                </a:solidFill>
                <a:cs typeface="+mn-cs"/>
              </a:rPr>
              <a:t>toujours non bloquant</a:t>
            </a:r>
          </a:p>
        </p:txBody>
      </p:sp>
      <p:grpSp>
        <p:nvGrpSpPr>
          <p:cNvPr id="1050665" name="Group 41"/>
          <p:cNvGrpSpPr>
            <a:grpSpLocks/>
          </p:cNvGrpSpPr>
          <p:nvPr/>
        </p:nvGrpSpPr>
        <p:grpSpPr bwMode="auto">
          <a:xfrm>
            <a:off x="638175" y="2574925"/>
            <a:ext cx="1128713" cy="2838450"/>
            <a:chOff x="402" y="2160"/>
            <a:chExt cx="711" cy="1788"/>
          </a:xfrm>
        </p:grpSpPr>
        <p:sp>
          <p:nvSpPr>
            <p:cNvPr id="1050633" name="Line 9"/>
            <p:cNvSpPr>
              <a:spLocks noChangeShapeType="1"/>
            </p:cNvSpPr>
            <p:nvPr/>
          </p:nvSpPr>
          <p:spPr bwMode="auto">
            <a:xfrm>
              <a:off x="402" y="2160"/>
              <a:ext cx="0" cy="1728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pPr defTabSz="914400" eaLnBrk="0" hangingPunct="0">
                <a:defRPr/>
              </a:pPr>
              <a:endParaRPr lang="fr-FR" sz="2000">
                <a:solidFill>
                  <a:srgbClr val="FFFFFF"/>
                </a:solidFill>
                <a:latin typeface="Arial" charset="0"/>
                <a:cs typeface="+mn-cs"/>
              </a:endParaRPr>
            </a:p>
          </p:txBody>
        </p:sp>
        <p:sp>
          <p:nvSpPr>
            <p:cNvPr id="1050637" name="Text Box 13"/>
            <p:cNvSpPr txBox="1">
              <a:spLocks noChangeArrowheads="1"/>
            </p:cNvSpPr>
            <p:nvPr/>
          </p:nvSpPr>
          <p:spPr bwMode="auto">
            <a:xfrm>
              <a:off x="524" y="3696"/>
              <a:ext cx="589" cy="2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defTabSz="914400" eaLnBrk="0" hangingPunct="0">
                <a:defRPr/>
              </a:pPr>
              <a:r>
                <a:rPr lang="fr-FR" sz="2000">
                  <a:solidFill>
                    <a:srgbClr val="FFFFFF"/>
                  </a:solidFill>
                  <a:cs typeface="+mn-cs"/>
                </a:rPr>
                <a:t>Temps</a:t>
              </a:r>
            </a:p>
          </p:txBody>
        </p:sp>
      </p:grpSp>
      <p:grpSp>
        <p:nvGrpSpPr>
          <p:cNvPr id="1050638" name="Group 14"/>
          <p:cNvGrpSpPr>
            <a:grpSpLocks/>
          </p:cNvGrpSpPr>
          <p:nvPr/>
        </p:nvGrpSpPr>
        <p:grpSpPr bwMode="auto">
          <a:xfrm>
            <a:off x="3838575" y="4464050"/>
            <a:ext cx="1524000" cy="914400"/>
            <a:chOff x="2400" y="3216"/>
            <a:chExt cx="960" cy="576"/>
          </a:xfrm>
        </p:grpSpPr>
        <p:sp>
          <p:nvSpPr>
            <p:cNvPr id="1050639" name="Line 15"/>
            <p:cNvSpPr>
              <a:spLocks noChangeShapeType="1"/>
            </p:cNvSpPr>
            <p:nvPr/>
          </p:nvSpPr>
          <p:spPr bwMode="auto">
            <a:xfrm>
              <a:off x="3360" y="3216"/>
              <a:ext cx="0" cy="57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pPr defTabSz="914400" eaLnBrk="0" hangingPunct="0">
                <a:defRPr/>
              </a:pPr>
              <a:endParaRPr lang="fr-FR" sz="2000">
                <a:solidFill>
                  <a:srgbClr val="FFFFFF"/>
                </a:solidFill>
                <a:latin typeface="Arial" charset="0"/>
                <a:cs typeface="+mn-cs"/>
              </a:endParaRPr>
            </a:p>
          </p:txBody>
        </p:sp>
        <p:sp>
          <p:nvSpPr>
            <p:cNvPr id="1050640" name="Line 16"/>
            <p:cNvSpPr>
              <a:spLocks noChangeShapeType="1"/>
            </p:cNvSpPr>
            <p:nvPr/>
          </p:nvSpPr>
          <p:spPr bwMode="auto">
            <a:xfrm flipH="1">
              <a:off x="2400" y="3562"/>
              <a:ext cx="0" cy="21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pPr defTabSz="914400" eaLnBrk="0" hangingPunct="0">
                <a:defRPr/>
              </a:pPr>
              <a:endParaRPr lang="fr-FR" sz="2000">
                <a:solidFill>
                  <a:srgbClr val="FFFFFF"/>
                </a:solidFill>
                <a:latin typeface="Arial" charset="0"/>
                <a:cs typeface="+mn-cs"/>
              </a:endParaRPr>
            </a:p>
          </p:txBody>
        </p:sp>
      </p:grpSp>
      <p:grpSp>
        <p:nvGrpSpPr>
          <p:cNvPr id="1050666" name="Group 42"/>
          <p:cNvGrpSpPr>
            <a:grpSpLocks/>
          </p:cNvGrpSpPr>
          <p:nvPr/>
        </p:nvGrpSpPr>
        <p:grpSpPr bwMode="auto">
          <a:xfrm>
            <a:off x="561975" y="2041525"/>
            <a:ext cx="5057775" cy="1447800"/>
            <a:chOff x="354" y="1824"/>
            <a:chExt cx="3186" cy="912"/>
          </a:xfrm>
        </p:grpSpPr>
        <p:sp>
          <p:nvSpPr>
            <p:cNvPr id="1050634" name="Text Box 10"/>
            <p:cNvSpPr txBox="1">
              <a:spLocks noChangeArrowheads="1"/>
            </p:cNvSpPr>
            <p:nvPr/>
          </p:nvSpPr>
          <p:spPr bwMode="auto">
            <a:xfrm>
              <a:off x="978" y="1824"/>
              <a:ext cx="692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defTabSz="914400" eaLnBrk="0" hangingPunct="0">
                <a:defRPr/>
              </a:pPr>
              <a:r>
                <a:rPr lang="fr-FR" sz="2000" b="1" dirty="0">
                  <a:solidFill>
                    <a:srgbClr val="FFFFFF"/>
                  </a:solidFill>
                  <a:latin typeface="Courier New" charset="0"/>
                  <a:cs typeface="+mn-cs"/>
                </a:rPr>
                <a:t>S1, S2</a:t>
              </a:r>
            </a:p>
          </p:txBody>
        </p:sp>
        <p:sp>
          <p:nvSpPr>
            <p:cNvPr id="1050642" name="Line 18"/>
            <p:cNvSpPr>
              <a:spLocks noChangeShapeType="1"/>
            </p:cNvSpPr>
            <p:nvPr/>
          </p:nvSpPr>
          <p:spPr bwMode="auto">
            <a:xfrm>
              <a:off x="354" y="2736"/>
              <a:ext cx="9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pPr defTabSz="914400" eaLnBrk="0" hangingPunct="0">
                <a:defRPr/>
              </a:pPr>
              <a:endParaRPr lang="fr-FR" sz="2000">
                <a:solidFill>
                  <a:srgbClr val="FFFFFF"/>
                </a:solidFill>
                <a:latin typeface="Arial" charset="0"/>
                <a:cs typeface="+mn-cs"/>
              </a:endParaRPr>
            </a:p>
          </p:txBody>
        </p:sp>
        <p:sp>
          <p:nvSpPr>
            <p:cNvPr id="1050643" name="Line 19"/>
            <p:cNvSpPr>
              <a:spLocks noChangeShapeType="1"/>
            </p:cNvSpPr>
            <p:nvPr/>
          </p:nvSpPr>
          <p:spPr bwMode="auto">
            <a:xfrm flipH="1">
              <a:off x="3378" y="2150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pPr defTabSz="914400" eaLnBrk="0" hangingPunct="0">
                <a:defRPr/>
              </a:pPr>
              <a:endParaRPr lang="fr-FR" sz="2000">
                <a:solidFill>
                  <a:srgbClr val="FFFFFF"/>
                </a:solidFill>
                <a:latin typeface="Arial" charset="0"/>
                <a:cs typeface="+mn-cs"/>
              </a:endParaRPr>
            </a:p>
          </p:txBody>
        </p:sp>
        <p:sp>
          <p:nvSpPr>
            <p:cNvPr id="1050644" name="Text Box 20"/>
            <p:cNvSpPr txBox="1">
              <a:spLocks noChangeArrowheads="1"/>
            </p:cNvSpPr>
            <p:nvPr/>
          </p:nvSpPr>
          <p:spPr bwMode="auto">
            <a:xfrm>
              <a:off x="2229" y="1824"/>
              <a:ext cx="303" cy="2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defTabSz="914400" eaLnBrk="0" hangingPunct="0">
                <a:defRPr/>
              </a:pPr>
              <a:r>
                <a:rPr lang="fr-FR" sz="2000">
                  <a:solidFill>
                    <a:srgbClr val="FFFFFF"/>
                  </a:solidFill>
                  <a:cs typeface="+mn-cs"/>
                </a:rPr>
                <a:t>P1</a:t>
              </a:r>
            </a:p>
          </p:txBody>
        </p:sp>
        <p:sp>
          <p:nvSpPr>
            <p:cNvPr id="1050645" name="Text Box 21"/>
            <p:cNvSpPr txBox="1">
              <a:spLocks noChangeArrowheads="1"/>
            </p:cNvSpPr>
            <p:nvPr/>
          </p:nvSpPr>
          <p:spPr bwMode="auto">
            <a:xfrm>
              <a:off x="3237" y="1824"/>
              <a:ext cx="303" cy="2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defTabSz="914400" eaLnBrk="0" hangingPunct="0">
                <a:defRPr/>
              </a:pPr>
              <a:r>
                <a:rPr lang="fr-FR" sz="2000">
                  <a:solidFill>
                    <a:srgbClr val="FFFFFF"/>
                  </a:solidFill>
                  <a:cs typeface="+mn-cs"/>
                </a:rPr>
                <a:t>P2</a:t>
              </a:r>
            </a:p>
          </p:txBody>
        </p:sp>
        <p:sp>
          <p:nvSpPr>
            <p:cNvPr id="1050646" name="Line 22"/>
            <p:cNvSpPr>
              <a:spLocks noChangeShapeType="1"/>
            </p:cNvSpPr>
            <p:nvPr/>
          </p:nvSpPr>
          <p:spPr bwMode="auto">
            <a:xfrm flipH="1">
              <a:off x="2418" y="2160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pPr defTabSz="914400" eaLnBrk="0" hangingPunct="0">
                <a:defRPr/>
              </a:pPr>
              <a:endParaRPr lang="fr-FR" sz="2000">
                <a:solidFill>
                  <a:srgbClr val="FFFFFF"/>
                </a:solidFill>
                <a:latin typeface="Arial" charset="0"/>
                <a:cs typeface="+mn-cs"/>
              </a:endParaRPr>
            </a:p>
          </p:txBody>
        </p:sp>
      </p:grpSp>
      <p:grpSp>
        <p:nvGrpSpPr>
          <p:cNvPr id="1050647" name="Group 23"/>
          <p:cNvGrpSpPr>
            <a:grpSpLocks/>
          </p:cNvGrpSpPr>
          <p:nvPr/>
        </p:nvGrpSpPr>
        <p:grpSpPr bwMode="auto">
          <a:xfrm>
            <a:off x="561975" y="3870325"/>
            <a:ext cx="3927475" cy="1219200"/>
            <a:chOff x="336" y="2842"/>
            <a:chExt cx="2474" cy="768"/>
          </a:xfrm>
        </p:grpSpPr>
        <p:sp>
          <p:nvSpPr>
            <p:cNvPr id="1050648" name="Text Box 24"/>
            <p:cNvSpPr txBox="1">
              <a:spLocks noChangeArrowheads="1"/>
            </p:cNvSpPr>
            <p:nvPr/>
          </p:nvSpPr>
          <p:spPr bwMode="auto">
            <a:xfrm>
              <a:off x="2022" y="3168"/>
              <a:ext cx="788" cy="44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defTabSz="914400" eaLnBrk="0" hangingPunct="0">
                <a:defRPr/>
              </a:pPr>
              <a:r>
                <a:rPr lang="fr-FR" sz="2000">
                  <a:solidFill>
                    <a:srgbClr val="FFFFFF"/>
                  </a:solidFill>
                  <a:latin typeface="Courier New" charset="0"/>
                  <a:cs typeface="+mn-cs"/>
                </a:rPr>
                <a:t>S1.V();</a:t>
              </a:r>
            </a:p>
            <a:p>
              <a:pPr defTabSz="914400" eaLnBrk="0" hangingPunct="0">
                <a:defRPr/>
              </a:pPr>
              <a:r>
                <a:rPr lang="fr-FR" sz="2000">
                  <a:solidFill>
                    <a:srgbClr val="FFFFFF"/>
                  </a:solidFill>
                  <a:latin typeface="Courier New" charset="0"/>
                  <a:cs typeface="+mn-cs"/>
                </a:rPr>
                <a:t>S2.P();</a:t>
              </a:r>
            </a:p>
          </p:txBody>
        </p:sp>
        <p:sp>
          <p:nvSpPr>
            <p:cNvPr id="1050649" name="Line 25"/>
            <p:cNvSpPr>
              <a:spLocks noChangeShapeType="1"/>
            </p:cNvSpPr>
            <p:nvPr/>
          </p:nvSpPr>
          <p:spPr bwMode="auto">
            <a:xfrm>
              <a:off x="336" y="3274"/>
              <a:ext cx="9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pPr defTabSz="914400" eaLnBrk="0" hangingPunct="0">
                <a:defRPr/>
              </a:pPr>
              <a:endParaRPr lang="fr-FR" sz="2000">
                <a:solidFill>
                  <a:srgbClr val="FFFFFF"/>
                </a:solidFill>
                <a:latin typeface="Arial" charset="0"/>
                <a:cs typeface="+mn-cs"/>
              </a:endParaRPr>
            </a:p>
          </p:txBody>
        </p:sp>
        <p:sp>
          <p:nvSpPr>
            <p:cNvPr id="1050650" name="Line 26"/>
            <p:cNvSpPr>
              <a:spLocks noChangeShapeType="1"/>
            </p:cNvSpPr>
            <p:nvPr/>
          </p:nvSpPr>
          <p:spPr bwMode="auto">
            <a:xfrm>
              <a:off x="336" y="3418"/>
              <a:ext cx="9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pPr defTabSz="914400" eaLnBrk="0" hangingPunct="0">
                <a:defRPr/>
              </a:pPr>
              <a:endParaRPr lang="fr-FR" sz="2000">
                <a:solidFill>
                  <a:srgbClr val="FFFFFF"/>
                </a:solidFill>
                <a:latin typeface="Arial" charset="0"/>
                <a:cs typeface="+mn-cs"/>
              </a:endParaRPr>
            </a:p>
          </p:txBody>
        </p:sp>
        <p:sp>
          <p:nvSpPr>
            <p:cNvPr id="1050651" name="Line 27"/>
            <p:cNvSpPr>
              <a:spLocks noChangeShapeType="1"/>
            </p:cNvSpPr>
            <p:nvPr/>
          </p:nvSpPr>
          <p:spPr bwMode="auto">
            <a:xfrm flipH="1">
              <a:off x="2400" y="2842"/>
              <a:ext cx="0" cy="313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pPr defTabSz="914400" eaLnBrk="0" hangingPunct="0">
                <a:defRPr/>
              </a:pPr>
              <a:endParaRPr lang="fr-FR" sz="2000">
                <a:solidFill>
                  <a:srgbClr val="FFFFFF"/>
                </a:solidFill>
                <a:latin typeface="Arial" charset="0"/>
                <a:cs typeface="+mn-cs"/>
              </a:endParaRPr>
            </a:p>
          </p:txBody>
        </p:sp>
      </p:grpSp>
      <p:grpSp>
        <p:nvGrpSpPr>
          <p:cNvPr id="1050652" name="Group 28"/>
          <p:cNvGrpSpPr>
            <a:grpSpLocks/>
          </p:cNvGrpSpPr>
          <p:nvPr/>
        </p:nvGrpSpPr>
        <p:grpSpPr bwMode="auto">
          <a:xfrm>
            <a:off x="561975" y="3260725"/>
            <a:ext cx="5451475" cy="762000"/>
            <a:chOff x="336" y="2458"/>
            <a:chExt cx="3434" cy="480"/>
          </a:xfrm>
        </p:grpSpPr>
        <p:sp>
          <p:nvSpPr>
            <p:cNvPr id="1050653" name="Text Box 29"/>
            <p:cNvSpPr txBox="1">
              <a:spLocks noChangeArrowheads="1"/>
            </p:cNvSpPr>
            <p:nvPr/>
          </p:nvSpPr>
          <p:spPr bwMode="auto">
            <a:xfrm>
              <a:off x="2982" y="2496"/>
              <a:ext cx="788" cy="44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defTabSz="914400" eaLnBrk="0" hangingPunct="0">
                <a:defRPr/>
              </a:pPr>
              <a:r>
                <a:rPr lang="fr-FR" sz="2000">
                  <a:solidFill>
                    <a:srgbClr val="FFFFFF"/>
                  </a:solidFill>
                  <a:latin typeface="Courier New" charset="0"/>
                  <a:cs typeface="+mn-cs"/>
                </a:rPr>
                <a:t>S2.V();</a:t>
              </a:r>
            </a:p>
            <a:p>
              <a:pPr defTabSz="914400" eaLnBrk="0" hangingPunct="0">
                <a:defRPr/>
              </a:pPr>
              <a:r>
                <a:rPr lang="fr-FR" sz="2000">
                  <a:solidFill>
                    <a:srgbClr val="FFFFFF"/>
                  </a:solidFill>
                  <a:latin typeface="Courier New" charset="0"/>
                  <a:cs typeface="+mn-cs"/>
                </a:rPr>
                <a:t>S1.P();</a:t>
              </a:r>
            </a:p>
          </p:txBody>
        </p:sp>
        <p:sp>
          <p:nvSpPr>
            <p:cNvPr id="1050654" name="Line 30"/>
            <p:cNvSpPr>
              <a:spLocks noChangeShapeType="1"/>
            </p:cNvSpPr>
            <p:nvPr/>
          </p:nvSpPr>
          <p:spPr bwMode="auto">
            <a:xfrm>
              <a:off x="336" y="2842"/>
              <a:ext cx="9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pPr defTabSz="914400" eaLnBrk="0" hangingPunct="0">
                <a:defRPr/>
              </a:pPr>
              <a:endParaRPr lang="fr-FR" sz="2000">
                <a:solidFill>
                  <a:srgbClr val="FFFFFF"/>
                </a:solidFill>
                <a:latin typeface="Arial" charset="0"/>
                <a:cs typeface="+mn-cs"/>
              </a:endParaRPr>
            </a:p>
          </p:txBody>
        </p:sp>
        <p:sp>
          <p:nvSpPr>
            <p:cNvPr id="1050655" name="Line 31"/>
            <p:cNvSpPr>
              <a:spLocks noChangeShapeType="1"/>
            </p:cNvSpPr>
            <p:nvPr/>
          </p:nvSpPr>
          <p:spPr bwMode="auto">
            <a:xfrm flipH="1">
              <a:off x="2400" y="2458"/>
              <a:ext cx="0" cy="43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pPr defTabSz="914400" eaLnBrk="0" hangingPunct="0">
                <a:defRPr/>
              </a:pPr>
              <a:endParaRPr lang="fr-FR" sz="2000">
                <a:solidFill>
                  <a:srgbClr val="FFFFFF"/>
                </a:solidFill>
                <a:latin typeface="Arial" charset="0"/>
                <a:cs typeface="+mn-cs"/>
              </a:endParaRPr>
            </a:p>
          </p:txBody>
        </p:sp>
      </p:grpSp>
      <p:sp>
        <p:nvSpPr>
          <p:cNvPr id="1050656" name="Rectangle 32"/>
          <p:cNvSpPr>
            <a:spLocks noChangeArrowheads="1"/>
          </p:cNvSpPr>
          <p:nvPr/>
        </p:nvSpPr>
        <p:spPr bwMode="auto">
          <a:xfrm>
            <a:off x="6048375" y="3625850"/>
            <a:ext cx="1210588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defTabSz="914400" eaLnBrk="0" hangingPunct="0">
              <a:defRPr/>
            </a:pPr>
            <a:r>
              <a:rPr lang="fr-FR" sz="2000">
                <a:solidFill>
                  <a:srgbClr val="FFFFFF"/>
                </a:solidFill>
                <a:cs typeface="+mn-cs"/>
              </a:rPr>
              <a:t>bloquant</a:t>
            </a:r>
          </a:p>
        </p:txBody>
      </p:sp>
      <p:sp>
        <p:nvSpPr>
          <p:cNvPr id="1050658" name="Text Box 34"/>
          <p:cNvSpPr txBox="1">
            <a:spLocks noChangeArrowheads="1"/>
          </p:cNvSpPr>
          <p:nvPr/>
        </p:nvSpPr>
        <p:spPr bwMode="auto">
          <a:xfrm>
            <a:off x="4765675" y="793750"/>
            <a:ext cx="2485351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defTabSz="914400" eaLnBrk="0" hangingPunct="0">
              <a:defRPr/>
            </a:pPr>
            <a:r>
              <a:rPr lang="fr-FR" sz="2000">
                <a:solidFill>
                  <a:srgbClr val="FFFFFF"/>
                </a:solidFill>
                <a:cs typeface="+mn-cs"/>
              </a:rPr>
              <a:t>très fort, symétrique</a:t>
            </a:r>
          </a:p>
        </p:txBody>
      </p:sp>
      <p:sp>
        <p:nvSpPr>
          <p:cNvPr id="1050661" name="Text Box 37"/>
          <p:cNvSpPr txBox="1">
            <a:spLocks noChangeArrowheads="1"/>
          </p:cNvSpPr>
          <p:nvPr/>
        </p:nvSpPr>
        <p:spPr bwMode="auto">
          <a:xfrm>
            <a:off x="4662488" y="304800"/>
            <a:ext cx="1273175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defTabSz="914400" eaLnBrk="0" hangingPunct="0">
              <a:defRPr/>
            </a:pPr>
            <a:r>
              <a:rPr lang="fr-FR" sz="2000">
                <a:solidFill>
                  <a:srgbClr val="FFFFFF"/>
                </a:solidFill>
                <a:latin typeface="Arial" charset="0"/>
                <a:cs typeface="+mn-cs"/>
              </a:rPr>
              <a:t>Couplage</a:t>
            </a:r>
          </a:p>
        </p:txBody>
      </p:sp>
      <p:sp>
        <p:nvSpPr>
          <p:cNvPr id="31" name="ZoneTexte 30"/>
          <p:cNvSpPr txBox="1"/>
          <p:nvPr/>
        </p:nvSpPr>
        <p:spPr>
          <a:xfrm>
            <a:off x="414383" y="427138"/>
            <a:ext cx="3816116" cy="400110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txBody>
          <a:bodyPr wrap="square" rtlCol="0">
            <a:spAutoFit/>
          </a:bodyPr>
          <a:lstStyle/>
          <a:p>
            <a:r>
              <a:rPr lang="fr-FR" sz="2000" b="1" dirty="0">
                <a:solidFill>
                  <a:srgbClr val="FFFFFF"/>
                </a:solidFill>
              </a:rPr>
              <a:t>C.2 Sémaphores binaires</a:t>
            </a:r>
          </a:p>
        </p:txBody>
      </p:sp>
      <p:sp>
        <p:nvSpPr>
          <p:cNvPr id="30" name="Text Box 34">
            <a:extLst>
              <a:ext uri="{FF2B5EF4-FFF2-40B4-BE49-F238E27FC236}">
                <a16:creationId xmlns:a16="http://schemas.microsoft.com/office/drawing/2014/main" id="{AA85007A-ACE2-924E-967F-90111D73560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25979" y="827248"/>
            <a:ext cx="920445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defTabSz="914400" eaLnBrk="0" hangingPunct="0">
              <a:defRPr/>
            </a:pPr>
            <a:r>
              <a:rPr lang="fr-FR" sz="2000" dirty="0" err="1">
                <a:solidFill>
                  <a:srgbClr val="FFFFFF"/>
                </a:solidFill>
                <a:cs typeface="+mn-cs"/>
              </a:rPr>
              <a:t>Mutex</a:t>
            </a:r>
            <a:endParaRPr lang="fr-FR" sz="2000" dirty="0">
              <a:solidFill>
                <a:srgbClr val="FFFFFF"/>
              </a:solidFill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237989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06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0506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06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10506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06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10506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06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0506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06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0506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06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10506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3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06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10506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3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06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0" dur="500"/>
                                        <p:tgtEl>
                                          <p:spTgt spid="10506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4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06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4" dur="500"/>
                                        <p:tgtEl>
                                          <p:spTgt spid="10506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4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06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10506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2500"/>
                            </p:stCondLst>
                            <p:childTnLst>
                              <p:par>
                                <p:cTn id="5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50636" grpId="0" autoUpdateAnimBg="0"/>
      <p:bldP spid="1050656" grpId="0" autoUpdateAnimBg="0"/>
      <p:bldP spid="1050658" grpId="0" autoUpdateAnimBg="0"/>
      <p:bldP spid="1050661" grpId="0" autoUpdateAnimBg="0"/>
      <p:bldP spid="30" grpId="0" autoUpdateAnimBg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4812" name="Text Box 28"/>
          <p:cNvSpPr txBox="1">
            <a:spLocks noChangeArrowheads="1"/>
          </p:cNvSpPr>
          <p:nvPr/>
        </p:nvSpPr>
        <p:spPr bwMode="auto">
          <a:xfrm>
            <a:off x="1295400" y="1168400"/>
            <a:ext cx="4032744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defTabSz="914400" eaLnBrk="0" hangingPunct="0">
              <a:defRPr/>
            </a:pPr>
            <a:r>
              <a:rPr sz="2400" noProof="1">
                <a:solidFill>
                  <a:srgbClr val="FFFFFF"/>
                </a:solidFill>
                <a:cs typeface="+mn-cs"/>
                <a:sym typeface="Wingdings" charset="0"/>
              </a:rPr>
              <a:t></a:t>
            </a:r>
            <a:r>
              <a:rPr sz="2000" noProof="1">
                <a:solidFill>
                  <a:srgbClr val="FFFFFF"/>
                </a:solidFill>
                <a:cs typeface="+mn-cs"/>
              </a:rPr>
              <a:t> </a:t>
            </a:r>
            <a:r>
              <a:rPr lang="fr-FR" sz="2000">
                <a:solidFill>
                  <a:srgbClr val="FFFFFF"/>
                </a:solidFill>
                <a:cs typeface="+mn-cs"/>
              </a:rPr>
              <a:t>limité à deux processus/</a:t>
            </a:r>
            <a:r>
              <a:rPr lang="fr-FR" sz="2000" i="1">
                <a:solidFill>
                  <a:srgbClr val="FFFFFF"/>
                </a:solidFill>
                <a:cs typeface="+mn-cs"/>
              </a:rPr>
              <a:t>threads</a:t>
            </a:r>
          </a:p>
        </p:txBody>
      </p:sp>
      <p:sp>
        <p:nvSpPr>
          <p:cNvPr id="1014856" name="Text Box 72"/>
          <p:cNvSpPr txBox="1">
            <a:spLocks noChangeArrowheads="1"/>
          </p:cNvSpPr>
          <p:nvPr/>
        </p:nvSpPr>
        <p:spPr bwMode="auto">
          <a:xfrm>
            <a:off x="914400" y="533400"/>
            <a:ext cx="2491412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defTabSz="914400" eaLnBrk="0" hangingPunct="0">
              <a:defRPr/>
            </a:pPr>
            <a:r>
              <a:rPr sz="2000" noProof="1">
                <a:solidFill>
                  <a:srgbClr val="FFFFFF"/>
                </a:solidFill>
                <a:cs typeface="+mn-cs"/>
              </a:rPr>
              <a:t>Problèmes et limites</a:t>
            </a:r>
            <a:endParaRPr sz="2000" noProof="1">
              <a:solidFill>
                <a:srgbClr val="FFFFFF"/>
              </a:solidFill>
              <a:latin typeface="Arial" charset="0"/>
              <a:cs typeface="+mn-cs"/>
            </a:endParaRPr>
          </a:p>
        </p:txBody>
      </p:sp>
      <p:sp>
        <p:nvSpPr>
          <p:cNvPr id="1014857" name="Text Box 73"/>
          <p:cNvSpPr txBox="1">
            <a:spLocks noChangeArrowheads="1"/>
          </p:cNvSpPr>
          <p:nvPr/>
        </p:nvSpPr>
        <p:spPr bwMode="auto">
          <a:xfrm>
            <a:off x="1295400" y="1752600"/>
            <a:ext cx="1753975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defTabSz="914400" eaLnBrk="0" hangingPunct="0">
              <a:defRPr/>
            </a:pPr>
            <a:r>
              <a:rPr sz="2400" noProof="1">
                <a:solidFill>
                  <a:srgbClr val="FFFFFF"/>
                </a:solidFill>
                <a:cs typeface="+mn-cs"/>
                <a:sym typeface="Wingdings" charset="0"/>
              </a:rPr>
              <a:t></a:t>
            </a:r>
            <a:r>
              <a:rPr sz="2000" noProof="1">
                <a:solidFill>
                  <a:srgbClr val="FFFFFF"/>
                </a:solidFill>
                <a:cs typeface="+mn-cs"/>
              </a:rPr>
              <a:t> </a:t>
            </a:r>
            <a:r>
              <a:rPr lang="fr-FR" sz="2000">
                <a:solidFill>
                  <a:srgbClr val="FFFFFF"/>
                </a:solidFill>
                <a:cs typeface="+mn-cs"/>
              </a:rPr>
              <a:t>dangereux</a:t>
            </a:r>
            <a:endParaRPr lang="fr-FR" sz="2000" i="1">
              <a:solidFill>
                <a:srgbClr val="FFFFFF"/>
              </a:solidFill>
              <a:cs typeface="+mn-cs"/>
            </a:endParaRPr>
          </a:p>
        </p:txBody>
      </p:sp>
      <p:sp>
        <p:nvSpPr>
          <p:cNvPr id="1014858" name="Text Box 74"/>
          <p:cNvSpPr txBox="1">
            <a:spLocks noChangeArrowheads="1"/>
          </p:cNvSpPr>
          <p:nvPr/>
        </p:nvSpPr>
        <p:spPr bwMode="auto">
          <a:xfrm>
            <a:off x="2109788" y="2276475"/>
            <a:ext cx="6348412" cy="1015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defTabSz="914400" eaLnBrk="0" hangingPunct="0">
              <a:defRPr/>
            </a:pPr>
            <a:r>
              <a:rPr lang="fr-FR" sz="2000" dirty="0">
                <a:solidFill>
                  <a:srgbClr val="FFFFFF"/>
                </a:solidFill>
                <a:cs typeface="+mn-cs"/>
              </a:rPr>
              <a:t>respecter l'ordre </a:t>
            </a:r>
            <a:r>
              <a:rPr lang="fr-FR" sz="2000" dirty="0">
                <a:solidFill>
                  <a:srgbClr val="FFFFFF"/>
                </a:solidFill>
                <a:latin typeface="Courier New" charset="0"/>
                <a:cs typeface="+mn-cs"/>
              </a:rPr>
              <a:t>S2.V(); S1.P();</a:t>
            </a:r>
            <a:r>
              <a:rPr lang="fr-FR" sz="2000" dirty="0">
                <a:solidFill>
                  <a:srgbClr val="FFFFFF"/>
                </a:solidFill>
                <a:cs typeface="+mn-cs"/>
              </a:rPr>
              <a:t> dans un processus et </a:t>
            </a:r>
          </a:p>
          <a:p>
            <a:pPr defTabSz="914400" eaLnBrk="0" hangingPunct="0">
              <a:defRPr/>
            </a:pPr>
            <a:r>
              <a:rPr lang="fr-FR" sz="2000" dirty="0">
                <a:solidFill>
                  <a:srgbClr val="FFFFFF"/>
                </a:solidFill>
                <a:latin typeface="Courier New" charset="0"/>
                <a:cs typeface="+mn-cs"/>
              </a:rPr>
              <a:t>S1.V(); S2.P();</a:t>
            </a:r>
            <a:r>
              <a:rPr lang="fr-FR" sz="2000" dirty="0">
                <a:solidFill>
                  <a:srgbClr val="FFFFFF"/>
                </a:solidFill>
                <a:cs typeface="+mn-cs"/>
              </a:rPr>
              <a:t> dans l'autre</a:t>
            </a:r>
          </a:p>
        </p:txBody>
      </p:sp>
    </p:spTree>
    <p:extLst>
      <p:ext uri="{BB962C8B-B14F-4D97-AF65-F5344CB8AC3E}">
        <p14:creationId xmlns:p14="http://schemas.microsoft.com/office/powerpoint/2010/main" val="1329422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48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148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48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0148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48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0148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14812" grpId="0" autoUpdateAnimBg="0"/>
      <p:bldP spid="1014857" grpId="0" autoUpdateAnimBg="0"/>
      <p:bldP spid="1014858" grpId="0" autoUpdateAnimBg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1315749" y="1507504"/>
            <a:ext cx="7081289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6600" dirty="0">
                <a:solidFill>
                  <a:schemeClr val="accent2"/>
                </a:solidFill>
              </a:rPr>
              <a:t>Exercice 1 : simulation d’une piscine </a:t>
            </a:r>
          </a:p>
        </p:txBody>
      </p:sp>
    </p:spTree>
    <p:extLst>
      <p:ext uri="{BB962C8B-B14F-4D97-AF65-F5344CB8AC3E}">
        <p14:creationId xmlns:p14="http://schemas.microsoft.com/office/powerpoint/2010/main" val="190914288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92861" y="3053696"/>
            <a:ext cx="2718690" cy="426477"/>
          </a:xfrm>
          <a:prstGeom prst="rect">
            <a:avLst/>
          </a:prstGeom>
          <a:solidFill>
            <a:schemeClr val="bg1"/>
          </a:solidFill>
          <a:effectLst>
            <a:glow rad="101600">
              <a:schemeClr val="tx2">
                <a:alpha val="75000"/>
              </a:schemeClr>
            </a:glow>
            <a:outerShdw blurRad="76200" dist="38100" dir="5400000" rotWithShape="0">
              <a:srgbClr val="000000">
                <a:alpha val="60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prstClr val="white"/>
              </a:solidFill>
              <a:latin typeface="Palatino Linotype"/>
            </a:endParaRPr>
          </a:p>
        </p:txBody>
      </p:sp>
      <p:sp>
        <p:nvSpPr>
          <p:cNvPr id="4" name="ZoneTexte 3"/>
          <p:cNvSpPr txBox="1"/>
          <p:nvPr/>
        </p:nvSpPr>
        <p:spPr>
          <a:xfrm>
            <a:off x="492861" y="1248921"/>
            <a:ext cx="7923695" cy="22312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200000"/>
              </a:lnSpc>
              <a:buFont typeface="+mj-lt"/>
              <a:buAutoNum type="alphaUcPeriod"/>
            </a:pPr>
            <a:r>
              <a:rPr lang="fr-FR" dirty="0">
                <a:solidFill>
                  <a:prstClr val="white"/>
                </a:solidFill>
                <a:latin typeface="Palatino Linotype"/>
              </a:rPr>
              <a:t>Concurrence</a:t>
            </a:r>
          </a:p>
          <a:p>
            <a:pPr marL="342900" indent="-342900">
              <a:lnSpc>
                <a:spcPct val="200000"/>
              </a:lnSpc>
              <a:buFont typeface="+mj-lt"/>
              <a:buAutoNum type="alphaUcPeriod"/>
            </a:pPr>
            <a:r>
              <a:rPr lang="fr-FR" dirty="0">
                <a:solidFill>
                  <a:prstClr val="white"/>
                </a:solidFill>
                <a:latin typeface="Palatino Linotype"/>
              </a:rPr>
              <a:t>Synchronisation</a:t>
            </a:r>
          </a:p>
          <a:p>
            <a:pPr marL="342900" indent="-342900">
              <a:lnSpc>
                <a:spcPct val="200000"/>
              </a:lnSpc>
              <a:buFont typeface="+mj-lt"/>
              <a:buAutoNum type="alphaUcPeriod"/>
            </a:pPr>
            <a:r>
              <a:rPr lang="fr-FR" dirty="0">
                <a:solidFill>
                  <a:prstClr val="white"/>
                </a:solidFill>
                <a:latin typeface="Palatino Linotype"/>
              </a:rPr>
              <a:t>Sémaphores</a:t>
            </a:r>
          </a:p>
          <a:p>
            <a:pPr marL="342900" indent="-342900">
              <a:lnSpc>
                <a:spcPct val="200000"/>
              </a:lnSpc>
              <a:buFont typeface="+mj-lt"/>
              <a:buAutoNum type="alphaUcPeriod"/>
            </a:pPr>
            <a:r>
              <a:rPr lang="fr-FR" dirty="0">
                <a:solidFill>
                  <a:prstClr val="white"/>
                </a:solidFill>
                <a:latin typeface="Palatino Linotype"/>
              </a:rPr>
              <a:t>Lecteurs / Rédacteurs</a:t>
            </a:r>
          </a:p>
        </p:txBody>
      </p:sp>
      <p:sp>
        <p:nvSpPr>
          <p:cNvPr id="3" name="Titre 2"/>
          <p:cNvSpPr>
            <a:spLocks noGrp="1"/>
          </p:cNvSpPr>
          <p:nvPr>
            <p:ph type="title"/>
          </p:nvPr>
        </p:nvSpPr>
        <p:spPr>
          <a:xfrm>
            <a:off x="369682" y="334521"/>
            <a:ext cx="7543800" cy="914400"/>
          </a:xfrm>
        </p:spPr>
        <p:txBody>
          <a:bodyPr/>
          <a:lstStyle/>
          <a:p>
            <a:r>
              <a:rPr lang="fr-FR" dirty="0"/>
              <a:t>Plan</a:t>
            </a:r>
          </a:p>
        </p:txBody>
      </p:sp>
    </p:spTree>
    <p:extLst>
      <p:ext uri="{BB962C8B-B14F-4D97-AF65-F5344CB8AC3E}">
        <p14:creationId xmlns:p14="http://schemas.microsoft.com/office/powerpoint/2010/main" val="99765170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2"/>
          <p:cNvSpPr txBox="1">
            <a:spLocks/>
          </p:cNvSpPr>
          <p:nvPr/>
        </p:nvSpPr>
        <p:spPr>
          <a:xfrm>
            <a:off x="414383" y="150586"/>
            <a:ext cx="7543800" cy="9144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spcBef>
                <a:spcPct val="0"/>
              </a:spcBef>
              <a:buNone/>
              <a:defRPr sz="49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fr-FR" dirty="0">
                <a:solidFill>
                  <a:prstClr val="white"/>
                </a:solidFill>
                <a:latin typeface="Palatino Linotype"/>
              </a:rPr>
              <a:t>D. Lecteurs / Rédacteurs</a:t>
            </a:r>
          </a:p>
        </p:txBody>
      </p:sp>
      <p:sp>
        <p:nvSpPr>
          <p:cNvPr id="23" name="ZoneTexte 22"/>
          <p:cNvSpPr txBox="1"/>
          <p:nvPr/>
        </p:nvSpPr>
        <p:spPr>
          <a:xfrm>
            <a:off x="831778" y="1632867"/>
            <a:ext cx="7467600" cy="258532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dirty="0">
                <a:latin typeface="+mn-lt"/>
                <a:ea typeface="+mn-ea"/>
                <a:cs typeface="+mn-cs"/>
              </a:rPr>
              <a:t>Supposons qu'une BD ait des lecteurs et des rédacteurs, et qu'il faille programmer les lecteurs et les rédacteurs de cette base de données.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dirty="0">
                <a:latin typeface="+mn-lt"/>
                <a:ea typeface="+mn-ea"/>
                <a:cs typeface="+mn-cs"/>
              </a:rPr>
              <a:t>Les contraintes sont les suivantes :</a:t>
            </a:r>
          </a:p>
          <a:p>
            <a:pPr marL="285750" indent="-285750" algn="just" fontAlgn="auto">
              <a:spcBef>
                <a:spcPts val="0"/>
              </a:spcBef>
              <a:spcAft>
                <a:spcPts val="0"/>
              </a:spcAft>
              <a:buFont typeface="Arial"/>
              <a:buChar char="•"/>
              <a:defRPr/>
            </a:pPr>
            <a:r>
              <a:rPr lang="fr-FR" dirty="0">
                <a:latin typeface="+mn-lt"/>
                <a:ea typeface="+mn-ea"/>
                <a:cs typeface="+mn-cs"/>
              </a:rPr>
              <a:t>plusieurs lecteurs doivent pouvoir lire la base de données en même temps ;</a:t>
            </a:r>
          </a:p>
          <a:p>
            <a:pPr marL="285750" indent="-285750" algn="just" fontAlgn="auto">
              <a:spcBef>
                <a:spcPts val="0"/>
              </a:spcBef>
              <a:spcAft>
                <a:spcPts val="0"/>
              </a:spcAft>
              <a:buFont typeface="Arial"/>
              <a:buChar char="•"/>
              <a:defRPr/>
            </a:pPr>
            <a:r>
              <a:rPr lang="fr-FR" dirty="0">
                <a:latin typeface="+mn-lt"/>
                <a:ea typeface="+mn-ea"/>
                <a:cs typeface="+mn-cs"/>
              </a:rPr>
              <a:t>si un rédacteur est en train de modifier la base de données, aucun autre utilisateur (ni rédacteur, ni même lecteur) ne doit pouvoir y accéder.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endParaRPr lang="fr-FR" dirty="0">
              <a:latin typeface="+mn-lt"/>
              <a:ea typeface="+mn-ea"/>
              <a:cs typeface="+mn-cs"/>
            </a:endParaRPr>
          </a:p>
        </p:txBody>
      </p:sp>
      <p:sp>
        <p:nvSpPr>
          <p:cNvPr id="24" name="ZoneTexte 23"/>
          <p:cNvSpPr txBox="1"/>
          <p:nvPr/>
        </p:nvSpPr>
        <p:spPr>
          <a:xfrm>
            <a:off x="414383" y="1080987"/>
            <a:ext cx="3816116" cy="400110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txBody>
          <a:bodyPr wrap="square" rtlCol="0">
            <a:spAutoFit/>
          </a:bodyPr>
          <a:lstStyle/>
          <a:p>
            <a:r>
              <a:rPr lang="fr-FR" sz="2000" b="1" dirty="0">
                <a:solidFill>
                  <a:srgbClr val="FFFFFF"/>
                </a:solidFill>
              </a:rPr>
              <a:t>D.1 Définition du problème</a:t>
            </a:r>
          </a:p>
        </p:txBody>
      </p:sp>
    </p:spTree>
    <p:extLst>
      <p:ext uri="{BB962C8B-B14F-4D97-AF65-F5344CB8AC3E}">
        <p14:creationId xmlns:p14="http://schemas.microsoft.com/office/powerpoint/2010/main" val="193102205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/>
          <p:cNvSpPr txBox="1"/>
          <p:nvPr/>
        </p:nvSpPr>
        <p:spPr>
          <a:xfrm>
            <a:off x="546100" y="949325"/>
            <a:ext cx="7826375" cy="92333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dirty="0">
                <a:latin typeface="+mn-lt"/>
                <a:ea typeface="+mn-ea"/>
                <a:cs typeface="+mn-cs"/>
              </a:rPr>
              <a:t>Un couple décide de :</a:t>
            </a:r>
          </a:p>
          <a:p>
            <a:pPr marL="285750" indent="-285750" fontAlgn="auto">
              <a:spcBef>
                <a:spcPts val="0"/>
              </a:spcBef>
              <a:spcAft>
                <a:spcPts val="0"/>
              </a:spcAft>
              <a:buFont typeface="Arial"/>
              <a:buChar char="•"/>
              <a:defRPr/>
            </a:pPr>
            <a:r>
              <a:rPr lang="fr-FR" dirty="0">
                <a:latin typeface="+mn-lt"/>
                <a:ea typeface="+mn-ea"/>
                <a:cs typeface="+mn-cs"/>
              </a:rPr>
              <a:t>Faire un achat de 500 € avec la carte bleu;</a:t>
            </a:r>
          </a:p>
          <a:p>
            <a:pPr marL="285750" indent="-285750" fontAlgn="auto">
              <a:spcBef>
                <a:spcPts val="0"/>
              </a:spcBef>
              <a:spcAft>
                <a:spcPts val="0"/>
              </a:spcAft>
              <a:buFont typeface="Arial"/>
              <a:buChar char="•"/>
              <a:defRPr/>
            </a:pPr>
            <a:r>
              <a:rPr lang="fr-FR" dirty="0">
                <a:latin typeface="+mn-lt"/>
                <a:ea typeface="+mn-ea"/>
                <a:cs typeface="+mn-cs"/>
              </a:rPr>
              <a:t>Faire un dépôt de 500 € </a:t>
            </a:r>
          </a:p>
        </p:txBody>
      </p:sp>
      <p:sp>
        <p:nvSpPr>
          <p:cNvPr id="20485" name="ZoneTexte 5"/>
          <p:cNvSpPr txBox="1">
            <a:spLocks noChangeArrowheads="1"/>
          </p:cNvSpPr>
          <p:nvPr/>
        </p:nvSpPr>
        <p:spPr bwMode="auto">
          <a:xfrm>
            <a:off x="1171575" y="2647950"/>
            <a:ext cx="185102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eaLnBrk="1" hangingPunct="1"/>
            <a:r>
              <a:rPr lang="fr-FR" sz="1800"/>
              <a:t>Déposer 500 €</a:t>
            </a:r>
          </a:p>
        </p:txBody>
      </p:sp>
      <p:sp>
        <p:nvSpPr>
          <p:cNvPr id="20486" name="ZoneTexte 6"/>
          <p:cNvSpPr txBox="1">
            <a:spLocks noChangeArrowheads="1"/>
          </p:cNvSpPr>
          <p:nvPr/>
        </p:nvSpPr>
        <p:spPr bwMode="auto">
          <a:xfrm>
            <a:off x="4746625" y="2647950"/>
            <a:ext cx="180657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eaLnBrk="1" hangingPunct="1"/>
            <a:r>
              <a:rPr lang="fr-FR" sz="1800"/>
              <a:t>Retirer 500 €</a:t>
            </a:r>
          </a:p>
        </p:txBody>
      </p:sp>
      <p:grpSp>
        <p:nvGrpSpPr>
          <p:cNvPr id="20487" name="Grouper 24"/>
          <p:cNvGrpSpPr>
            <a:grpSpLocks/>
          </p:cNvGrpSpPr>
          <p:nvPr/>
        </p:nvGrpSpPr>
        <p:grpSpPr bwMode="auto">
          <a:xfrm>
            <a:off x="-71438" y="3035300"/>
            <a:ext cx="1076524" cy="2055813"/>
            <a:chOff x="-71551" y="3282538"/>
            <a:chExt cx="1075871" cy="2710106"/>
          </a:xfrm>
        </p:grpSpPr>
        <p:sp>
          <p:nvSpPr>
            <p:cNvPr id="20495" name="Flèche vers le bas 15"/>
            <p:cNvSpPr>
              <a:spLocks noChangeArrowheads="1"/>
            </p:cNvSpPr>
            <p:nvPr/>
          </p:nvSpPr>
          <p:spPr bwMode="auto">
            <a:xfrm>
              <a:off x="429306" y="3282538"/>
              <a:ext cx="117547" cy="2710106"/>
            </a:xfrm>
            <a:prstGeom prst="downArrow">
              <a:avLst>
                <a:gd name="adj1" fmla="val 50000"/>
                <a:gd name="adj2" fmla="val 49954"/>
              </a:avLst>
            </a:prstGeom>
            <a:solidFill>
              <a:srgbClr val="3333CC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defTabSz="914400" eaLnBrk="0" hangingPunct="0"/>
              <a:endParaRPr lang="fr-FR" sz="2000"/>
            </a:p>
          </p:txBody>
        </p:sp>
        <p:sp>
          <p:nvSpPr>
            <p:cNvPr id="18" name="ZoneTexte 17"/>
            <p:cNvSpPr txBox="1"/>
            <p:nvPr/>
          </p:nvSpPr>
          <p:spPr>
            <a:xfrm>
              <a:off x="-71551" y="4247971"/>
              <a:ext cx="1075871" cy="486877"/>
            </a:xfrm>
            <a:prstGeom prst="rect">
              <a:avLst/>
            </a:prstGeom>
            <a:noFill/>
          </p:spPr>
          <p:txBody>
            <a:bodyPr wrap="square">
              <a:spAutoFit/>
              <a:scene3d>
                <a:camera prst="orthographicFront">
                  <a:rot lat="0" lon="0" rev="5400000"/>
                </a:camera>
                <a:lightRig rig="threePt" dir="t"/>
              </a:scene3d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fr-FR" dirty="0">
                  <a:latin typeface="+mn-lt"/>
                  <a:ea typeface="+mn-ea"/>
                  <a:cs typeface="+mn-cs"/>
                </a:rPr>
                <a:t>Temps</a:t>
              </a:r>
            </a:p>
          </p:txBody>
        </p:sp>
      </p:grpSp>
      <p:sp>
        <p:nvSpPr>
          <p:cNvPr id="20488" name="ZoneTexte 18"/>
          <p:cNvSpPr txBox="1">
            <a:spLocks noChangeArrowheads="1"/>
          </p:cNvSpPr>
          <p:nvPr/>
        </p:nvSpPr>
        <p:spPr bwMode="auto">
          <a:xfrm>
            <a:off x="1243013" y="3408363"/>
            <a:ext cx="1779587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eaLnBrk="1" hangingPunct="1"/>
            <a:r>
              <a:rPr lang="fr-FR" sz="1800"/>
              <a:t>Obtenir Solde (1)</a:t>
            </a:r>
          </a:p>
        </p:txBody>
      </p:sp>
      <p:sp>
        <p:nvSpPr>
          <p:cNvPr id="20489" name="ZoneTexte 19"/>
          <p:cNvSpPr txBox="1">
            <a:spLocks noChangeArrowheads="1"/>
          </p:cNvSpPr>
          <p:nvPr/>
        </p:nvSpPr>
        <p:spPr bwMode="auto">
          <a:xfrm>
            <a:off x="1243013" y="4064000"/>
            <a:ext cx="1779587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eaLnBrk="1" hangingPunct="1"/>
            <a:r>
              <a:rPr lang="fr-FR" sz="1800"/>
              <a:t>Ajouter 500€ (2)</a:t>
            </a:r>
          </a:p>
        </p:txBody>
      </p:sp>
      <p:sp>
        <p:nvSpPr>
          <p:cNvPr id="20490" name="ZoneTexte 20"/>
          <p:cNvSpPr txBox="1">
            <a:spLocks noChangeArrowheads="1"/>
          </p:cNvSpPr>
          <p:nvPr/>
        </p:nvSpPr>
        <p:spPr bwMode="auto">
          <a:xfrm>
            <a:off x="1243013" y="4618038"/>
            <a:ext cx="1779587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eaLnBrk="1" hangingPunct="1"/>
            <a:r>
              <a:rPr lang="fr-FR" sz="1800"/>
              <a:t>Valider nouveau Solde (3)</a:t>
            </a:r>
          </a:p>
        </p:txBody>
      </p:sp>
      <p:sp>
        <p:nvSpPr>
          <p:cNvPr id="20491" name="ZoneTexte 21"/>
          <p:cNvSpPr txBox="1">
            <a:spLocks noChangeArrowheads="1"/>
          </p:cNvSpPr>
          <p:nvPr/>
        </p:nvSpPr>
        <p:spPr bwMode="auto">
          <a:xfrm>
            <a:off x="4746625" y="3408363"/>
            <a:ext cx="2033588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eaLnBrk="1" hangingPunct="1"/>
            <a:r>
              <a:rPr lang="fr-FR" sz="1800"/>
              <a:t>Obtenir Solde (1’)</a:t>
            </a:r>
          </a:p>
        </p:txBody>
      </p:sp>
      <p:sp>
        <p:nvSpPr>
          <p:cNvPr id="20492" name="ZoneTexte 22"/>
          <p:cNvSpPr txBox="1">
            <a:spLocks noChangeArrowheads="1"/>
          </p:cNvSpPr>
          <p:nvPr/>
        </p:nvSpPr>
        <p:spPr bwMode="auto">
          <a:xfrm>
            <a:off x="4746625" y="4064000"/>
            <a:ext cx="1779588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eaLnBrk="1" hangingPunct="1"/>
            <a:r>
              <a:rPr lang="fr-FR" sz="1800"/>
              <a:t>Retirer 500€ (4)</a:t>
            </a:r>
          </a:p>
        </p:txBody>
      </p:sp>
      <p:sp>
        <p:nvSpPr>
          <p:cNvPr id="20493" name="ZoneTexte 23"/>
          <p:cNvSpPr txBox="1">
            <a:spLocks noChangeArrowheads="1"/>
          </p:cNvSpPr>
          <p:nvPr/>
        </p:nvSpPr>
        <p:spPr bwMode="auto">
          <a:xfrm>
            <a:off x="4746625" y="4618038"/>
            <a:ext cx="1779588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eaLnBrk="1" hangingPunct="1"/>
            <a:r>
              <a:rPr lang="fr-FR" sz="1800"/>
              <a:t>Valider nouveau Solde (5)</a:t>
            </a:r>
          </a:p>
        </p:txBody>
      </p:sp>
      <p:sp>
        <p:nvSpPr>
          <p:cNvPr id="20494" name="ZoneTexte 25"/>
          <p:cNvSpPr txBox="1">
            <a:spLocks noChangeArrowheads="1"/>
          </p:cNvSpPr>
          <p:nvPr/>
        </p:nvSpPr>
        <p:spPr bwMode="auto">
          <a:xfrm>
            <a:off x="339725" y="5464175"/>
            <a:ext cx="8287736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eaLnBrk="1" hangingPunct="1"/>
            <a:r>
              <a:rPr lang="fr-FR" sz="1800" dirty="0"/>
              <a:t>Si séquence d’instructions : 1 – 2 – 1’ – 3 – 4 – 5 : solde du compte débiteur de 500 €  </a:t>
            </a:r>
          </a:p>
          <a:p>
            <a:pPr eaLnBrk="1" hangingPunct="1"/>
            <a:r>
              <a:rPr lang="fr-FR" sz="1800" dirty="0"/>
              <a:t>Si séquence d’instructions : 1 – 1’ –  4 – 5 – 2 – 3 : solde du compte créditeur de 500 €  </a:t>
            </a:r>
          </a:p>
        </p:txBody>
      </p:sp>
      <p:sp>
        <p:nvSpPr>
          <p:cNvPr id="19" name="ZoneTexte 18"/>
          <p:cNvSpPr txBox="1"/>
          <p:nvPr/>
        </p:nvSpPr>
        <p:spPr>
          <a:xfrm>
            <a:off x="414382" y="359212"/>
            <a:ext cx="7598895" cy="400110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txBody>
          <a:bodyPr wrap="square" rtlCol="0">
            <a:spAutoFit/>
          </a:bodyPr>
          <a:lstStyle/>
          <a:p>
            <a:r>
              <a:rPr lang="fr-FR" sz="2000" b="1" dirty="0">
                <a:solidFill>
                  <a:srgbClr val="FFFFFF"/>
                </a:solidFill>
              </a:rPr>
              <a:t>D.2 Un exemple concret : </a:t>
            </a:r>
            <a:r>
              <a:rPr lang="fr-FR" sz="2000" dirty="0" err="1">
                <a:latin typeface="+mn-lt"/>
                <a:ea typeface="+mn-ea"/>
                <a:cs typeface="+mn-cs"/>
              </a:rPr>
              <a:t>sériabilité</a:t>
            </a:r>
            <a:r>
              <a:rPr lang="fr-FR" sz="2000" dirty="0">
                <a:latin typeface="+mn-lt"/>
                <a:ea typeface="+mn-ea"/>
                <a:cs typeface="+mn-cs"/>
              </a:rPr>
              <a:t> des transactions</a:t>
            </a:r>
          </a:p>
        </p:txBody>
      </p:sp>
    </p:spTree>
    <p:extLst>
      <p:ext uri="{BB962C8B-B14F-4D97-AF65-F5344CB8AC3E}">
        <p14:creationId xmlns:p14="http://schemas.microsoft.com/office/powerpoint/2010/main" val="76021228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/>
          <p:cNvSpPr txBox="1"/>
          <p:nvPr/>
        </p:nvSpPr>
        <p:spPr>
          <a:xfrm>
            <a:off x="546100" y="992188"/>
            <a:ext cx="7559675" cy="2308324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dirty="0">
                <a:latin typeface="+mn-lt"/>
                <a:ea typeface="+mn-ea"/>
                <a:cs typeface="+mn-cs"/>
              </a:rPr>
              <a:t>Utilisation de 3 sémaphores (dont 2 </a:t>
            </a:r>
            <a:r>
              <a:rPr lang="fr-FR" dirty="0" err="1">
                <a:latin typeface="+mn-lt"/>
                <a:ea typeface="+mn-ea"/>
                <a:cs typeface="+mn-cs"/>
              </a:rPr>
              <a:t>mutex</a:t>
            </a:r>
            <a:r>
              <a:rPr lang="fr-FR" dirty="0">
                <a:latin typeface="+mn-lt"/>
                <a:ea typeface="+mn-ea"/>
                <a:cs typeface="+mn-cs"/>
              </a:rPr>
              <a:t>) + 1 variable :</a:t>
            </a:r>
          </a:p>
          <a:p>
            <a:pPr marL="285750" indent="-285750" fontAlgn="auto">
              <a:spcBef>
                <a:spcPts val="0"/>
              </a:spcBef>
              <a:spcAft>
                <a:spcPts val="0"/>
              </a:spcAft>
              <a:buFont typeface="Arial"/>
              <a:buChar char="•"/>
              <a:defRPr/>
            </a:pPr>
            <a:r>
              <a:rPr lang="fr-FR" dirty="0">
                <a:latin typeface="+mn-lt"/>
                <a:ea typeface="+mn-ea"/>
                <a:cs typeface="+mn-cs"/>
              </a:rPr>
              <a:t>Une variable </a:t>
            </a:r>
            <a:r>
              <a:rPr lang="fr-FR" dirty="0" err="1">
                <a:latin typeface="Courier New"/>
                <a:ea typeface="+mn-ea"/>
                <a:cs typeface="Courier New"/>
              </a:rPr>
              <a:t>Lect</a:t>
            </a:r>
            <a:r>
              <a:rPr lang="fr-FR" dirty="0">
                <a:latin typeface="+mn-lt"/>
                <a:ea typeface="+mn-ea"/>
                <a:cs typeface="+mn-cs"/>
              </a:rPr>
              <a:t> qui compte le nombre de lecteurs;</a:t>
            </a:r>
          </a:p>
          <a:p>
            <a:pPr marL="285750" indent="-285750" fontAlgn="auto">
              <a:spcBef>
                <a:spcPts val="0"/>
              </a:spcBef>
              <a:spcAft>
                <a:spcPts val="0"/>
              </a:spcAft>
              <a:buFont typeface="Arial"/>
              <a:buChar char="•"/>
              <a:defRPr/>
            </a:pPr>
            <a:r>
              <a:rPr lang="fr-FR" dirty="0">
                <a:latin typeface="+mn-lt"/>
                <a:ea typeface="+mn-ea"/>
                <a:cs typeface="+mn-cs"/>
              </a:rPr>
              <a:t>Un sémaphore </a:t>
            </a:r>
            <a:r>
              <a:rPr lang="fr-FR" dirty="0" err="1">
                <a:latin typeface="Courier New"/>
                <a:ea typeface="+mn-ea"/>
                <a:cs typeface="Courier New"/>
              </a:rPr>
              <a:t>MutLect</a:t>
            </a:r>
            <a:r>
              <a:rPr lang="fr-FR" dirty="0">
                <a:latin typeface="+mn-lt"/>
                <a:ea typeface="+mn-ea"/>
                <a:cs typeface="+mn-cs"/>
              </a:rPr>
              <a:t>, initialisé à 1 (V) permettant de protéger la variable </a:t>
            </a:r>
            <a:r>
              <a:rPr lang="fr-FR" dirty="0" err="1">
                <a:latin typeface="Courier New"/>
                <a:ea typeface="+mn-ea"/>
                <a:cs typeface="Courier New"/>
              </a:rPr>
              <a:t>Lect</a:t>
            </a:r>
            <a:r>
              <a:rPr lang="fr-FR" dirty="0">
                <a:latin typeface="+mn-lt"/>
                <a:ea typeface="+mn-ea"/>
                <a:cs typeface="+mn-cs"/>
              </a:rPr>
              <a:t>;</a:t>
            </a:r>
          </a:p>
          <a:p>
            <a:pPr marL="285750" indent="-285750" fontAlgn="auto">
              <a:spcBef>
                <a:spcPts val="0"/>
              </a:spcBef>
              <a:spcAft>
                <a:spcPts val="0"/>
              </a:spcAft>
              <a:buFont typeface="Arial"/>
              <a:buChar char="•"/>
              <a:defRPr/>
            </a:pPr>
            <a:r>
              <a:rPr lang="fr-FR" dirty="0">
                <a:latin typeface="+mn-lt"/>
                <a:ea typeface="+mn-ea"/>
                <a:cs typeface="+mn-cs"/>
              </a:rPr>
              <a:t>Un sémaphore </a:t>
            </a:r>
            <a:r>
              <a:rPr lang="fr-FR" dirty="0" err="1">
                <a:latin typeface="Courier New"/>
                <a:ea typeface="+mn-ea"/>
                <a:cs typeface="Courier New"/>
              </a:rPr>
              <a:t>MutRed</a:t>
            </a:r>
            <a:r>
              <a:rPr lang="fr-FR" dirty="0">
                <a:latin typeface="+mn-lt"/>
                <a:ea typeface="+mn-ea"/>
                <a:cs typeface="+mn-cs"/>
              </a:rPr>
              <a:t>, initialisé à 1 (V) permettant de bloquer la rédaction (=&gt; priorité aux lecteurs);</a:t>
            </a:r>
          </a:p>
          <a:p>
            <a:pPr marL="285750" indent="-285750" fontAlgn="auto">
              <a:spcBef>
                <a:spcPts val="0"/>
              </a:spcBef>
              <a:spcAft>
                <a:spcPts val="0"/>
              </a:spcAft>
              <a:buFont typeface="Arial"/>
              <a:buChar char="•"/>
              <a:defRPr/>
            </a:pPr>
            <a:r>
              <a:rPr lang="fr-FR" dirty="0">
                <a:latin typeface="+mn-lt"/>
                <a:ea typeface="+mn-ea"/>
                <a:cs typeface="+mn-cs"/>
              </a:rPr>
              <a:t>Un sémaphore </a:t>
            </a:r>
            <a:r>
              <a:rPr lang="fr-FR" dirty="0" err="1">
                <a:latin typeface="Courier New"/>
                <a:ea typeface="+mn-ea"/>
                <a:cs typeface="Courier New"/>
              </a:rPr>
              <a:t>SemRed</a:t>
            </a:r>
            <a:r>
              <a:rPr lang="fr-FR" dirty="0">
                <a:latin typeface="+mn-lt"/>
                <a:ea typeface="+mn-ea"/>
                <a:cs typeface="+mn-cs"/>
              </a:rPr>
              <a:t>, initialisé à 1 qui permet de bloquer la lecture (si une rédaction est en cours).</a:t>
            </a:r>
          </a:p>
        </p:txBody>
      </p:sp>
      <p:sp>
        <p:nvSpPr>
          <p:cNvPr id="7" name="ZoneTexte 6"/>
          <p:cNvSpPr txBox="1"/>
          <p:nvPr/>
        </p:nvSpPr>
        <p:spPr>
          <a:xfrm>
            <a:off x="414382" y="359212"/>
            <a:ext cx="7598895" cy="400110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txBody>
          <a:bodyPr wrap="squar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2000" b="1" dirty="0">
                <a:solidFill>
                  <a:srgbClr val="FFFFFF"/>
                </a:solidFill>
              </a:rPr>
              <a:t>D.3 </a:t>
            </a:r>
            <a:r>
              <a:rPr lang="fr-FR" sz="2000" b="1" dirty="0"/>
              <a:t>Solution du problème (avec priorité au lecteur) </a:t>
            </a:r>
          </a:p>
        </p:txBody>
      </p:sp>
    </p:spTree>
    <p:extLst>
      <p:ext uri="{BB962C8B-B14F-4D97-AF65-F5344CB8AC3E}">
        <p14:creationId xmlns:p14="http://schemas.microsoft.com/office/powerpoint/2010/main" val="100938130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2" name="ZoneTexte 4"/>
          <p:cNvSpPr txBox="1">
            <a:spLocks noChangeArrowheads="1"/>
          </p:cNvSpPr>
          <p:nvPr/>
        </p:nvSpPr>
        <p:spPr bwMode="auto">
          <a:xfrm>
            <a:off x="546100" y="1055688"/>
            <a:ext cx="7912100" cy="2308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eaLnBrk="1" hangingPunct="1"/>
            <a:r>
              <a:rPr lang="fr-FR" sz="1800" b="1" dirty="0"/>
              <a:t>Commencer une lecture :</a:t>
            </a:r>
          </a:p>
          <a:p>
            <a:pPr eaLnBrk="1" hangingPunct="1"/>
            <a:endParaRPr lang="fr-FR" sz="1800" dirty="0"/>
          </a:p>
          <a:p>
            <a:pPr eaLnBrk="1" hangingPunct="1"/>
            <a:r>
              <a:rPr lang="fr-FR" sz="1800" dirty="0" err="1">
                <a:latin typeface="Courier New" charset="0"/>
                <a:cs typeface="Courier New" charset="0"/>
              </a:rPr>
              <a:t>MutLect.P</a:t>
            </a:r>
            <a:r>
              <a:rPr lang="fr-FR" sz="1800" dirty="0">
                <a:latin typeface="Courier New" charset="0"/>
                <a:cs typeface="Courier New" charset="0"/>
              </a:rPr>
              <a:t>();</a:t>
            </a:r>
          </a:p>
          <a:p>
            <a:pPr eaLnBrk="1" hangingPunct="1"/>
            <a:r>
              <a:rPr lang="fr-FR" sz="1800" dirty="0">
                <a:latin typeface="Courier New" charset="0"/>
                <a:cs typeface="Courier New" charset="0"/>
              </a:rPr>
              <a:t>++</a:t>
            </a:r>
            <a:r>
              <a:rPr lang="fr-FR" sz="1800" dirty="0" err="1">
                <a:latin typeface="Courier New" charset="0"/>
                <a:cs typeface="Courier New" charset="0"/>
              </a:rPr>
              <a:t>Lect</a:t>
            </a:r>
            <a:r>
              <a:rPr lang="fr-FR" sz="1800" dirty="0">
                <a:latin typeface="Courier New" charset="0"/>
                <a:cs typeface="Courier New" charset="0"/>
              </a:rPr>
              <a:t>;</a:t>
            </a:r>
          </a:p>
          <a:p>
            <a:pPr eaLnBrk="1" hangingPunct="1"/>
            <a:r>
              <a:rPr lang="fr-FR" sz="1800" dirty="0">
                <a:latin typeface="Courier New" charset="0"/>
                <a:cs typeface="Courier New" charset="0"/>
              </a:rPr>
              <a:t>If  (</a:t>
            </a:r>
            <a:r>
              <a:rPr lang="fr-FR" sz="1800" dirty="0" err="1">
                <a:latin typeface="Courier New" charset="0"/>
                <a:cs typeface="Courier New" charset="0"/>
              </a:rPr>
              <a:t>Lect</a:t>
            </a:r>
            <a:r>
              <a:rPr lang="fr-FR" sz="1800" dirty="0">
                <a:latin typeface="Courier New" charset="0"/>
                <a:cs typeface="Courier New" charset="0"/>
              </a:rPr>
              <a:t> == 1) </a:t>
            </a:r>
          </a:p>
          <a:p>
            <a:pPr eaLnBrk="1" hangingPunct="1"/>
            <a:r>
              <a:rPr lang="fr-FR" sz="1800" dirty="0">
                <a:latin typeface="Courier New" charset="0"/>
                <a:cs typeface="Courier New" charset="0"/>
              </a:rPr>
              <a:t>	 </a:t>
            </a:r>
            <a:r>
              <a:rPr lang="fr-FR" sz="1800" dirty="0" err="1">
                <a:latin typeface="Courier New" charset="0"/>
                <a:cs typeface="Courier New" charset="0"/>
              </a:rPr>
              <a:t>SemRed.P</a:t>
            </a:r>
            <a:r>
              <a:rPr lang="fr-FR" sz="1800" dirty="0">
                <a:latin typeface="Courier New" charset="0"/>
                <a:cs typeface="Courier New" charset="0"/>
              </a:rPr>
              <a:t> (); // ou on essaye de faire ça</a:t>
            </a:r>
          </a:p>
          <a:p>
            <a:pPr eaLnBrk="1" hangingPunct="1"/>
            <a:r>
              <a:rPr lang="fr-FR" sz="1800" dirty="0">
                <a:latin typeface="Courier New" charset="0"/>
                <a:cs typeface="Courier New" charset="0"/>
              </a:rPr>
              <a:t>End if</a:t>
            </a:r>
          </a:p>
          <a:p>
            <a:pPr eaLnBrk="1" hangingPunct="1"/>
            <a:r>
              <a:rPr lang="fr-FR" sz="1800" dirty="0" err="1">
                <a:latin typeface="Courier New" charset="0"/>
                <a:cs typeface="Courier New" charset="0"/>
              </a:rPr>
              <a:t>MutLect.V</a:t>
            </a:r>
            <a:r>
              <a:rPr lang="fr-FR" sz="1800" dirty="0">
                <a:latin typeface="Courier New" charset="0"/>
                <a:cs typeface="Courier New" charset="0"/>
              </a:rPr>
              <a:t>();</a:t>
            </a:r>
          </a:p>
        </p:txBody>
      </p:sp>
      <p:sp>
        <p:nvSpPr>
          <p:cNvPr id="22533" name="ZoneTexte 5"/>
          <p:cNvSpPr txBox="1">
            <a:spLocks noChangeArrowheads="1"/>
          </p:cNvSpPr>
          <p:nvPr/>
        </p:nvSpPr>
        <p:spPr bwMode="auto">
          <a:xfrm>
            <a:off x="679450" y="3497263"/>
            <a:ext cx="7778750" cy="2308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eaLnBrk="1" hangingPunct="1"/>
            <a:r>
              <a:rPr lang="fr-FR" sz="1800" b="1"/>
              <a:t>Finir une lecture :</a:t>
            </a:r>
          </a:p>
          <a:p>
            <a:pPr eaLnBrk="1" hangingPunct="1"/>
            <a:r>
              <a:rPr lang="fr-FR" sz="1800" b="1"/>
              <a:t> </a:t>
            </a:r>
            <a:endParaRPr lang="fr-FR" sz="1800"/>
          </a:p>
          <a:p>
            <a:pPr eaLnBrk="1" hangingPunct="1"/>
            <a:r>
              <a:rPr lang="fr-FR" sz="1800">
                <a:latin typeface="Courier New" charset="0"/>
                <a:cs typeface="Courier New" charset="0"/>
              </a:rPr>
              <a:t>MutLect.P(); </a:t>
            </a:r>
          </a:p>
          <a:p>
            <a:pPr eaLnBrk="1" hangingPunct="1"/>
            <a:r>
              <a:rPr lang="fr-FR" sz="1800">
                <a:latin typeface="Courier New" charset="0"/>
                <a:cs typeface="Courier New" charset="0"/>
              </a:rPr>
              <a:t>--Lect; </a:t>
            </a:r>
          </a:p>
          <a:p>
            <a:pPr eaLnBrk="1" hangingPunct="1"/>
            <a:r>
              <a:rPr lang="fr-FR" sz="1800">
                <a:latin typeface="Courier New" charset="0"/>
                <a:cs typeface="Courier New" charset="0"/>
              </a:rPr>
              <a:t>If (0 == Lect)</a:t>
            </a:r>
          </a:p>
          <a:p>
            <a:pPr eaLnBrk="1" hangingPunct="1"/>
            <a:r>
              <a:rPr lang="fr-FR" sz="1800">
                <a:latin typeface="Courier New" charset="0"/>
                <a:cs typeface="Courier New" charset="0"/>
              </a:rPr>
              <a:t>	SemRed.V(); </a:t>
            </a:r>
          </a:p>
          <a:p>
            <a:pPr eaLnBrk="1" hangingPunct="1"/>
            <a:r>
              <a:rPr lang="fr-FR" sz="1800">
                <a:latin typeface="Courier New" charset="0"/>
                <a:cs typeface="Courier New" charset="0"/>
              </a:rPr>
              <a:t>End if </a:t>
            </a:r>
          </a:p>
          <a:p>
            <a:pPr eaLnBrk="1" hangingPunct="1"/>
            <a:r>
              <a:rPr lang="fr-FR" sz="1800">
                <a:latin typeface="Courier New" charset="0"/>
                <a:cs typeface="Courier New" charset="0"/>
              </a:rPr>
              <a:t>MutLect.V();</a:t>
            </a:r>
            <a:endParaRPr lang="fr-FR" sz="1800" b="1">
              <a:latin typeface="Courier New" charset="0"/>
              <a:cs typeface="Courier New" charset="0"/>
            </a:endParaRPr>
          </a:p>
        </p:txBody>
      </p:sp>
      <p:sp>
        <p:nvSpPr>
          <p:cNvPr id="7" name="ZoneTexte 6"/>
          <p:cNvSpPr txBox="1"/>
          <p:nvPr/>
        </p:nvSpPr>
        <p:spPr>
          <a:xfrm>
            <a:off x="546100" y="484285"/>
            <a:ext cx="3240386" cy="400110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txBody>
          <a:bodyPr wrap="squar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2000" b="1" dirty="0">
                <a:solidFill>
                  <a:srgbClr val="FFFFFF"/>
                </a:solidFill>
              </a:rPr>
              <a:t>D.4 </a:t>
            </a:r>
            <a:r>
              <a:rPr lang="fr-FR" sz="2000" b="1" dirty="0"/>
              <a:t>Solution côté lecteur</a:t>
            </a:r>
          </a:p>
        </p:txBody>
      </p:sp>
      <p:cxnSp>
        <p:nvCxnSpPr>
          <p:cNvPr id="3" name="Connecteur droit avec flèche 2"/>
          <p:cNvCxnSpPr/>
          <p:nvPr/>
        </p:nvCxnSpPr>
        <p:spPr>
          <a:xfrm flipV="1">
            <a:off x="7126975" y="1745050"/>
            <a:ext cx="18274" cy="1251685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ZoneTexte 4"/>
          <p:cNvSpPr txBox="1"/>
          <p:nvPr/>
        </p:nvSpPr>
        <p:spPr>
          <a:xfrm>
            <a:off x="7391952" y="1818141"/>
            <a:ext cx="150762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Section critique</a:t>
            </a:r>
          </a:p>
        </p:txBody>
      </p:sp>
      <p:cxnSp>
        <p:nvCxnSpPr>
          <p:cNvPr id="11" name="Connecteur droit avec flèche 10"/>
          <p:cNvCxnSpPr/>
          <p:nvPr/>
        </p:nvCxnSpPr>
        <p:spPr>
          <a:xfrm flipV="1">
            <a:off x="7136112" y="4263774"/>
            <a:ext cx="18274" cy="1251685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ZoneTexte 11"/>
          <p:cNvSpPr txBox="1"/>
          <p:nvPr/>
        </p:nvSpPr>
        <p:spPr>
          <a:xfrm>
            <a:off x="7401089" y="4336865"/>
            <a:ext cx="150762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Section critique</a:t>
            </a:r>
          </a:p>
        </p:txBody>
      </p:sp>
    </p:spTree>
    <p:extLst>
      <p:ext uri="{BB962C8B-B14F-4D97-AF65-F5344CB8AC3E}">
        <p14:creationId xmlns:p14="http://schemas.microsoft.com/office/powerpoint/2010/main" val="330804463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6" name="ZoneTexte 4"/>
          <p:cNvSpPr txBox="1">
            <a:spLocks noChangeArrowheads="1"/>
          </p:cNvSpPr>
          <p:nvPr/>
        </p:nvSpPr>
        <p:spPr bwMode="auto">
          <a:xfrm>
            <a:off x="546100" y="1055688"/>
            <a:ext cx="7912100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eaLnBrk="1" hangingPunct="1"/>
            <a:r>
              <a:rPr lang="fr-FR" sz="1800" b="1"/>
              <a:t>Commencer une écriture:</a:t>
            </a:r>
          </a:p>
          <a:p>
            <a:pPr eaLnBrk="1" hangingPunct="1"/>
            <a:endParaRPr lang="fr-FR" sz="1800">
              <a:latin typeface="Courier New" charset="0"/>
              <a:cs typeface="Courier New" charset="0"/>
            </a:endParaRPr>
          </a:p>
          <a:p>
            <a:pPr eaLnBrk="1" hangingPunct="1"/>
            <a:r>
              <a:rPr lang="fr-FR" sz="1800">
                <a:latin typeface="Courier New" charset="0"/>
                <a:cs typeface="Courier New" charset="0"/>
              </a:rPr>
              <a:t>MutRed.P(); </a:t>
            </a:r>
          </a:p>
          <a:p>
            <a:pPr eaLnBrk="1" hangingPunct="1"/>
            <a:r>
              <a:rPr lang="fr-FR" sz="1800">
                <a:latin typeface="Courier New" charset="0"/>
                <a:cs typeface="Courier New" charset="0"/>
              </a:rPr>
              <a:t>SemRed.P();</a:t>
            </a:r>
          </a:p>
        </p:txBody>
      </p:sp>
      <p:sp>
        <p:nvSpPr>
          <p:cNvPr id="23557" name="ZoneTexte 5"/>
          <p:cNvSpPr txBox="1">
            <a:spLocks noChangeArrowheads="1"/>
          </p:cNvSpPr>
          <p:nvPr/>
        </p:nvSpPr>
        <p:spPr bwMode="auto">
          <a:xfrm>
            <a:off x="546100" y="2332038"/>
            <a:ext cx="7778750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eaLnBrk="1" hangingPunct="1"/>
            <a:r>
              <a:rPr lang="fr-FR" sz="1800" b="1"/>
              <a:t>Finir une écriture 	:</a:t>
            </a:r>
          </a:p>
          <a:p>
            <a:pPr eaLnBrk="1" hangingPunct="1"/>
            <a:r>
              <a:rPr lang="fr-FR" sz="1800" b="1"/>
              <a:t> </a:t>
            </a:r>
            <a:endParaRPr lang="fr-FR" sz="1800"/>
          </a:p>
          <a:p>
            <a:pPr eaLnBrk="1" hangingPunct="1"/>
            <a:r>
              <a:rPr lang="fr-FR" sz="1800">
                <a:latin typeface="Courier New" charset="0"/>
                <a:cs typeface="Courier New" charset="0"/>
              </a:rPr>
              <a:t>SemRed.V();</a:t>
            </a:r>
          </a:p>
          <a:p>
            <a:pPr eaLnBrk="1" hangingPunct="1"/>
            <a:r>
              <a:rPr lang="fr-FR" sz="1800">
                <a:latin typeface="Courier New" charset="0"/>
                <a:cs typeface="Courier New" charset="0"/>
              </a:rPr>
              <a:t>MutRed.V();</a:t>
            </a:r>
          </a:p>
        </p:txBody>
      </p:sp>
      <p:sp>
        <p:nvSpPr>
          <p:cNvPr id="7" name="ZoneTexte 6"/>
          <p:cNvSpPr txBox="1"/>
          <p:nvPr/>
        </p:nvSpPr>
        <p:spPr>
          <a:xfrm>
            <a:off x="546099" y="484285"/>
            <a:ext cx="3465109" cy="400110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txBody>
          <a:bodyPr wrap="squar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2000" b="1" dirty="0">
                <a:solidFill>
                  <a:srgbClr val="FFFFFF"/>
                </a:solidFill>
              </a:rPr>
              <a:t>D.5 </a:t>
            </a:r>
            <a:r>
              <a:rPr lang="fr-FR" sz="2000" b="1" dirty="0"/>
              <a:t>Solution côté rédacteur</a:t>
            </a:r>
          </a:p>
        </p:txBody>
      </p:sp>
    </p:spTree>
    <p:extLst>
      <p:ext uri="{BB962C8B-B14F-4D97-AF65-F5344CB8AC3E}">
        <p14:creationId xmlns:p14="http://schemas.microsoft.com/office/powerpoint/2010/main" val="51647415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1315749" y="1507504"/>
            <a:ext cx="7081289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6600" dirty="0">
                <a:solidFill>
                  <a:schemeClr val="accent2"/>
                </a:solidFill>
              </a:rPr>
              <a:t>Exercice 2 : Lecteur / </a:t>
            </a:r>
            <a:r>
              <a:rPr lang="fr-FR" sz="6600" dirty="0" err="1">
                <a:solidFill>
                  <a:schemeClr val="accent2"/>
                </a:solidFill>
              </a:rPr>
              <a:t>Redacteur</a:t>
            </a:r>
            <a:endParaRPr lang="fr-FR" sz="6600" dirty="0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3459421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1315749" y="1507504"/>
            <a:ext cx="7081289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6600" dirty="0">
                <a:solidFill>
                  <a:schemeClr val="accent2"/>
                </a:solidFill>
              </a:rPr>
              <a:t>Exercice 3 : Le diner des philosophes </a:t>
            </a:r>
          </a:p>
        </p:txBody>
      </p:sp>
    </p:spTree>
    <p:extLst>
      <p:ext uri="{BB962C8B-B14F-4D97-AF65-F5344CB8AC3E}">
        <p14:creationId xmlns:p14="http://schemas.microsoft.com/office/powerpoint/2010/main" val="283459421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Élémentaire">
  <a:themeElements>
    <a:clrScheme name="Élémentaire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629DD1"/>
      </a:accent1>
      <a:accent2>
        <a:srgbClr val="297FD5"/>
      </a:accent2>
      <a:accent3>
        <a:srgbClr val="7F8FA9"/>
      </a:accent3>
      <a:accent4>
        <a:srgbClr val="4A66AC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Élémentaire">
      <a:maj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Élémentaire">
      <a: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48000">
              <a:schemeClr val="phClr">
                <a:tint val="54000"/>
                <a:satMod val="140000"/>
              </a:schemeClr>
            </a:gs>
            <a:gs pos="100000">
              <a:schemeClr val="phClr">
                <a:tint val="24000"/>
                <a:satMod val="260000"/>
              </a:schemeClr>
            </a:gs>
          </a:gsLst>
          <a:lin ang="1620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48000"/>
                <a:satMod val="180000"/>
                <a:lumMod val="94000"/>
              </a:schemeClr>
            </a:gs>
            <a:gs pos="100000">
              <a:schemeClr val="phClr">
                <a:shade val="48000"/>
                <a:satMod val="180000"/>
                <a:lumMod val="94000"/>
              </a:schemeClr>
            </a:gs>
          </a:gsLst>
          <a:lin ang="4140000" scaled="1"/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12700" dir="5400000" sx="102000" sy="102000" rotWithShape="0">
              <a:srgbClr val="000000">
                <a:alpha val="32000"/>
              </a:srgbClr>
            </a:outerShdw>
          </a:effectLst>
        </a:effectStyle>
        <a:effectStyle>
          <a:effectLst>
            <a:outerShdw blurRad="762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19800000"/>
            </a:lightRig>
          </a:scene3d>
          <a:sp3d prstMaterial="metal">
            <a:bevelT w="38100" h="38100"/>
          </a:sp3d>
        </a:effectStyle>
        <a:effectStyle>
          <a:effectLst>
            <a:outerShdw blurRad="114300" dist="114300" dir="5400000" rotWithShape="0">
              <a:srgbClr val="000000">
                <a:alpha val="7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plastic"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5000"/>
              </a:schemeClr>
            </a:gs>
            <a:gs pos="100000">
              <a:schemeClr val="phClr">
                <a:shade val="40000"/>
                <a:satMod val="18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14000"/>
                <a:satMod val="280000"/>
              </a:schemeClr>
              <a:schemeClr val="phClr">
                <a:tint val="60000"/>
                <a:satMod val="120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5783</TotalTime>
  <Words>1157</Words>
  <Application>Microsoft Macintosh PowerPoint</Application>
  <PresentationFormat>Affichage à l'écran (4:3)</PresentationFormat>
  <Paragraphs>188</Paragraphs>
  <Slides>27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9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27</vt:i4>
      </vt:variant>
    </vt:vector>
  </HeadingPairs>
  <TitlesOfParts>
    <vt:vector size="37" baseType="lpstr">
      <vt:lpstr>HGS明朝E</vt:lpstr>
      <vt:lpstr>ＭＳ Ｐゴシック</vt:lpstr>
      <vt:lpstr>Arial</vt:lpstr>
      <vt:lpstr>Calibri</vt:lpstr>
      <vt:lpstr>Cambria Math</vt:lpstr>
      <vt:lpstr>Courier New</vt:lpstr>
      <vt:lpstr>Palatino Linotype</vt:lpstr>
      <vt:lpstr>Times New Roman</vt:lpstr>
      <vt:lpstr>Wingdings</vt:lpstr>
      <vt:lpstr>Élémentaire</vt:lpstr>
      <vt:lpstr>M4103C – Concurrence</vt:lpstr>
      <vt:lpstr>Présentation PowerPoint</vt:lpstr>
      <vt:lpstr>Plan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Plan</vt:lpstr>
      <vt:lpstr>Présentation PowerPoint</vt:lpstr>
      <vt:lpstr>Plan</vt:lpstr>
      <vt:lpstr>Présentation PowerPoint</vt:lpstr>
      <vt:lpstr>Présentation PowerPoint</vt:lpstr>
      <vt:lpstr>Présentation PowerPoint</vt:lpstr>
      <vt:lpstr>Présentation PowerPoint</vt:lpstr>
      <vt:lpstr>Plan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>LIF</Company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M4XX Cours de C++ (1) – Ordonnancement de procesus</dc:title>
  <dc:creator>Alain Casali</dc:creator>
  <cp:lastModifiedBy>Alain Casali</cp:lastModifiedBy>
  <cp:revision>28</cp:revision>
  <dcterms:created xsi:type="dcterms:W3CDTF">2015-02-15T12:57:11Z</dcterms:created>
  <dcterms:modified xsi:type="dcterms:W3CDTF">2020-03-01T17:26:14Z</dcterms:modified>
</cp:coreProperties>
</file>