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3"/>
  </p:notesMasterIdLst>
  <p:sldIdLst>
    <p:sldId id="271" r:id="rId2"/>
    <p:sldId id="273" r:id="rId3"/>
    <p:sldId id="274" r:id="rId4"/>
    <p:sldId id="275" r:id="rId5"/>
    <p:sldId id="276" r:id="rId6"/>
    <p:sldId id="277" r:id="rId7"/>
    <p:sldId id="278" r:id="rId8"/>
    <p:sldId id="285" r:id="rId9"/>
    <p:sldId id="286" r:id="rId10"/>
    <p:sldId id="287" r:id="rId11"/>
    <p:sldId id="295" r:id="rId12"/>
    <p:sldId id="301" r:id="rId13"/>
    <p:sldId id="302" r:id="rId14"/>
    <p:sldId id="326" r:id="rId15"/>
    <p:sldId id="304" r:id="rId16"/>
    <p:sldId id="305" r:id="rId17"/>
    <p:sldId id="306" r:id="rId18"/>
    <p:sldId id="327" r:id="rId19"/>
    <p:sldId id="323" r:id="rId20"/>
    <p:sldId id="324" r:id="rId21"/>
    <p:sldId id="325" r:id="rId22"/>
  </p:sldIdLst>
  <p:sldSz cx="9144000" cy="6858000" type="screen4x3"/>
  <p:notesSz cx="6858000" cy="9144000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242AD-FEE1-4A7E-B18A-0222BFC3BBBB}" type="datetimeFigureOut">
              <a:rPr lang="fr-FR"/>
              <a:t>19/03/2017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56C3E6-9072-4D83-B4FF-992C5C5DB84C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2602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EEE0FD4-4CD7-470B-9931-57CA0613FC54}" type="slidenum">
              <a:rPr lang="fr-FR" altLang="nl-NL" sz="1200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17</a:t>
            </a:fld>
            <a:endParaRPr lang="fr-FR" altLang="nl-N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altLang="nl-NL" noProof="1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hangingPunct="1">
              <a:defRPr/>
            </a:lvl1pPr>
          </a:lstStyle>
          <a:p>
            <a:fld id="{BBB6B590-60A1-41E9-87E1-5D60F6C838BE}" type="slidenum">
              <a:rPr lang="fr-FR" altLang="ja-JP"/>
              <a:pPr/>
              <a:t>‹N°›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120707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hangingPunct="1">
              <a:defRPr/>
            </a:lvl1pPr>
          </a:lstStyle>
          <a:p>
            <a:fld id="{9E727C1F-5FFB-471E-9B4B-DCDC68F35471}" type="slidenum">
              <a:rPr lang="fr-FR" altLang="ja-JP"/>
              <a:pPr/>
              <a:t>‹N°›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2308943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hangingPunct="1">
              <a:defRPr/>
            </a:lvl1pPr>
          </a:lstStyle>
          <a:p>
            <a:fld id="{61FDD581-4BD1-4B57-94E9-A84CC03DC219}" type="slidenum">
              <a:rPr lang="fr-FR" altLang="ja-JP"/>
              <a:pPr/>
              <a:t>‹N°›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720420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hangingPunct="1">
              <a:defRPr/>
            </a:lvl1pPr>
          </a:lstStyle>
          <a:p>
            <a:fld id="{C28623CC-AFC9-4D57-9BB3-28718FF79104}" type="slidenum">
              <a:rPr lang="fr-FR" altLang="ja-JP"/>
              <a:pPr/>
              <a:t>‹N°›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1476342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hangingPunct="1">
              <a:defRPr/>
            </a:lvl1pPr>
          </a:lstStyle>
          <a:p>
            <a:fld id="{48C3E844-2769-4C80-B5DF-EACB90BCDEC0}" type="slidenum">
              <a:rPr lang="fr-FR" altLang="ja-JP"/>
              <a:pPr/>
              <a:t>‹N°›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3648779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hangingPunct="1">
              <a:defRPr/>
            </a:lvl1pPr>
          </a:lstStyle>
          <a:p>
            <a:fld id="{AFCBBDA2-F957-4D42-849F-A06DB8BDB3B3}" type="slidenum">
              <a:rPr lang="fr-FR" altLang="ja-JP"/>
              <a:pPr/>
              <a:t>‹N°›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3773118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hangingPunct="1">
              <a:defRPr/>
            </a:lvl1pPr>
          </a:lstStyle>
          <a:p>
            <a:fld id="{77A75DF3-B567-4A0E-A264-7F7DEABEF23C}" type="slidenum">
              <a:rPr lang="fr-FR" altLang="ja-JP"/>
              <a:pPr/>
              <a:t>‹N°›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227387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hangingPunct="1">
              <a:defRPr/>
            </a:lvl1pPr>
          </a:lstStyle>
          <a:p>
            <a:fld id="{BCB5276B-AAE5-4CA6-A187-14689DD9264E}" type="slidenum">
              <a:rPr lang="fr-FR" altLang="ja-JP"/>
              <a:pPr/>
              <a:t>‹N°›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970384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hangingPunct="1">
              <a:defRPr/>
            </a:lvl1pPr>
          </a:lstStyle>
          <a:p>
            <a:fld id="{C809BC6B-3AE2-418A-83F7-948E7669F8AE}" type="slidenum">
              <a:rPr lang="fr-FR" altLang="ja-JP"/>
              <a:pPr/>
              <a:t>‹N°›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2067485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hangingPunct="1">
              <a:defRPr/>
            </a:lvl1pPr>
          </a:lstStyle>
          <a:p>
            <a:fld id="{7F93D0F5-0C7B-4EAB-B5FE-7C612E3D9634}" type="slidenum">
              <a:rPr lang="fr-FR" altLang="ja-JP"/>
              <a:pPr/>
              <a:t>‹N°›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2994329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defTabSz="457200" eaLnBrk="1" hangingPunct="1">
              <a:defRPr/>
            </a:lvl1pPr>
          </a:lstStyle>
          <a:p>
            <a:fld id="{18528C84-855C-489B-80C6-4F3AD21F19B5}" type="slidenum">
              <a:rPr lang="fr-FR" altLang="ja-JP"/>
              <a:pPr/>
              <a:t>‹N°›</a:t>
            </a:fld>
            <a:endParaRPr lang="fr-FR" altLang="ja-JP"/>
          </a:p>
        </p:txBody>
      </p:sp>
    </p:spTree>
    <p:extLst>
      <p:ext uri="{BB962C8B-B14F-4D97-AF65-F5344CB8AC3E}">
        <p14:creationId xmlns:p14="http://schemas.microsoft.com/office/powerpoint/2010/main" val="2375035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ja-JP"/>
              <a:t>Cliquez pour modifier les styles du texte du masque</a:t>
            </a:r>
          </a:p>
          <a:p>
            <a:pPr lvl="1"/>
            <a:r>
              <a:rPr lang="fr-FR" altLang="ja-JP"/>
              <a:t>Deuxième niveau</a:t>
            </a:r>
          </a:p>
          <a:p>
            <a:pPr lvl="2"/>
            <a:r>
              <a:rPr lang="fr-FR" altLang="ja-JP"/>
              <a:t>Troisième niveau</a:t>
            </a:r>
          </a:p>
          <a:p>
            <a:pPr lvl="3"/>
            <a:r>
              <a:rPr lang="fr-FR" altLang="ja-JP"/>
              <a:t>Quatrième niveau</a:t>
            </a:r>
          </a:p>
          <a:p>
            <a:pPr lvl="4"/>
            <a:r>
              <a:rPr lang="fr-FR" altLang="ja-JP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0" hangingPunct="0">
              <a:defRPr sz="140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914400" eaLnBrk="0" hangingPunct="0">
              <a:defRPr sz="140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914400" eaLnBrk="0" hangingPunct="0">
              <a:defRPr sz="1400">
                <a:solidFill>
                  <a:srgbClr val="000000"/>
                </a:solidFill>
              </a:defRPr>
            </a:lvl1pPr>
          </a:lstStyle>
          <a:p>
            <a:fld id="{02E3B817-C05C-4682-8488-91D05C5A6EF8}" type="slidenum">
              <a:rPr lang="fr-FR" altLang="ja-JP"/>
              <a:pPr/>
              <a:t>‹N°›</a:t>
            </a:fld>
            <a:endParaRPr lang="fr-FR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B60E98C-1168-4F64-B693-56EC835BCB63}" type="slidenum">
              <a:rPr lang="fr-FR" altLang="ja-JP" sz="1400">
                <a:solidFill>
                  <a:srgbClr val="000000"/>
                </a:solidFill>
              </a:rPr>
              <a:pPr eaLnBrk="1" hangingPunct="1"/>
              <a:t>1</a:t>
            </a:fld>
            <a:endParaRPr lang="fr-FR" altLang="ja-JP" sz="1400">
              <a:solidFill>
                <a:srgbClr val="000000"/>
              </a:solidFill>
            </a:endParaRPr>
          </a:p>
        </p:txBody>
      </p:sp>
      <p:sp>
        <p:nvSpPr>
          <p:cNvPr id="983043" name="Rectangle 3"/>
          <p:cNvSpPr>
            <a:spLocks noChangeArrowheads="1"/>
          </p:cNvSpPr>
          <p:nvPr/>
        </p:nvSpPr>
        <p:spPr bwMode="auto">
          <a:xfrm>
            <a:off x="2968862" y="164948"/>
            <a:ext cx="318709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 dirty="0" smtClean="0">
                <a:solidFill>
                  <a:srgbClr val="000000"/>
                </a:solidFill>
              </a:rPr>
              <a:t>Les </a:t>
            </a:r>
            <a:r>
              <a:rPr lang="fr-FR" altLang="ja-JP" sz="2800" b="1" i="1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fr-FR" altLang="ja-JP" sz="2800" dirty="0" smtClean="0">
                <a:solidFill>
                  <a:srgbClr val="000000"/>
                </a:solidFill>
              </a:rPr>
              <a:t>s</a:t>
            </a:r>
            <a:r>
              <a:rPr lang="fr-FR" altLang="ja-JP" sz="2000" dirty="0" smtClean="0">
                <a:solidFill>
                  <a:srgbClr val="000000"/>
                </a:solidFill>
              </a:rPr>
              <a:t> de </a:t>
            </a:r>
            <a:r>
              <a:rPr lang="fr-FR" altLang="ja-JP" sz="2000" b="1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boost</a:t>
            </a:r>
            <a:endParaRPr lang="fr-FR" altLang="ja-JP" sz="20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83045" name="Rectangle 5"/>
          <p:cNvSpPr>
            <a:spLocks noChangeArrowheads="1"/>
          </p:cNvSpPr>
          <p:nvPr/>
        </p:nvSpPr>
        <p:spPr bwMode="auto">
          <a:xfrm>
            <a:off x="457200" y="1062038"/>
            <a:ext cx="10668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defTabSz="914400"/>
            <a:r>
              <a:rPr lang="fr-FR" altLang="ja-JP" sz="2000" dirty="0">
                <a:solidFill>
                  <a:srgbClr val="000000"/>
                </a:solidFill>
              </a:rPr>
              <a:t>Création</a:t>
            </a:r>
          </a:p>
        </p:txBody>
      </p:sp>
      <p:sp>
        <p:nvSpPr>
          <p:cNvPr id="983047" name="Text Box 7"/>
          <p:cNvSpPr txBox="1">
            <a:spLocks noChangeArrowheads="1"/>
          </p:cNvSpPr>
          <p:nvPr/>
        </p:nvSpPr>
        <p:spPr bwMode="auto">
          <a:xfrm>
            <a:off x="838200" y="1600200"/>
            <a:ext cx="4826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#include &lt;boost/thread/thread.h</a:t>
            </a:r>
            <a:r>
              <a:rPr lang="fr-FR" b="1">
                <a:solidFill>
                  <a:srgbClr val="FF3300"/>
                </a:solidFill>
                <a:latin typeface="Courier New" charset="0"/>
                <a:ea typeface="ＭＳ Ｐゴシック" charset="0"/>
              </a:rPr>
              <a:t>pp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&gt;</a:t>
            </a:r>
          </a:p>
        </p:txBody>
      </p:sp>
      <p:sp>
        <p:nvSpPr>
          <p:cNvPr id="983048" name="Text Box 8"/>
          <p:cNvSpPr txBox="1">
            <a:spLocks noChangeArrowheads="1"/>
          </p:cNvSpPr>
          <p:nvPr/>
        </p:nvSpPr>
        <p:spPr bwMode="auto">
          <a:xfrm>
            <a:off x="819150" y="4494213"/>
            <a:ext cx="29146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int main ()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{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thread MonThr();</a:t>
            </a:r>
          </a:p>
        </p:txBody>
      </p:sp>
      <p:sp>
        <p:nvSpPr>
          <p:cNvPr id="983070" name="Text Box 30"/>
          <p:cNvSpPr txBox="1">
            <a:spLocks noChangeArrowheads="1"/>
          </p:cNvSpPr>
          <p:nvPr/>
        </p:nvSpPr>
        <p:spPr bwMode="auto">
          <a:xfrm>
            <a:off x="838200" y="1981200"/>
            <a:ext cx="3187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using namespace boost;</a:t>
            </a:r>
          </a:p>
        </p:txBody>
      </p:sp>
      <p:sp>
        <p:nvSpPr>
          <p:cNvPr id="983073" name="Text Box 33"/>
          <p:cNvSpPr txBox="1">
            <a:spLocks noChangeArrowheads="1"/>
          </p:cNvSpPr>
          <p:nvPr/>
        </p:nvSpPr>
        <p:spPr bwMode="auto">
          <a:xfrm>
            <a:off x="4392613" y="4708525"/>
            <a:ext cx="18557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"crée" un </a:t>
            </a:r>
            <a:r>
              <a:rPr lang="fr-FR" altLang="ja-JP" sz="2000" i="1">
                <a:solidFill>
                  <a:srgbClr val="000000"/>
                </a:solidFill>
              </a:rPr>
              <a:t>thread</a:t>
            </a:r>
            <a:endParaRPr lang="fr-FR" altLang="ja-JP" sz="2000">
              <a:solidFill>
                <a:srgbClr val="000000"/>
              </a:solidFill>
            </a:endParaRPr>
          </a:p>
        </p:txBody>
      </p:sp>
      <p:sp>
        <p:nvSpPr>
          <p:cNvPr id="983074" name="Rectangle 34"/>
          <p:cNvSpPr>
            <a:spLocks noChangeArrowheads="1"/>
          </p:cNvSpPr>
          <p:nvPr/>
        </p:nvSpPr>
        <p:spPr bwMode="auto">
          <a:xfrm>
            <a:off x="6416675" y="4708525"/>
            <a:ext cx="1720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"Not-a-thread"</a:t>
            </a:r>
          </a:p>
        </p:txBody>
      </p:sp>
      <p:sp>
        <p:nvSpPr>
          <p:cNvPr id="983076" name="Rectangle 36"/>
          <p:cNvSpPr>
            <a:spLocks noChangeArrowheads="1"/>
          </p:cNvSpPr>
          <p:nvPr/>
        </p:nvSpPr>
        <p:spPr bwMode="auto">
          <a:xfrm>
            <a:off x="819150" y="2649538"/>
            <a:ext cx="250507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void FctThread ()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{</a:t>
            </a: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} // FctThread()</a:t>
            </a:r>
          </a:p>
        </p:txBody>
      </p:sp>
      <p:sp>
        <p:nvSpPr>
          <p:cNvPr id="983077" name="Rectangle 37"/>
          <p:cNvSpPr>
            <a:spLocks noChangeArrowheads="1"/>
          </p:cNvSpPr>
          <p:nvPr/>
        </p:nvSpPr>
        <p:spPr bwMode="auto">
          <a:xfrm>
            <a:off x="1577975" y="3184525"/>
            <a:ext cx="390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instructions à exécuter "en parallèle"</a:t>
            </a:r>
          </a:p>
        </p:txBody>
      </p:sp>
      <p:grpSp>
        <p:nvGrpSpPr>
          <p:cNvPr id="983080" name="Group 40"/>
          <p:cNvGrpSpPr>
            <a:grpSpLocks/>
          </p:cNvGrpSpPr>
          <p:nvPr/>
        </p:nvGrpSpPr>
        <p:grpSpPr bwMode="auto">
          <a:xfrm>
            <a:off x="3048000" y="4267200"/>
            <a:ext cx="3886200" cy="685800"/>
            <a:chOff x="1920" y="2688"/>
            <a:chExt cx="2448" cy="432"/>
          </a:xfrm>
        </p:grpSpPr>
        <p:sp>
          <p:nvSpPr>
            <p:cNvPr id="983072" name="Text Box 32"/>
            <p:cNvSpPr txBox="1">
              <a:spLocks noChangeArrowheads="1"/>
            </p:cNvSpPr>
            <p:nvPr/>
          </p:nvSpPr>
          <p:spPr bwMode="auto">
            <a:xfrm>
              <a:off x="2780" y="2688"/>
              <a:ext cx="1588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defTabSz="914400"/>
              <a:r>
                <a:rPr lang="fr-FR" altLang="ja-JP" sz="2000">
                  <a:solidFill>
                    <a:srgbClr val="000000"/>
                  </a:solidFill>
                </a:rPr>
                <a:t>constructeur par défaut</a:t>
              </a:r>
            </a:p>
          </p:txBody>
        </p:sp>
        <p:sp>
          <p:nvSpPr>
            <p:cNvPr id="983078" name="Freeform 38"/>
            <p:cNvSpPr>
              <a:spLocks/>
            </p:cNvSpPr>
            <p:nvPr/>
          </p:nvSpPr>
          <p:spPr bwMode="auto">
            <a:xfrm>
              <a:off x="1920" y="2832"/>
              <a:ext cx="864" cy="288"/>
            </a:xfrm>
            <a:custGeom>
              <a:avLst/>
              <a:gdLst>
                <a:gd name="T0" fmla="*/ 864 w 1152"/>
                <a:gd name="T1" fmla="*/ 0 h 384"/>
                <a:gd name="T2" fmla="*/ 216 w 1152"/>
                <a:gd name="T3" fmla="*/ 0 h 384"/>
                <a:gd name="T4" fmla="*/ 0 w 1152"/>
                <a:gd name="T5" fmla="*/ 288 h 38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2" h="384">
                  <a:moveTo>
                    <a:pt x="1152" y="0"/>
                  </a:moveTo>
                  <a:lnTo>
                    <a:pt x="288" y="0"/>
                  </a:lnTo>
                  <a:lnTo>
                    <a:pt x="0" y="384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ja-JP" altLang="en-US"/>
            </a:p>
          </p:txBody>
        </p:sp>
      </p:grpSp>
      <p:sp>
        <p:nvSpPr>
          <p:cNvPr id="983081" name="Text Box 41"/>
          <p:cNvSpPr txBox="1">
            <a:spLocks noChangeArrowheads="1"/>
          </p:cNvSpPr>
          <p:nvPr/>
        </p:nvSpPr>
        <p:spPr bwMode="auto">
          <a:xfrm>
            <a:off x="3254375" y="5043488"/>
            <a:ext cx="1822450" cy="366712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(FctThread);</a:t>
            </a:r>
          </a:p>
        </p:txBody>
      </p:sp>
      <p:sp>
        <p:nvSpPr>
          <p:cNvPr id="983082" name="Rectangle 42"/>
          <p:cNvSpPr>
            <a:spLocks noChangeArrowheads="1"/>
          </p:cNvSpPr>
          <p:nvPr/>
        </p:nvSpPr>
        <p:spPr bwMode="auto">
          <a:xfrm>
            <a:off x="1377950" y="5576888"/>
            <a:ext cx="14128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return 0;</a:t>
            </a:r>
          </a:p>
        </p:txBody>
      </p:sp>
      <p:grpSp>
        <p:nvGrpSpPr>
          <p:cNvPr id="983085" name="Group 45"/>
          <p:cNvGrpSpPr>
            <a:grpSpLocks/>
          </p:cNvGrpSpPr>
          <p:nvPr/>
        </p:nvGrpSpPr>
        <p:grpSpPr bwMode="auto">
          <a:xfrm>
            <a:off x="6475413" y="4927600"/>
            <a:ext cx="1885950" cy="1549400"/>
            <a:chOff x="4079" y="3104"/>
            <a:chExt cx="1188" cy="976"/>
          </a:xfrm>
        </p:grpSpPr>
        <p:sp>
          <p:nvSpPr>
            <p:cNvPr id="983083" name="Text Box 43"/>
            <p:cNvSpPr txBox="1">
              <a:spLocks noChangeArrowheads="1"/>
            </p:cNvSpPr>
            <p:nvPr/>
          </p:nvSpPr>
          <p:spPr bwMode="auto">
            <a:xfrm>
              <a:off x="4079" y="3273"/>
              <a:ext cx="1188" cy="80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defTabSz="914400"/>
              <a:r>
                <a:rPr lang="fr-FR" altLang="ja-JP" sz="2000">
                  <a:solidFill>
                    <a:srgbClr val="000000"/>
                  </a:solidFill>
                </a:rPr>
                <a:t>qui exécute</a:t>
              </a:r>
            </a:p>
            <a:p>
              <a:pPr algn="ctr" defTabSz="914400"/>
              <a:r>
                <a:rPr lang="fr-FR" altLang="ja-JP" sz="2000">
                  <a:solidFill>
                    <a:srgbClr val="000000"/>
                  </a:solidFill>
                </a:rPr>
                <a:t> immédiatement </a:t>
              </a:r>
            </a:p>
            <a:p>
              <a:pPr algn="ctr" defTabSz="914400"/>
              <a:r>
                <a:rPr lang="fr-FR" altLang="ja-JP" sz="2000">
                  <a:solidFill>
                    <a:srgbClr val="000000"/>
                  </a:solidFill>
                </a:rPr>
                <a:t>la fonction</a:t>
              </a:r>
              <a:r>
                <a:rPr lang="fr-FR" altLang="ja-JP" sz="1800" b="1">
                  <a:solidFill>
                    <a:srgbClr val="000000"/>
                  </a:solidFill>
                  <a:latin typeface="Courier New" panose="02070309020205020404" pitchFamily="49" charset="0"/>
                </a:rPr>
                <a:t> </a:t>
              </a:r>
            </a:p>
            <a:p>
              <a:pPr algn="ctr" defTabSz="914400"/>
              <a:r>
                <a:rPr lang="fr-FR" altLang="ja-JP" sz="1800" b="1">
                  <a:solidFill>
                    <a:srgbClr val="000000"/>
                  </a:solidFill>
                  <a:latin typeface="Courier New" panose="02070309020205020404" pitchFamily="49" charset="0"/>
                </a:rPr>
                <a:t>FctThread();</a:t>
              </a:r>
            </a:p>
          </p:txBody>
        </p:sp>
        <p:sp>
          <p:nvSpPr>
            <p:cNvPr id="983084" name="Line 44"/>
            <p:cNvSpPr>
              <a:spLocks noChangeShapeType="1"/>
            </p:cNvSpPr>
            <p:nvPr/>
          </p:nvSpPr>
          <p:spPr bwMode="auto">
            <a:xfrm>
              <a:off x="4080" y="3104"/>
              <a:ext cx="1152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endParaRPr>
            </a:p>
          </p:txBody>
        </p:sp>
      </p:grp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457200" y="677673"/>
            <a:ext cx="3781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 i="1" dirty="0">
                <a:solidFill>
                  <a:srgbClr val="000000"/>
                </a:solidFill>
              </a:rPr>
              <a:t>bibliothèque</a:t>
            </a:r>
            <a:r>
              <a:rPr lang="fr-FR" altLang="ja-JP" sz="2000" dirty="0">
                <a:solidFill>
                  <a:srgbClr val="000000"/>
                </a:solidFill>
              </a:rPr>
              <a:t> : </a:t>
            </a:r>
            <a:r>
              <a:rPr lang="fr-FR" altLang="ja-JP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boost_thread.a</a:t>
            </a:r>
            <a:endParaRPr lang="fr-FR" altLang="ja-JP" sz="200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83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83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83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83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83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8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8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8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98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8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8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8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8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98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8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43" grpId="0" autoUpdateAnimBg="0"/>
      <p:bldP spid="983045" grpId="0" animBg="1" autoUpdateAnimBg="0"/>
      <p:bldP spid="983047" grpId="0" autoUpdateAnimBg="0"/>
      <p:bldP spid="983048" grpId="0" autoUpdateAnimBg="0"/>
      <p:bldP spid="983070" grpId="0" autoUpdateAnimBg="0"/>
      <p:bldP spid="983073" grpId="0" autoUpdateAnimBg="0"/>
      <p:bldP spid="983074" grpId="0" autoUpdateAnimBg="0"/>
      <p:bldP spid="983076" grpId="0" autoUpdateAnimBg="0"/>
      <p:bldP spid="983077" grpId="0" autoUpdateAnimBg="0"/>
      <p:bldP spid="983081" grpId="0" animBg="1" autoUpdateAnimBg="0"/>
      <p:bldP spid="983082" grpId="0" autoUpdateAnimBg="0"/>
      <p:bldP spid="2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B8CB9E0-3DE1-48DB-8CEB-D405C65744D1}" type="slidenum">
              <a:rPr lang="fr-FR" altLang="ja-JP" sz="1400">
                <a:solidFill>
                  <a:srgbClr val="000000"/>
                </a:solidFill>
              </a:rPr>
              <a:pPr eaLnBrk="1" hangingPunct="1"/>
              <a:t>2</a:t>
            </a:fld>
            <a:endParaRPr lang="fr-FR" altLang="ja-JP" sz="1400">
              <a:solidFill>
                <a:srgbClr val="000000"/>
              </a:solidFill>
            </a:endParaRPr>
          </a:p>
        </p:txBody>
      </p:sp>
      <p:sp>
        <p:nvSpPr>
          <p:cNvPr id="1054722" name="Rectangle 2"/>
          <p:cNvSpPr>
            <a:spLocks noChangeArrowheads="1"/>
          </p:cNvSpPr>
          <p:nvPr/>
        </p:nvSpPr>
        <p:spPr bwMode="auto">
          <a:xfrm>
            <a:off x="533400" y="381000"/>
            <a:ext cx="347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bibliothèque : </a:t>
            </a:r>
            <a:r>
              <a:rPr lang="fr-FR" altLang="ja-JP" sz="2000">
                <a:solidFill>
                  <a:srgbClr val="000000"/>
                </a:solidFill>
                <a:latin typeface="Courier New" panose="02070309020205020404" pitchFamily="49" charset="0"/>
              </a:rPr>
              <a:t>boost_thread</a:t>
            </a:r>
          </a:p>
        </p:txBody>
      </p:sp>
      <p:sp>
        <p:nvSpPr>
          <p:cNvPr id="1054723" name="Rectangle 3"/>
          <p:cNvSpPr>
            <a:spLocks noChangeArrowheads="1"/>
          </p:cNvSpPr>
          <p:nvPr/>
        </p:nvSpPr>
        <p:spPr bwMode="auto">
          <a:xfrm>
            <a:off x="457200" y="1062038"/>
            <a:ext cx="10668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defTabSz="914400"/>
            <a:r>
              <a:rPr lang="fr-FR" altLang="ja-JP" sz="2000">
                <a:solidFill>
                  <a:srgbClr val="000000"/>
                </a:solidFill>
              </a:rPr>
              <a:t>Création</a:t>
            </a:r>
          </a:p>
        </p:txBody>
      </p:sp>
      <p:sp>
        <p:nvSpPr>
          <p:cNvPr id="1054725" name="Text Box 5"/>
          <p:cNvSpPr txBox="1">
            <a:spLocks noChangeArrowheads="1"/>
          </p:cNvSpPr>
          <p:nvPr/>
        </p:nvSpPr>
        <p:spPr bwMode="auto">
          <a:xfrm>
            <a:off x="819150" y="3657600"/>
            <a:ext cx="38703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int main ()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{</a:t>
            </a: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thread MonThr (      );</a:t>
            </a:r>
          </a:p>
        </p:txBody>
      </p:sp>
      <p:sp>
        <p:nvSpPr>
          <p:cNvPr id="1054729" name="Rectangle 9"/>
          <p:cNvSpPr>
            <a:spLocks noChangeArrowheads="1"/>
          </p:cNvSpPr>
          <p:nvPr/>
        </p:nvSpPr>
        <p:spPr bwMode="auto">
          <a:xfrm>
            <a:off x="819150" y="1905000"/>
            <a:ext cx="3324225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class CFctorThread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{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public :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void operator ()();</a:t>
            </a: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};</a:t>
            </a:r>
          </a:p>
        </p:txBody>
      </p:sp>
      <p:grpSp>
        <p:nvGrpSpPr>
          <p:cNvPr id="1054746" name="Group 26"/>
          <p:cNvGrpSpPr>
            <a:grpSpLocks/>
          </p:cNvGrpSpPr>
          <p:nvPr/>
        </p:nvGrpSpPr>
        <p:grpSpPr bwMode="auto">
          <a:xfrm>
            <a:off x="1371600" y="4162425"/>
            <a:ext cx="2971800" cy="671513"/>
            <a:chOff x="864" y="2622"/>
            <a:chExt cx="1872" cy="423"/>
          </a:xfrm>
        </p:grpSpPr>
        <p:sp>
          <p:nvSpPr>
            <p:cNvPr id="1054737" name="Rectangle 17"/>
            <p:cNvSpPr>
              <a:spLocks noChangeArrowheads="1"/>
            </p:cNvSpPr>
            <p:nvPr/>
          </p:nvSpPr>
          <p:spPr bwMode="auto">
            <a:xfrm>
              <a:off x="864" y="2622"/>
              <a:ext cx="175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>
                  <a:solidFill>
                    <a:srgbClr val="000000"/>
                  </a:solidFill>
                  <a:latin typeface="Courier New" charset="0"/>
                  <a:ea typeface="ＭＳ Ｐゴシック" charset="0"/>
                </a:rPr>
                <a:t>CFctorThread Fctor;</a:t>
              </a:r>
            </a:p>
          </p:txBody>
        </p:sp>
        <p:sp>
          <p:nvSpPr>
            <p:cNvPr id="1054739" name="Rectangle 19"/>
            <p:cNvSpPr>
              <a:spLocks noChangeArrowheads="1"/>
            </p:cNvSpPr>
            <p:nvPr/>
          </p:nvSpPr>
          <p:spPr bwMode="auto">
            <a:xfrm>
              <a:off x="2190" y="2814"/>
              <a:ext cx="54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>
                  <a:solidFill>
                    <a:srgbClr val="000000"/>
                  </a:solidFill>
                  <a:latin typeface="Courier New" charset="0"/>
                  <a:ea typeface="ＭＳ Ｐゴシック" charset="0"/>
                </a:rPr>
                <a:t>Fctor</a:t>
              </a:r>
            </a:p>
          </p:txBody>
        </p:sp>
      </p:grpSp>
      <p:sp>
        <p:nvSpPr>
          <p:cNvPr id="1054740" name="Rectangle 20"/>
          <p:cNvSpPr>
            <a:spLocks noChangeArrowheads="1"/>
          </p:cNvSpPr>
          <p:nvPr/>
        </p:nvSpPr>
        <p:spPr bwMode="auto">
          <a:xfrm>
            <a:off x="762000" y="5257800"/>
            <a:ext cx="4572000" cy="701675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hangingPunct="0">
              <a:defRPr/>
            </a:pPr>
            <a:r>
              <a:rPr lang="fr-FR" sz="2000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template &lt;typename Callable&gt; </a:t>
            </a:r>
          </a:p>
          <a:p>
            <a:pPr defTabSz="914400" eaLnBrk="0" hangingPunct="0">
              <a:defRPr/>
            </a:pPr>
            <a:r>
              <a:rPr lang="fr-FR" sz="2000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thread (Callable func); </a:t>
            </a:r>
          </a:p>
        </p:txBody>
      </p:sp>
      <p:sp>
        <p:nvSpPr>
          <p:cNvPr id="1054741" name="Text Box 21"/>
          <p:cNvSpPr txBox="1">
            <a:spLocks noChangeArrowheads="1"/>
          </p:cNvSpPr>
          <p:nvPr/>
        </p:nvSpPr>
        <p:spPr bwMode="auto">
          <a:xfrm>
            <a:off x="5943600" y="5037138"/>
            <a:ext cx="2392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passage par valeur 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  <a:sym typeface="Symbol" charset="0"/>
              </a:rPr>
              <a:t></a:t>
            </a:r>
            <a:endParaRPr lang="fr-FR" sz="200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1054742" name="Text Box 22"/>
          <p:cNvSpPr txBox="1">
            <a:spLocks noChangeArrowheads="1"/>
          </p:cNvSpPr>
          <p:nvPr/>
        </p:nvSpPr>
        <p:spPr bwMode="auto">
          <a:xfrm>
            <a:off x="5943600" y="5546725"/>
            <a:ext cx="23923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hangingPunct="0">
              <a:defRPr/>
            </a:pPr>
            <a:r>
              <a:rPr lang="fr-FR" sz="2000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Callable 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doit être</a:t>
            </a:r>
          </a:p>
          <a:p>
            <a:pPr defTabSz="914400" eaLnBrk="0" hangingPunct="0">
              <a:defRPr/>
            </a:pPr>
            <a:r>
              <a:rPr lang="fr-FR" sz="2000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copyable</a:t>
            </a:r>
            <a:endParaRPr lang="fr-FR" sz="200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54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54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54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54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54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54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54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4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54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25" grpId="0" autoUpdateAnimBg="0"/>
      <p:bldP spid="1054729" grpId="0" autoUpdateAnimBg="0"/>
      <p:bldP spid="1054740" grpId="0" animBg="1" autoUpdateAnimBg="0"/>
      <p:bldP spid="1054741" grpId="0" autoUpdateAnimBg="0"/>
      <p:bldP spid="105474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7A71F4B-89E4-4C6F-B988-5E56822639F7}" type="slidenum">
              <a:rPr lang="fr-FR" altLang="ja-JP" sz="1400">
                <a:solidFill>
                  <a:srgbClr val="000000"/>
                </a:solidFill>
              </a:rPr>
              <a:pPr eaLnBrk="1" hangingPunct="1"/>
              <a:t>3</a:t>
            </a:fld>
            <a:endParaRPr lang="fr-FR" altLang="ja-JP" sz="1400">
              <a:solidFill>
                <a:srgbClr val="000000"/>
              </a:solidFill>
            </a:endParaRPr>
          </a:p>
        </p:txBody>
      </p:sp>
      <p:sp>
        <p:nvSpPr>
          <p:cNvPr id="1074188" name="Rectangle 12"/>
          <p:cNvSpPr>
            <a:spLocks noChangeArrowheads="1"/>
          </p:cNvSpPr>
          <p:nvPr/>
        </p:nvSpPr>
        <p:spPr bwMode="auto">
          <a:xfrm>
            <a:off x="2819400" y="2438400"/>
            <a:ext cx="1981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defTabSz="914400" eaLnBrk="0" hangingPunct="0">
              <a:defRPr/>
            </a:pPr>
            <a:endParaRPr lang="fr-FR" sz="200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1074194" name="Text Box 18"/>
          <p:cNvSpPr txBox="1">
            <a:spLocks noChangeArrowheads="1"/>
          </p:cNvSpPr>
          <p:nvPr/>
        </p:nvSpPr>
        <p:spPr bwMode="auto">
          <a:xfrm>
            <a:off x="654050" y="2044700"/>
            <a:ext cx="17446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thread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BOOST</a:t>
            </a:r>
          </a:p>
        </p:txBody>
      </p:sp>
      <p:sp>
        <p:nvSpPr>
          <p:cNvPr id="1074195" name="Text Box 19"/>
          <p:cNvSpPr txBox="1">
            <a:spLocks noChangeArrowheads="1"/>
          </p:cNvSpPr>
          <p:nvPr/>
        </p:nvSpPr>
        <p:spPr bwMode="auto">
          <a:xfrm>
            <a:off x="2873375" y="2044700"/>
            <a:ext cx="1000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création</a:t>
            </a:r>
          </a:p>
        </p:txBody>
      </p:sp>
      <p:sp>
        <p:nvSpPr>
          <p:cNvPr id="12" name="Text Box 40"/>
          <p:cNvSpPr txBox="1">
            <a:spLocks noChangeArrowheads="1"/>
          </p:cNvSpPr>
          <p:nvPr/>
        </p:nvSpPr>
        <p:spPr bwMode="auto">
          <a:xfrm>
            <a:off x="2873375" y="2451100"/>
            <a:ext cx="19224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 i="1">
                <a:solidFill>
                  <a:srgbClr val="000000"/>
                </a:solidFill>
              </a:rPr>
              <a:t>thread</a:t>
            </a:r>
            <a:r>
              <a:rPr lang="fr-FR" altLang="ja-JP" sz="2000">
                <a:solidFill>
                  <a:srgbClr val="000000"/>
                </a:solidFill>
              </a:rPr>
              <a:t> paramétré</a:t>
            </a:r>
            <a:endParaRPr lang="fr-FR" altLang="ja-JP" sz="2000" i="1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74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418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F13D4F5-0A5F-41D2-B973-4E5F13BBD75A}" type="slidenum">
              <a:rPr lang="fr-FR" altLang="ja-JP" sz="1400">
                <a:solidFill>
                  <a:srgbClr val="000000"/>
                </a:solidFill>
              </a:rPr>
              <a:pPr eaLnBrk="1" hangingPunct="1"/>
              <a:t>4</a:t>
            </a:fld>
            <a:endParaRPr lang="fr-FR" altLang="ja-JP" sz="1400">
              <a:solidFill>
                <a:srgbClr val="000000"/>
              </a:solidFill>
            </a:endParaRPr>
          </a:p>
        </p:txBody>
      </p:sp>
      <p:sp>
        <p:nvSpPr>
          <p:cNvPr id="1055746" name="Rectangle 2"/>
          <p:cNvSpPr>
            <a:spLocks noChangeArrowheads="1"/>
          </p:cNvSpPr>
          <p:nvPr/>
        </p:nvSpPr>
        <p:spPr bwMode="auto">
          <a:xfrm>
            <a:off x="533400" y="381000"/>
            <a:ext cx="347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bibliothèque : </a:t>
            </a:r>
            <a:r>
              <a:rPr lang="fr-FR" altLang="ja-JP" sz="2000">
                <a:solidFill>
                  <a:srgbClr val="000000"/>
                </a:solidFill>
                <a:latin typeface="Courier New" panose="02070309020205020404" pitchFamily="49" charset="0"/>
              </a:rPr>
              <a:t>boost_thread</a:t>
            </a:r>
          </a:p>
        </p:txBody>
      </p:sp>
      <p:sp>
        <p:nvSpPr>
          <p:cNvPr id="1055747" name="Rectangle 3"/>
          <p:cNvSpPr>
            <a:spLocks noChangeArrowheads="1"/>
          </p:cNvSpPr>
          <p:nvPr/>
        </p:nvSpPr>
        <p:spPr bwMode="auto">
          <a:xfrm>
            <a:off x="457200" y="1062038"/>
            <a:ext cx="10668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defTabSz="914400"/>
            <a:r>
              <a:rPr lang="fr-FR" altLang="ja-JP" sz="2000">
                <a:solidFill>
                  <a:srgbClr val="000000"/>
                </a:solidFill>
              </a:rPr>
              <a:t>Création</a:t>
            </a:r>
          </a:p>
        </p:txBody>
      </p:sp>
      <p:sp>
        <p:nvSpPr>
          <p:cNvPr id="1055748" name="Text Box 4"/>
          <p:cNvSpPr txBox="1">
            <a:spLocks noChangeArrowheads="1"/>
          </p:cNvSpPr>
          <p:nvPr/>
        </p:nvSpPr>
        <p:spPr bwMode="auto">
          <a:xfrm>
            <a:off x="819150" y="3700463"/>
            <a:ext cx="4962525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int main ()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{</a:t>
            </a: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thread MonThr (              );</a:t>
            </a:r>
          </a:p>
        </p:txBody>
      </p:sp>
      <p:sp>
        <p:nvSpPr>
          <p:cNvPr id="1055749" name="Rectangle 5"/>
          <p:cNvSpPr>
            <a:spLocks noChangeArrowheads="1"/>
          </p:cNvSpPr>
          <p:nvPr/>
        </p:nvSpPr>
        <p:spPr bwMode="auto">
          <a:xfrm>
            <a:off x="819150" y="1905000"/>
            <a:ext cx="7146925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class </a:t>
            </a:r>
            <a:r>
              <a:rPr lang="fr-FR" dirty="0" err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CFctorThread</a:t>
            </a:r>
            <a:endParaRPr lang="fr-FR" dirty="0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{</a:t>
            </a:r>
          </a:p>
          <a:p>
            <a:pPr defTabSz="914400" eaLnBrk="0" hangingPunct="0"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public :</a:t>
            </a:r>
          </a:p>
          <a:p>
            <a:pPr defTabSz="914400" eaLnBrk="0" hangingPunct="0"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</a:t>
            </a:r>
            <a:r>
              <a:rPr lang="fr-FR" dirty="0" err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void</a:t>
            </a: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operator</a:t>
            </a: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()(</a:t>
            </a:r>
            <a:r>
              <a:rPr lang="fr-FR" i="1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type_1 Param1, type_2 Param2</a:t>
            </a: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);</a:t>
            </a:r>
          </a:p>
          <a:p>
            <a:pPr defTabSz="914400" eaLnBrk="0" hangingPunct="0">
              <a:defRPr/>
            </a:pPr>
            <a:endParaRPr lang="fr-FR" dirty="0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};</a:t>
            </a:r>
          </a:p>
        </p:txBody>
      </p:sp>
      <p:sp>
        <p:nvSpPr>
          <p:cNvPr id="1055750" name="Rectangle 6"/>
          <p:cNvSpPr>
            <a:spLocks noChangeArrowheads="1"/>
          </p:cNvSpPr>
          <p:nvPr/>
        </p:nvSpPr>
        <p:spPr bwMode="auto">
          <a:xfrm>
            <a:off x="1371600" y="4162425"/>
            <a:ext cx="2778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CFctorThread Fctor;</a:t>
            </a:r>
          </a:p>
        </p:txBody>
      </p:sp>
      <p:sp>
        <p:nvSpPr>
          <p:cNvPr id="1055751" name="Rectangle 7"/>
          <p:cNvSpPr>
            <a:spLocks noChangeArrowheads="1"/>
          </p:cNvSpPr>
          <p:nvPr/>
        </p:nvSpPr>
        <p:spPr bwMode="auto">
          <a:xfrm>
            <a:off x="3505200" y="5334000"/>
            <a:ext cx="1958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Fctor, P1, P2</a:t>
            </a:r>
          </a:p>
        </p:txBody>
      </p:sp>
      <p:sp>
        <p:nvSpPr>
          <p:cNvPr id="1055755" name="Rectangle 11"/>
          <p:cNvSpPr>
            <a:spLocks noChangeArrowheads="1"/>
          </p:cNvSpPr>
          <p:nvPr/>
        </p:nvSpPr>
        <p:spPr bwMode="auto">
          <a:xfrm>
            <a:off x="1371600" y="4495800"/>
            <a:ext cx="154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i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type_1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P1;</a:t>
            </a:r>
          </a:p>
          <a:p>
            <a:pPr defTabSz="914400" eaLnBrk="0" hangingPunct="0">
              <a:defRPr/>
            </a:pPr>
            <a:r>
              <a:rPr lang="fr-FR" i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type_2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P2;</a:t>
            </a:r>
          </a:p>
        </p:txBody>
      </p:sp>
      <p:sp>
        <p:nvSpPr>
          <p:cNvPr id="1055756" name="Rectangle 12"/>
          <p:cNvSpPr>
            <a:spLocks noChangeArrowheads="1"/>
          </p:cNvSpPr>
          <p:nvPr/>
        </p:nvSpPr>
        <p:spPr bwMode="auto">
          <a:xfrm>
            <a:off x="1219200" y="5881688"/>
            <a:ext cx="6327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thread MonThr (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boost::bind (Fctor, P1, P2)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);</a:t>
            </a:r>
          </a:p>
        </p:txBody>
      </p:sp>
      <p:sp>
        <p:nvSpPr>
          <p:cNvPr id="1055757" name="Rectangle 13"/>
          <p:cNvSpPr>
            <a:spLocks noChangeArrowheads="1"/>
          </p:cNvSpPr>
          <p:nvPr/>
        </p:nvSpPr>
        <p:spPr bwMode="auto">
          <a:xfrm>
            <a:off x="5584825" y="61864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endParaRPr noProof="1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</p:txBody>
      </p:sp>
      <p:grpSp>
        <p:nvGrpSpPr>
          <p:cNvPr id="1055761" name="Group 17"/>
          <p:cNvGrpSpPr>
            <a:grpSpLocks/>
          </p:cNvGrpSpPr>
          <p:nvPr/>
        </p:nvGrpSpPr>
        <p:grpSpPr bwMode="auto">
          <a:xfrm>
            <a:off x="3810000" y="3048000"/>
            <a:ext cx="4038600" cy="1066800"/>
            <a:chOff x="2400" y="1920"/>
            <a:chExt cx="2736" cy="672"/>
          </a:xfrm>
        </p:grpSpPr>
        <p:sp>
          <p:nvSpPr>
            <p:cNvPr id="1055758" name="Text Box 14"/>
            <p:cNvSpPr txBox="1">
              <a:spLocks noChangeArrowheads="1"/>
            </p:cNvSpPr>
            <p:nvPr/>
          </p:nvSpPr>
          <p:spPr bwMode="auto">
            <a:xfrm>
              <a:off x="2628" y="2150"/>
              <a:ext cx="2439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defTabSz="914400"/>
              <a:r>
                <a:rPr lang="fr-FR" altLang="ja-JP" sz="2000">
                  <a:solidFill>
                    <a:srgbClr val="000000"/>
                  </a:solidFill>
                </a:rPr>
                <a:t>passages  par valeur</a:t>
              </a:r>
              <a:r>
                <a:rPr lang="fr-FR" altLang="ja-JP" sz="2000">
                  <a:solidFill>
                    <a:srgbClr val="000000"/>
                  </a:solidFill>
                  <a:latin typeface="Courier New" panose="02070309020205020404" pitchFamily="49" charset="0"/>
                </a:rPr>
                <a:t> </a:t>
              </a:r>
              <a:r>
                <a:rPr lang="fr-FR" altLang="ja-JP" sz="2000">
                  <a:solidFill>
                    <a:srgbClr val="000000"/>
                  </a:solidFill>
                  <a:sym typeface="Symbol" panose="05050102010706020507" pitchFamily="18" charset="2"/>
                </a:rPr>
                <a:t></a:t>
              </a:r>
              <a:endParaRPr lang="fr-FR" altLang="ja-JP" sz="2000">
                <a:solidFill>
                  <a:srgbClr val="000000"/>
                </a:solidFill>
              </a:endParaRPr>
            </a:p>
            <a:p>
              <a:pPr defTabSz="914400"/>
              <a:r>
                <a:rPr lang="fr-FR" altLang="ja-JP" sz="2000">
                  <a:solidFill>
                    <a:srgbClr val="000000"/>
                  </a:solidFill>
                </a:rPr>
                <a:t>copiés dans l'espace du</a:t>
              </a:r>
              <a:r>
                <a:rPr lang="fr-FR" altLang="ja-JP" sz="2000">
                  <a:solidFill>
                    <a:srgbClr val="000000"/>
                  </a:solidFill>
                  <a:latin typeface="Courier New" panose="02070309020205020404" pitchFamily="49" charset="0"/>
                </a:rPr>
                <a:t> </a:t>
              </a:r>
              <a:r>
                <a:rPr lang="fr-FR" altLang="ja-JP" sz="2000" i="1">
                  <a:solidFill>
                    <a:srgbClr val="000000"/>
                  </a:solidFill>
                  <a:latin typeface="Courier New" panose="02070309020205020404" pitchFamily="49" charset="0"/>
                </a:rPr>
                <a:t>thread</a:t>
              </a:r>
              <a:endParaRPr lang="fr-FR" altLang="ja-JP" sz="2000">
                <a:solidFill>
                  <a:srgbClr val="000000"/>
                </a:solidFill>
                <a:latin typeface="Courier New" panose="02070309020205020404" pitchFamily="49" charset="0"/>
              </a:endParaRPr>
            </a:p>
          </p:txBody>
        </p:sp>
        <p:sp>
          <p:nvSpPr>
            <p:cNvPr id="1055759" name="AutoShape 15"/>
            <p:cNvSpPr>
              <a:spLocks/>
            </p:cNvSpPr>
            <p:nvPr/>
          </p:nvSpPr>
          <p:spPr bwMode="auto">
            <a:xfrm rot="16200000">
              <a:off x="3672" y="648"/>
              <a:ext cx="192" cy="2736"/>
            </a:xfrm>
            <a:prstGeom prst="leftBrace">
              <a:avLst>
                <a:gd name="adj1" fmla="val 118750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endParaRPr>
            </a:p>
          </p:txBody>
        </p:sp>
      </p:grpSp>
      <p:sp>
        <p:nvSpPr>
          <p:cNvPr id="1055760" name="Text Box 16"/>
          <p:cNvSpPr txBox="1">
            <a:spLocks noChangeArrowheads="1"/>
          </p:cNvSpPr>
          <p:nvPr/>
        </p:nvSpPr>
        <p:spPr bwMode="auto">
          <a:xfrm>
            <a:off x="2895600" y="1066800"/>
            <a:ext cx="2819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 b="1">
                <a:solidFill>
                  <a:srgbClr val="000000"/>
                </a:solidFill>
                <a:latin typeface="Courier New" panose="02070309020205020404" pitchFamily="49" charset="0"/>
              </a:rPr>
              <a:t>Callable </a:t>
            </a:r>
            <a:r>
              <a:rPr lang="fr-FR" altLang="ja-JP" sz="2000">
                <a:solidFill>
                  <a:srgbClr val="000000"/>
                </a:solidFill>
              </a:rPr>
              <a:t>paramétré</a:t>
            </a:r>
          </a:p>
        </p:txBody>
      </p:sp>
      <p:sp>
        <p:nvSpPr>
          <p:cNvPr id="1055762" name="Text Box 18"/>
          <p:cNvSpPr txBox="1">
            <a:spLocks noChangeArrowheads="1"/>
          </p:cNvSpPr>
          <p:nvPr/>
        </p:nvSpPr>
        <p:spPr bwMode="auto">
          <a:xfrm>
            <a:off x="593725" y="5576888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ou</a:t>
            </a:r>
          </a:p>
        </p:txBody>
      </p:sp>
      <p:grpSp>
        <p:nvGrpSpPr>
          <p:cNvPr id="1055765" name="Group 21"/>
          <p:cNvGrpSpPr>
            <a:grpSpLocks/>
          </p:cNvGrpSpPr>
          <p:nvPr/>
        </p:nvGrpSpPr>
        <p:grpSpPr bwMode="auto">
          <a:xfrm>
            <a:off x="4876800" y="4860925"/>
            <a:ext cx="3973513" cy="1082675"/>
            <a:chOff x="3072" y="3062"/>
            <a:chExt cx="2503" cy="682"/>
          </a:xfrm>
        </p:grpSpPr>
        <p:sp>
          <p:nvSpPr>
            <p:cNvPr id="1055763" name="Text Box 19"/>
            <p:cNvSpPr txBox="1">
              <a:spLocks noChangeArrowheads="1"/>
            </p:cNvSpPr>
            <p:nvPr/>
          </p:nvSpPr>
          <p:spPr bwMode="auto">
            <a:xfrm>
              <a:off x="3408" y="3062"/>
              <a:ext cx="2167" cy="2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extension de</a:t>
              </a:r>
              <a:r>
                <a:rPr lang="fr-FR" sz="2000">
                  <a:solidFill>
                    <a:srgbClr val="000000"/>
                  </a:solidFill>
                  <a:latin typeface="Courier New" charset="0"/>
                  <a:ea typeface="ＭＳ Ｐゴシック" charset="0"/>
                </a:rPr>
                <a:t> std::bind1st</a:t>
              </a:r>
            </a:p>
          </p:txBody>
        </p:sp>
        <p:sp>
          <p:nvSpPr>
            <p:cNvPr id="1055764" name="Line 20"/>
            <p:cNvSpPr>
              <a:spLocks noChangeShapeType="1"/>
            </p:cNvSpPr>
            <p:nvPr/>
          </p:nvSpPr>
          <p:spPr bwMode="auto">
            <a:xfrm flipH="1">
              <a:off x="3072" y="3312"/>
              <a:ext cx="144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endParaRPr>
            </a:p>
          </p:txBody>
        </p:sp>
      </p:grpSp>
      <p:sp>
        <p:nvSpPr>
          <p:cNvPr id="1055766" name="Rectangle 22"/>
          <p:cNvSpPr>
            <a:spLocks noChangeArrowheads="1"/>
          </p:cNvSpPr>
          <p:nvPr/>
        </p:nvSpPr>
        <p:spPr bwMode="auto">
          <a:xfrm>
            <a:off x="5638800" y="1066800"/>
            <a:ext cx="15636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par exemple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5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55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55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55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55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55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55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55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55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55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55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55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55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55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55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055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5748" grpId="0" autoUpdateAnimBg="0"/>
      <p:bldP spid="1055749" grpId="0" autoUpdateAnimBg="0"/>
      <p:bldP spid="1055750" grpId="0" autoUpdateAnimBg="0"/>
      <p:bldP spid="1055751" grpId="0" autoUpdateAnimBg="0"/>
      <p:bldP spid="1055755" grpId="0" autoUpdateAnimBg="0"/>
      <p:bldP spid="1055756" grpId="0" autoUpdateAnimBg="0"/>
      <p:bldP spid="1055757" grpId="0" autoUpdateAnimBg="0"/>
      <p:bldP spid="1055760" grpId="0" autoUpdateAnimBg="0"/>
      <p:bldP spid="1055762" grpId="0" autoUpdateAnimBg="0"/>
      <p:bldP spid="1055766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A75A94D-BC6B-4594-AD2B-FF3842801EFB}" type="slidenum">
              <a:rPr lang="fr-FR" altLang="ja-JP" sz="1400">
                <a:solidFill>
                  <a:srgbClr val="000000"/>
                </a:solidFill>
              </a:rPr>
              <a:pPr eaLnBrk="1" hangingPunct="1"/>
              <a:t>5</a:t>
            </a:fld>
            <a:endParaRPr lang="fr-FR" altLang="ja-JP" sz="1400">
              <a:solidFill>
                <a:srgbClr val="000000"/>
              </a:solidFill>
            </a:endParaRPr>
          </a:p>
        </p:txBody>
      </p:sp>
      <p:sp>
        <p:nvSpPr>
          <p:cNvPr id="1065986" name="Rectangle 2"/>
          <p:cNvSpPr>
            <a:spLocks noChangeArrowheads="1"/>
          </p:cNvSpPr>
          <p:nvPr/>
        </p:nvSpPr>
        <p:spPr bwMode="auto">
          <a:xfrm>
            <a:off x="457200" y="533400"/>
            <a:ext cx="3005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valeur de retour d'un </a:t>
            </a:r>
            <a:r>
              <a:rPr lang="fr-FR" sz="2000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thread</a:t>
            </a:r>
            <a:endParaRPr lang="fr-FR" sz="2000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</p:txBody>
      </p:sp>
      <p:sp>
        <p:nvSpPr>
          <p:cNvPr id="1066004" name="Rectangle 20"/>
          <p:cNvSpPr>
            <a:spLocks noChangeArrowheads="1"/>
          </p:cNvSpPr>
          <p:nvPr/>
        </p:nvSpPr>
        <p:spPr bwMode="auto">
          <a:xfrm>
            <a:off x="1989138" y="1566863"/>
            <a:ext cx="2914650" cy="256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i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type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FctThread ( )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{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</a:t>
            </a:r>
            <a:r>
              <a:rPr lang="fr-FR" i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type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Res;</a:t>
            </a: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// Calcul de Res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return Res</a:t>
            </a:r>
            <a:r>
              <a:rPr lang="fr-FR" i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;</a:t>
            </a: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} // FctThread()</a:t>
            </a:r>
          </a:p>
        </p:txBody>
      </p:sp>
      <p:grpSp>
        <p:nvGrpSpPr>
          <p:cNvPr id="1066011" name="Group 27"/>
          <p:cNvGrpSpPr>
            <a:grpSpLocks/>
          </p:cNvGrpSpPr>
          <p:nvPr/>
        </p:nvGrpSpPr>
        <p:grpSpPr bwMode="auto">
          <a:xfrm>
            <a:off x="2617788" y="1539875"/>
            <a:ext cx="3641725" cy="1828800"/>
            <a:chOff x="912" y="864"/>
            <a:chExt cx="2294" cy="1152"/>
          </a:xfrm>
        </p:grpSpPr>
        <p:sp>
          <p:nvSpPr>
            <p:cNvPr id="1066006" name="Rectangle 22"/>
            <p:cNvSpPr>
              <a:spLocks noChangeArrowheads="1"/>
            </p:cNvSpPr>
            <p:nvPr/>
          </p:nvSpPr>
          <p:spPr bwMode="auto">
            <a:xfrm>
              <a:off x="1972" y="864"/>
              <a:ext cx="1234" cy="231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b="1" i="1">
                  <a:solidFill>
                    <a:srgbClr val="000000"/>
                  </a:solidFill>
                  <a:latin typeface="Courier New" charset="0"/>
                  <a:ea typeface="ＭＳ Ｐゴシック" charset="0"/>
                </a:rPr>
                <a:t>type</a:t>
              </a:r>
              <a:r>
                <a:rPr lang="fr-FR" b="1">
                  <a:solidFill>
                    <a:srgbClr val="000000"/>
                  </a:solidFill>
                  <a:latin typeface="Courier New" charset="0"/>
                  <a:ea typeface="ＭＳ Ｐゴシック" charset="0"/>
                </a:rPr>
                <a:t> * pRes</a:t>
              </a:r>
              <a:r>
                <a:rPr lang="fr-FR">
                  <a:solidFill>
                    <a:srgbClr val="000000"/>
                  </a:solidFill>
                  <a:latin typeface="Courier New" charset="0"/>
                  <a:ea typeface="ＭＳ Ｐゴシック" charset="0"/>
                </a:rPr>
                <a:t> )</a:t>
              </a:r>
            </a:p>
          </p:txBody>
        </p:sp>
        <p:sp>
          <p:nvSpPr>
            <p:cNvPr id="1066007" name="Line 23"/>
            <p:cNvSpPr>
              <a:spLocks noChangeShapeType="1"/>
            </p:cNvSpPr>
            <p:nvPr/>
          </p:nvSpPr>
          <p:spPr bwMode="auto">
            <a:xfrm>
              <a:off x="912" y="2016"/>
              <a:ext cx="1008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1066008" name="Line 24"/>
            <p:cNvSpPr>
              <a:spLocks noChangeShapeType="1"/>
            </p:cNvSpPr>
            <p:nvPr/>
          </p:nvSpPr>
          <p:spPr bwMode="auto">
            <a:xfrm>
              <a:off x="912" y="1344"/>
              <a:ext cx="81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1066010" name="Rectangle 26"/>
            <p:cNvSpPr>
              <a:spLocks noChangeArrowheads="1"/>
            </p:cNvSpPr>
            <p:nvPr/>
          </p:nvSpPr>
          <p:spPr bwMode="auto">
            <a:xfrm>
              <a:off x="2016" y="1584"/>
              <a:ext cx="632" cy="231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b="1">
                  <a:solidFill>
                    <a:srgbClr val="000000"/>
                  </a:solidFill>
                  <a:latin typeface="Courier New" charset="0"/>
                  <a:ea typeface="ＭＳ Ｐゴシック" charset="0"/>
                </a:rPr>
                <a:t>* pRes</a:t>
              </a:r>
            </a:p>
          </p:txBody>
        </p:sp>
      </p:grpSp>
      <p:grpSp>
        <p:nvGrpSpPr>
          <p:cNvPr id="1066013" name="Group 29"/>
          <p:cNvGrpSpPr>
            <a:grpSpLocks/>
          </p:cNvGrpSpPr>
          <p:nvPr/>
        </p:nvGrpSpPr>
        <p:grpSpPr bwMode="auto">
          <a:xfrm>
            <a:off x="2465388" y="1006475"/>
            <a:ext cx="4468812" cy="533400"/>
            <a:chOff x="816" y="528"/>
            <a:chExt cx="2815" cy="336"/>
          </a:xfrm>
        </p:grpSpPr>
        <p:sp>
          <p:nvSpPr>
            <p:cNvPr id="1066003" name="Rectangle 19"/>
            <p:cNvSpPr>
              <a:spLocks noChangeArrowheads="1"/>
            </p:cNvSpPr>
            <p:nvPr/>
          </p:nvSpPr>
          <p:spPr bwMode="auto">
            <a:xfrm>
              <a:off x="2496" y="528"/>
              <a:ext cx="1135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defTabSz="914400"/>
              <a:r>
                <a:rPr lang="fr-FR" altLang="ja-JP" sz="2000">
                  <a:solidFill>
                    <a:srgbClr val="000000"/>
                  </a:solidFill>
                </a:rPr>
                <a:t>ne sert à rien !!!</a:t>
              </a:r>
            </a:p>
          </p:txBody>
        </p:sp>
        <p:sp>
          <p:nvSpPr>
            <p:cNvPr id="1066012" name="Freeform 28"/>
            <p:cNvSpPr>
              <a:spLocks/>
            </p:cNvSpPr>
            <p:nvPr/>
          </p:nvSpPr>
          <p:spPr bwMode="auto">
            <a:xfrm>
              <a:off x="816" y="672"/>
              <a:ext cx="1680" cy="192"/>
            </a:xfrm>
            <a:custGeom>
              <a:avLst/>
              <a:gdLst>
                <a:gd name="T0" fmla="*/ 1680 w 1680"/>
                <a:gd name="T1" fmla="*/ 0 h 192"/>
                <a:gd name="T2" fmla="*/ 96 w 1680"/>
                <a:gd name="T3" fmla="*/ 0 h 192"/>
                <a:gd name="T4" fmla="*/ 0 w 1680"/>
                <a:gd name="T5" fmla="*/ 192 h 19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80" h="192">
                  <a:moveTo>
                    <a:pt x="1680" y="0"/>
                  </a:moveTo>
                  <a:lnTo>
                    <a:pt x="96" y="0"/>
                  </a:lnTo>
                  <a:lnTo>
                    <a:pt x="0" y="192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ja-JP" altLang="en-US"/>
            </a:p>
          </p:txBody>
        </p:sp>
      </p:grpSp>
      <p:sp>
        <p:nvSpPr>
          <p:cNvPr id="1066014" name="Text Box 30"/>
          <p:cNvSpPr txBox="1">
            <a:spLocks noChangeArrowheads="1"/>
          </p:cNvSpPr>
          <p:nvPr/>
        </p:nvSpPr>
        <p:spPr bwMode="auto">
          <a:xfrm>
            <a:off x="2362200" y="4648200"/>
            <a:ext cx="4981575" cy="1035050"/>
          </a:xfrm>
          <a:prstGeom prst="rect">
            <a:avLst/>
          </a:prstGeom>
          <a:solidFill>
            <a:srgbClr val="FFCC99"/>
          </a:solidFill>
          <a:ln w="28575">
            <a:solidFill>
              <a:srgbClr val="FF33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Attention :</a:t>
            </a:r>
          </a:p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variable pointée accessible par d'autres </a:t>
            </a:r>
            <a:r>
              <a:rPr lang="fr-FR" altLang="ja-JP" sz="2000" i="1">
                <a:solidFill>
                  <a:srgbClr val="000000"/>
                </a:solidFill>
              </a:rPr>
              <a:t>threads</a:t>
            </a:r>
          </a:p>
          <a:p>
            <a:pPr defTabSz="914400"/>
            <a:endParaRPr lang="fr-FR" altLang="ja-JP" sz="2000">
              <a:solidFill>
                <a:srgbClr val="000000"/>
              </a:solidFill>
            </a:endParaRPr>
          </a:p>
        </p:txBody>
      </p:sp>
      <p:sp>
        <p:nvSpPr>
          <p:cNvPr id="1066015" name="Rectangle 31"/>
          <p:cNvSpPr>
            <a:spLocks noChangeArrowheads="1"/>
          </p:cNvSpPr>
          <p:nvPr/>
        </p:nvSpPr>
        <p:spPr bwMode="auto">
          <a:xfrm>
            <a:off x="2362200" y="5241925"/>
            <a:ext cx="4402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 b="1">
                <a:solidFill>
                  <a:srgbClr val="FF3300"/>
                </a:solidFill>
              </a:rPr>
              <a:t>exclusion mutuelle peut-être nécessaire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65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66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66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66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66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66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66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66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66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986" grpId="0" autoUpdateAnimBg="0"/>
      <p:bldP spid="1066004" grpId="0" autoUpdateAnimBg="0"/>
      <p:bldP spid="1066014" grpId="0" animBg="1" autoUpdateAnimBg="0"/>
      <p:bldP spid="106601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BF26055-C8BF-4ADB-851E-E76E20DA8DA2}" type="slidenum">
              <a:rPr lang="fr-FR" altLang="ja-JP" sz="1400">
                <a:solidFill>
                  <a:srgbClr val="000000"/>
                </a:solidFill>
              </a:rPr>
              <a:pPr eaLnBrk="1" hangingPunct="1"/>
              <a:t>6</a:t>
            </a:fld>
            <a:endParaRPr lang="fr-FR" altLang="ja-JP" sz="1400">
              <a:solidFill>
                <a:srgbClr val="000000"/>
              </a:solidFill>
            </a:endParaRPr>
          </a:p>
        </p:txBody>
      </p:sp>
      <p:sp>
        <p:nvSpPr>
          <p:cNvPr id="1035295" name="Rectangle 31"/>
          <p:cNvSpPr>
            <a:spLocks noChangeArrowheads="1"/>
          </p:cNvSpPr>
          <p:nvPr/>
        </p:nvSpPr>
        <p:spPr bwMode="auto">
          <a:xfrm>
            <a:off x="2819400" y="2819400"/>
            <a:ext cx="1600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defTabSz="914400" eaLnBrk="0" hangingPunct="0">
              <a:defRPr/>
            </a:pPr>
            <a:endParaRPr lang="fr-FR" sz="200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1035297" name="Rectangle 33"/>
          <p:cNvSpPr>
            <a:spLocks noChangeArrowheads="1"/>
          </p:cNvSpPr>
          <p:nvPr/>
        </p:nvSpPr>
        <p:spPr bwMode="auto">
          <a:xfrm>
            <a:off x="2863850" y="2855913"/>
            <a:ext cx="1533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identification</a:t>
            </a:r>
          </a:p>
        </p:txBody>
      </p:sp>
      <p:sp>
        <p:nvSpPr>
          <p:cNvPr id="1035302" name="Text Box 38"/>
          <p:cNvSpPr txBox="1">
            <a:spLocks noChangeArrowheads="1"/>
          </p:cNvSpPr>
          <p:nvPr/>
        </p:nvSpPr>
        <p:spPr bwMode="auto">
          <a:xfrm>
            <a:off x="654050" y="2044700"/>
            <a:ext cx="17446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thread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BOOST</a:t>
            </a:r>
          </a:p>
        </p:txBody>
      </p:sp>
      <p:sp>
        <p:nvSpPr>
          <p:cNvPr id="1035303" name="Text Box 39"/>
          <p:cNvSpPr txBox="1">
            <a:spLocks noChangeArrowheads="1"/>
          </p:cNvSpPr>
          <p:nvPr/>
        </p:nvSpPr>
        <p:spPr bwMode="auto">
          <a:xfrm>
            <a:off x="2873375" y="2044700"/>
            <a:ext cx="1000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création</a:t>
            </a:r>
          </a:p>
        </p:txBody>
      </p:sp>
      <p:sp>
        <p:nvSpPr>
          <p:cNvPr id="1035304" name="Text Box 40"/>
          <p:cNvSpPr txBox="1">
            <a:spLocks noChangeArrowheads="1"/>
          </p:cNvSpPr>
          <p:nvPr/>
        </p:nvSpPr>
        <p:spPr bwMode="auto">
          <a:xfrm>
            <a:off x="2873375" y="2451100"/>
            <a:ext cx="19224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 i="1">
                <a:solidFill>
                  <a:srgbClr val="000000"/>
                </a:solidFill>
              </a:rPr>
              <a:t>thread</a:t>
            </a:r>
            <a:r>
              <a:rPr lang="fr-FR" altLang="ja-JP" sz="2000">
                <a:solidFill>
                  <a:srgbClr val="000000"/>
                </a:solidFill>
              </a:rPr>
              <a:t> paramétré</a:t>
            </a:r>
            <a:endParaRPr lang="fr-FR" altLang="ja-JP" sz="2000" i="1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5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529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2D95E54-58BC-44AF-957B-EA580683218D}" type="slidenum">
              <a:rPr lang="fr-FR" altLang="ja-JP" sz="1400">
                <a:solidFill>
                  <a:srgbClr val="000000"/>
                </a:solidFill>
              </a:rPr>
              <a:pPr eaLnBrk="1" hangingPunct="1"/>
              <a:t>7</a:t>
            </a:fld>
            <a:endParaRPr lang="fr-FR" altLang="ja-JP" sz="1400">
              <a:solidFill>
                <a:srgbClr val="000000"/>
              </a:solidFill>
            </a:endParaRPr>
          </a:p>
        </p:txBody>
      </p:sp>
      <p:sp>
        <p:nvSpPr>
          <p:cNvPr id="1057794" name="Text Box 2"/>
          <p:cNvSpPr txBox="1">
            <a:spLocks noChangeArrowheads="1"/>
          </p:cNvSpPr>
          <p:nvPr/>
        </p:nvSpPr>
        <p:spPr bwMode="auto">
          <a:xfrm>
            <a:off x="990600" y="1062038"/>
            <a:ext cx="4041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classe</a:t>
            </a: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id 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: sous-classe de</a:t>
            </a: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thread</a:t>
            </a:r>
          </a:p>
        </p:txBody>
      </p:sp>
      <p:sp>
        <p:nvSpPr>
          <p:cNvPr id="1057795" name="Rectangle 3"/>
          <p:cNvSpPr>
            <a:spLocks noChangeArrowheads="1"/>
          </p:cNvSpPr>
          <p:nvPr/>
        </p:nvSpPr>
        <p:spPr bwMode="auto">
          <a:xfrm>
            <a:off x="5334000" y="1066800"/>
            <a:ext cx="297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class thread::id;</a:t>
            </a:r>
          </a:p>
        </p:txBody>
      </p:sp>
      <p:sp>
        <p:nvSpPr>
          <p:cNvPr id="1057796" name="Text Box 4"/>
          <p:cNvSpPr txBox="1">
            <a:spLocks noChangeArrowheads="1"/>
          </p:cNvSpPr>
          <p:nvPr/>
        </p:nvSpPr>
        <p:spPr bwMode="auto">
          <a:xfrm>
            <a:off x="1355725" y="441325"/>
            <a:ext cx="32829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Chaque </a:t>
            </a:r>
            <a:r>
              <a:rPr lang="fr-FR" sz="2000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thread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a un identifiant</a:t>
            </a:r>
          </a:p>
        </p:txBody>
      </p:sp>
      <p:sp>
        <p:nvSpPr>
          <p:cNvPr id="1057798" name="Text Box 6"/>
          <p:cNvSpPr txBox="1">
            <a:spLocks noChangeArrowheads="1"/>
          </p:cNvSpPr>
          <p:nvPr/>
        </p:nvSpPr>
        <p:spPr bwMode="auto">
          <a:xfrm>
            <a:off x="381000" y="1600200"/>
            <a:ext cx="22098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Accès à l'identifiant</a:t>
            </a:r>
          </a:p>
        </p:txBody>
      </p:sp>
      <p:sp>
        <p:nvSpPr>
          <p:cNvPr id="1057799" name="Text Box 7"/>
          <p:cNvSpPr txBox="1">
            <a:spLocks noChangeArrowheads="1"/>
          </p:cNvSpPr>
          <p:nvPr/>
        </p:nvSpPr>
        <p:spPr bwMode="auto">
          <a:xfrm>
            <a:off x="914400" y="2209800"/>
            <a:ext cx="2447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d'un </a:t>
            </a:r>
            <a:r>
              <a:rPr lang="fr-FR" sz="2000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thread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 inexistant</a:t>
            </a:r>
          </a:p>
        </p:txBody>
      </p:sp>
      <p:sp>
        <p:nvSpPr>
          <p:cNvPr id="1057800" name="Rectangle 8"/>
          <p:cNvSpPr>
            <a:spLocks noChangeArrowheads="1"/>
          </p:cNvSpPr>
          <p:nvPr/>
        </p:nvSpPr>
        <p:spPr bwMode="auto">
          <a:xfrm>
            <a:off x="4724400" y="441325"/>
            <a:ext cx="1987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injectable par  </a:t>
            </a:r>
            <a:r>
              <a:rPr lang="fr-FR" sz="2000" b="1">
                <a:solidFill>
                  <a:srgbClr val="FF3300"/>
                </a:solidFill>
                <a:latin typeface="Courier New" charset="0"/>
                <a:ea typeface="ＭＳ Ｐゴシック" charset="0"/>
              </a:rPr>
              <a:t>&lt;&lt;</a:t>
            </a:r>
            <a:endParaRPr lang="fr-FR" sz="200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1057801" name="Rectangle 9"/>
          <p:cNvSpPr>
            <a:spLocks noChangeArrowheads="1"/>
          </p:cNvSpPr>
          <p:nvPr/>
        </p:nvSpPr>
        <p:spPr bwMode="auto">
          <a:xfrm>
            <a:off x="1295400" y="2682875"/>
            <a:ext cx="3051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thread Thr();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cout &lt;&lt; Thr.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get_id()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;</a:t>
            </a:r>
          </a:p>
        </p:txBody>
      </p:sp>
      <p:sp>
        <p:nvSpPr>
          <p:cNvPr id="1057803" name="Rectangle 11"/>
          <p:cNvSpPr>
            <a:spLocks noChangeArrowheads="1"/>
          </p:cNvSpPr>
          <p:nvPr/>
        </p:nvSpPr>
        <p:spPr bwMode="auto">
          <a:xfrm>
            <a:off x="6559550" y="2987675"/>
            <a:ext cx="1822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Not-a-Thread</a:t>
            </a:r>
          </a:p>
        </p:txBody>
      </p:sp>
      <p:sp>
        <p:nvSpPr>
          <p:cNvPr id="1057806" name="Rectangle 14"/>
          <p:cNvSpPr>
            <a:spLocks noChangeArrowheads="1"/>
          </p:cNvSpPr>
          <p:nvPr/>
        </p:nvSpPr>
        <p:spPr bwMode="auto">
          <a:xfrm>
            <a:off x="6965950" y="2590800"/>
            <a:ext cx="8874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affiche</a:t>
            </a:r>
          </a:p>
        </p:txBody>
      </p:sp>
      <p:sp>
        <p:nvSpPr>
          <p:cNvPr id="1057807" name="Rectangle 15"/>
          <p:cNvSpPr>
            <a:spLocks noChangeArrowheads="1"/>
          </p:cNvSpPr>
          <p:nvPr/>
        </p:nvSpPr>
        <p:spPr bwMode="auto">
          <a:xfrm>
            <a:off x="1295400" y="3902075"/>
            <a:ext cx="3460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thread Thr_1(Fctor);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cout &lt;&lt; Thr_1.get_id() ;</a:t>
            </a:r>
          </a:p>
        </p:txBody>
      </p:sp>
      <p:sp>
        <p:nvSpPr>
          <p:cNvPr id="1057810" name="Text Box 18"/>
          <p:cNvSpPr txBox="1">
            <a:spLocks noChangeArrowheads="1"/>
          </p:cNvSpPr>
          <p:nvPr/>
        </p:nvSpPr>
        <p:spPr bwMode="auto">
          <a:xfrm>
            <a:off x="914400" y="3505200"/>
            <a:ext cx="20843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d'un </a:t>
            </a:r>
            <a:r>
              <a:rPr lang="fr-FR" sz="2000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thread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 connu</a:t>
            </a:r>
          </a:p>
        </p:txBody>
      </p:sp>
      <p:sp>
        <p:nvSpPr>
          <p:cNvPr id="1057811" name="Rectangle 19"/>
          <p:cNvSpPr>
            <a:spLocks noChangeArrowheads="1"/>
          </p:cNvSpPr>
          <p:nvPr/>
        </p:nvSpPr>
        <p:spPr bwMode="auto">
          <a:xfrm>
            <a:off x="3062288" y="1600200"/>
            <a:ext cx="2500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semble être une chaîne</a:t>
            </a:r>
          </a:p>
        </p:txBody>
      </p:sp>
      <p:sp>
        <p:nvSpPr>
          <p:cNvPr id="1057812" name="Rectangle 20"/>
          <p:cNvSpPr>
            <a:spLocks noChangeArrowheads="1"/>
          </p:cNvSpPr>
          <p:nvPr/>
        </p:nvSpPr>
        <p:spPr bwMode="auto">
          <a:xfrm>
            <a:off x="1177925" y="5334000"/>
            <a:ext cx="46894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int main ()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{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// ...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boost::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this_thread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::get_id() </a:t>
            </a:r>
          </a:p>
        </p:txBody>
      </p:sp>
      <p:sp>
        <p:nvSpPr>
          <p:cNvPr id="1057813" name="Text Box 21"/>
          <p:cNvSpPr txBox="1">
            <a:spLocks noChangeArrowheads="1"/>
          </p:cNvSpPr>
          <p:nvPr/>
        </p:nvSpPr>
        <p:spPr bwMode="auto">
          <a:xfrm>
            <a:off x="796925" y="4800600"/>
            <a:ext cx="4473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du </a:t>
            </a:r>
            <a:r>
              <a:rPr lang="fr-FR" sz="2000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thread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courant (par ex. le </a:t>
            </a:r>
            <a:r>
              <a:rPr lang="fr-FR" sz="2000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main-thread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)</a:t>
            </a:r>
          </a:p>
        </p:txBody>
      </p:sp>
      <p:grpSp>
        <p:nvGrpSpPr>
          <p:cNvPr id="1057817" name="Group 25"/>
          <p:cNvGrpSpPr>
            <a:grpSpLocks/>
          </p:cNvGrpSpPr>
          <p:nvPr/>
        </p:nvGrpSpPr>
        <p:grpSpPr bwMode="auto">
          <a:xfrm>
            <a:off x="3940175" y="4495800"/>
            <a:ext cx="4289425" cy="487363"/>
            <a:chOff x="2496" y="2688"/>
            <a:chExt cx="2702" cy="307"/>
          </a:xfrm>
        </p:grpSpPr>
        <p:sp>
          <p:nvSpPr>
            <p:cNvPr id="1057815" name="Text Box 23"/>
            <p:cNvSpPr txBox="1">
              <a:spLocks noChangeArrowheads="1"/>
            </p:cNvSpPr>
            <p:nvPr/>
          </p:nvSpPr>
          <p:spPr bwMode="auto">
            <a:xfrm>
              <a:off x="3974" y="2745"/>
              <a:ext cx="1224" cy="2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fonction-membre</a:t>
              </a:r>
            </a:p>
          </p:txBody>
        </p:sp>
        <p:sp>
          <p:nvSpPr>
            <p:cNvPr id="1057816" name="Freeform 24"/>
            <p:cNvSpPr>
              <a:spLocks/>
            </p:cNvSpPr>
            <p:nvPr/>
          </p:nvSpPr>
          <p:spPr bwMode="auto">
            <a:xfrm>
              <a:off x="2496" y="2688"/>
              <a:ext cx="1488" cy="192"/>
            </a:xfrm>
            <a:custGeom>
              <a:avLst/>
              <a:gdLst>
                <a:gd name="T0" fmla="*/ 1488 w 1488"/>
                <a:gd name="T1" fmla="*/ 192 h 192"/>
                <a:gd name="T2" fmla="*/ 240 w 1488"/>
                <a:gd name="T3" fmla="*/ 192 h 192"/>
                <a:gd name="T4" fmla="*/ 0 w 1488"/>
                <a:gd name="T5" fmla="*/ 0 h 19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88" h="192">
                  <a:moveTo>
                    <a:pt x="1488" y="192"/>
                  </a:moveTo>
                  <a:lnTo>
                    <a:pt x="240" y="192"/>
                  </a:ln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ja-JP" altLang="en-US"/>
            </a:p>
          </p:txBody>
        </p:sp>
      </p:grpSp>
      <p:grpSp>
        <p:nvGrpSpPr>
          <p:cNvPr id="1057822" name="Group 30"/>
          <p:cNvGrpSpPr>
            <a:grpSpLocks/>
          </p:cNvGrpSpPr>
          <p:nvPr/>
        </p:nvGrpSpPr>
        <p:grpSpPr bwMode="auto">
          <a:xfrm>
            <a:off x="4953000" y="5715000"/>
            <a:ext cx="3101975" cy="457200"/>
            <a:chOff x="3120" y="3446"/>
            <a:chExt cx="1954" cy="442"/>
          </a:xfrm>
        </p:grpSpPr>
        <p:sp>
          <p:nvSpPr>
            <p:cNvPr id="1057819" name="Text Box 27"/>
            <p:cNvSpPr txBox="1">
              <a:spLocks noChangeArrowheads="1"/>
            </p:cNvSpPr>
            <p:nvPr/>
          </p:nvSpPr>
          <p:spPr bwMode="auto">
            <a:xfrm>
              <a:off x="3960" y="3446"/>
              <a:ext cx="1114" cy="3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fonction gobale</a:t>
              </a:r>
            </a:p>
          </p:txBody>
        </p:sp>
        <p:sp>
          <p:nvSpPr>
            <p:cNvPr id="1057821" name="Freeform 29"/>
            <p:cNvSpPr>
              <a:spLocks/>
            </p:cNvSpPr>
            <p:nvPr/>
          </p:nvSpPr>
          <p:spPr bwMode="auto">
            <a:xfrm>
              <a:off x="3120" y="3552"/>
              <a:ext cx="816" cy="336"/>
            </a:xfrm>
            <a:custGeom>
              <a:avLst/>
              <a:gdLst>
                <a:gd name="T0" fmla="*/ 816 w 816"/>
                <a:gd name="T1" fmla="*/ 0 h 336"/>
                <a:gd name="T2" fmla="*/ 480 w 816"/>
                <a:gd name="T3" fmla="*/ 0 h 336"/>
                <a:gd name="T4" fmla="*/ 0 w 816"/>
                <a:gd name="T5" fmla="*/ 336 h 33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16" h="336">
                  <a:moveTo>
                    <a:pt x="816" y="0"/>
                  </a:moveTo>
                  <a:lnTo>
                    <a:pt x="480" y="0"/>
                  </a:lnTo>
                  <a:lnTo>
                    <a:pt x="0" y="336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ja-JP" altLang="en-US"/>
            </a:p>
          </p:txBody>
        </p:sp>
      </p:grpSp>
      <p:grpSp>
        <p:nvGrpSpPr>
          <p:cNvPr id="1057826" name="Group 34"/>
          <p:cNvGrpSpPr>
            <a:grpSpLocks/>
          </p:cNvGrpSpPr>
          <p:nvPr/>
        </p:nvGrpSpPr>
        <p:grpSpPr bwMode="auto">
          <a:xfrm>
            <a:off x="3733800" y="5181600"/>
            <a:ext cx="4852988" cy="990600"/>
            <a:chOff x="2256" y="3264"/>
            <a:chExt cx="3270" cy="576"/>
          </a:xfrm>
        </p:grpSpPr>
        <p:sp>
          <p:nvSpPr>
            <p:cNvPr id="1057824" name="Text Box 32"/>
            <p:cNvSpPr txBox="1">
              <a:spLocks noChangeArrowheads="1"/>
            </p:cNvSpPr>
            <p:nvPr/>
          </p:nvSpPr>
          <p:spPr bwMode="auto">
            <a:xfrm>
              <a:off x="3969" y="3264"/>
              <a:ext cx="1557" cy="2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sous-espace de noms</a:t>
              </a:r>
            </a:p>
          </p:txBody>
        </p:sp>
        <p:sp>
          <p:nvSpPr>
            <p:cNvPr id="1057825" name="Freeform 33"/>
            <p:cNvSpPr>
              <a:spLocks/>
            </p:cNvSpPr>
            <p:nvPr/>
          </p:nvSpPr>
          <p:spPr bwMode="auto">
            <a:xfrm>
              <a:off x="2256" y="3402"/>
              <a:ext cx="1680" cy="438"/>
            </a:xfrm>
            <a:custGeom>
              <a:avLst/>
              <a:gdLst>
                <a:gd name="T0" fmla="*/ 1680 w 816"/>
                <a:gd name="T1" fmla="*/ 0 h 336"/>
                <a:gd name="T2" fmla="*/ 988 w 816"/>
                <a:gd name="T3" fmla="*/ 0 h 336"/>
                <a:gd name="T4" fmla="*/ 0 w 816"/>
                <a:gd name="T5" fmla="*/ 438 h 33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16" h="336">
                  <a:moveTo>
                    <a:pt x="816" y="0"/>
                  </a:moveTo>
                  <a:lnTo>
                    <a:pt x="480" y="0"/>
                  </a:lnTo>
                  <a:lnTo>
                    <a:pt x="0" y="336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</p:grpSp>
      <p:sp>
        <p:nvSpPr>
          <p:cNvPr id="1057827" name="Text Box 35"/>
          <p:cNvSpPr txBox="1">
            <a:spLocks noChangeArrowheads="1"/>
          </p:cNvSpPr>
          <p:nvPr/>
        </p:nvSpPr>
        <p:spPr bwMode="auto">
          <a:xfrm>
            <a:off x="5867400" y="1600200"/>
            <a:ext cx="3035300" cy="406400"/>
          </a:xfrm>
          <a:prstGeom prst="rect">
            <a:avLst/>
          </a:prstGeom>
          <a:solidFill>
            <a:srgbClr val="FFCC99"/>
          </a:solidFill>
          <a:ln w="9525">
            <a:solidFill>
              <a:srgbClr val="FF33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possède une relation d'ordre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7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7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7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57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57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7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57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57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57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57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57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57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57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057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057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57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057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057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05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7794" grpId="0" autoUpdateAnimBg="0"/>
      <p:bldP spid="1057795" grpId="0" autoUpdateAnimBg="0"/>
      <p:bldP spid="1057796" grpId="0" autoUpdateAnimBg="0"/>
      <p:bldP spid="1057798" grpId="0" animBg="1" autoUpdateAnimBg="0"/>
      <p:bldP spid="1057799" grpId="0" autoUpdateAnimBg="0"/>
      <p:bldP spid="1057800" grpId="0" autoUpdateAnimBg="0"/>
      <p:bldP spid="1057801" grpId="0" autoUpdateAnimBg="0"/>
      <p:bldP spid="1057803" grpId="0" autoUpdateAnimBg="0"/>
      <p:bldP spid="1057806" grpId="0" autoUpdateAnimBg="0"/>
      <p:bldP spid="1057807" grpId="0" autoUpdateAnimBg="0"/>
      <p:bldP spid="1057810" grpId="0" autoUpdateAnimBg="0"/>
      <p:bldP spid="1057811" grpId="0" autoUpdateAnimBg="0"/>
      <p:bldP spid="1057812" grpId="0" autoUpdateAnimBg="0"/>
      <p:bldP spid="1057813" grpId="0" autoUpdateAnimBg="0"/>
      <p:bldP spid="1057827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8BF01FC-3C7C-4080-B92D-2278780713E4}" type="slidenum">
              <a:rPr lang="fr-FR" altLang="ja-JP" sz="1400">
                <a:solidFill>
                  <a:srgbClr val="000000"/>
                </a:solidFill>
              </a:rPr>
              <a:pPr eaLnBrk="1" hangingPunct="1"/>
              <a:t>8</a:t>
            </a:fld>
            <a:endParaRPr lang="fr-FR" altLang="ja-JP" sz="1400">
              <a:solidFill>
                <a:srgbClr val="000000"/>
              </a:solidFill>
            </a:endParaRPr>
          </a:p>
        </p:txBody>
      </p:sp>
      <p:sp>
        <p:nvSpPr>
          <p:cNvPr id="1076243" name="Rectangle 19"/>
          <p:cNvSpPr>
            <a:spLocks noChangeArrowheads="1"/>
          </p:cNvSpPr>
          <p:nvPr/>
        </p:nvSpPr>
        <p:spPr bwMode="auto">
          <a:xfrm>
            <a:off x="2846005" y="3438525"/>
            <a:ext cx="2057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defTabSz="914400" eaLnBrk="0" hangingPunct="0">
              <a:defRPr/>
            </a:pPr>
            <a:endParaRPr lang="fr-FR" sz="200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1076246" name="Rectangle 22"/>
          <p:cNvSpPr>
            <a:spLocks noChangeArrowheads="1"/>
          </p:cNvSpPr>
          <p:nvPr/>
        </p:nvSpPr>
        <p:spPr bwMode="auto">
          <a:xfrm>
            <a:off x="2863850" y="2855913"/>
            <a:ext cx="1533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identification</a:t>
            </a:r>
          </a:p>
        </p:txBody>
      </p:sp>
      <p:sp>
        <p:nvSpPr>
          <p:cNvPr id="1076251" name="Text Box 27"/>
          <p:cNvSpPr txBox="1">
            <a:spLocks noChangeArrowheads="1"/>
          </p:cNvSpPr>
          <p:nvPr/>
        </p:nvSpPr>
        <p:spPr bwMode="auto">
          <a:xfrm>
            <a:off x="654050" y="2044700"/>
            <a:ext cx="17446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thread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BOOST</a:t>
            </a:r>
          </a:p>
        </p:txBody>
      </p:sp>
      <p:sp>
        <p:nvSpPr>
          <p:cNvPr id="1076252" name="Text Box 28"/>
          <p:cNvSpPr txBox="1">
            <a:spLocks noChangeArrowheads="1"/>
          </p:cNvSpPr>
          <p:nvPr/>
        </p:nvSpPr>
        <p:spPr bwMode="auto">
          <a:xfrm>
            <a:off x="2873375" y="2044700"/>
            <a:ext cx="1000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création</a:t>
            </a:r>
          </a:p>
        </p:txBody>
      </p:sp>
      <p:sp>
        <p:nvSpPr>
          <p:cNvPr id="1076253" name="Text Box 29"/>
          <p:cNvSpPr txBox="1">
            <a:spLocks noChangeArrowheads="1"/>
          </p:cNvSpPr>
          <p:nvPr/>
        </p:nvSpPr>
        <p:spPr bwMode="auto">
          <a:xfrm>
            <a:off x="2873375" y="2451100"/>
            <a:ext cx="19224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 i="1">
                <a:solidFill>
                  <a:srgbClr val="000000"/>
                </a:solidFill>
              </a:rPr>
              <a:t>thread</a:t>
            </a:r>
            <a:r>
              <a:rPr lang="fr-FR" altLang="ja-JP" sz="2000">
                <a:solidFill>
                  <a:srgbClr val="000000"/>
                </a:solidFill>
              </a:rPr>
              <a:t> paramétré</a:t>
            </a:r>
            <a:endParaRPr lang="fr-FR" altLang="ja-JP" sz="2000" i="1">
              <a:solidFill>
                <a:srgbClr val="000000"/>
              </a:solidFill>
            </a:endParaRPr>
          </a:p>
        </p:txBody>
      </p:sp>
      <p:sp>
        <p:nvSpPr>
          <p:cNvPr id="1076257" name="Rectangle 33"/>
          <p:cNvSpPr>
            <a:spLocks noChangeArrowheads="1"/>
          </p:cNvSpPr>
          <p:nvPr/>
        </p:nvSpPr>
        <p:spPr bwMode="auto">
          <a:xfrm>
            <a:off x="2873375" y="3438525"/>
            <a:ext cx="2016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groupe de </a:t>
            </a:r>
            <a:r>
              <a:rPr lang="fr-FR" sz="2000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threads</a:t>
            </a:r>
            <a:endParaRPr lang="fr-FR" sz="200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76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62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04EFD25-106D-4CB7-9E07-498EAFF5E23C}" type="slidenum">
              <a:rPr lang="fr-FR" altLang="ja-JP" sz="1400">
                <a:solidFill>
                  <a:srgbClr val="000000"/>
                </a:solidFill>
              </a:rPr>
              <a:pPr eaLnBrk="1" hangingPunct="1"/>
              <a:t>9</a:t>
            </a:fld>
            <a:endParaRPr lang="fr-FR" altLang="ja-JP" sz="1400">
              <a:solidFill>
                <a:srgbClr val="000000"/>
              </a:solidFill>
            </a:endParaRPr>
          </a:p>
        </p:txBody>
      </p:sp>
      <p:sp>
        <p:nvSpPr>
          <p:cNvPr id="1063946" name="Rectangle 10"/>
          <p:cNvSpPr>
            <a:spLocks noChangeArrowheads="1"/>
          </p:cNvSpPr>
          <p:nvPr/>
        </p:nvSpPr>
        <p:spPr bwMode="auto">
          <a:xfrm>
            <a:off x="381000" y="1689100"/>
            <a:ext cx="6477000" cy="17399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class thread_group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{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public : </a:t>
            </a: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</p:txBody>
      </p:sp>
      <p:sp>
        <p:nvSpPr>
          <p:cNvPr id="1063941" name="Rectangle 5"/>
          <p:cNvSpPr>
            <a:spLocks noChangeArrowheads="1"/>
          </p:cNvSpPr>
          <p:nvPr/>
        </p:nvSpPr>
        <p:spPr bwMode="auto">
          <a:xfrm>
            <a:off x="457200" y="473075"/>
            <a:ext cx="434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Attendre la fin de </a:t>
            </a:r>
            <a:r>
              <a:rPr lang="fr-FR" sz="2000" b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plusieurs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</a:t>
            </a:r>
            <a:r>
              <a:rPr lang="fr-FR" sz="2000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threads   </a:t>
            </a:r>
            <a:r>
              <a:rPr lang="en-US" sz="2000">
                <a:solidFill>
                  <a:srgbClr val="000000"/>
                </a:solidFill>
                <a:latin typeface="Times New Roman" charset="0"/>
                <a:ea typeface="ＭＳ Ｐゴシック" charset="0"/>
                <a:sym typeface="Symbol" charset="0"/>
              </a:rPr>
              <a:t></a:t>
            </a:r>
            <a:r>
              <a:rPr lang="en-US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</a:t>
            </a:r>
            <a:endParaRPr lang="fr-FR" sz="200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1063942" name="Text Box 6"/>
          <p:cNvSpPr txBox="1">
            <a:spLocks noChangeArrowheads="1"/>
          </p:cNvSpPr>
          <p:nvPr/>
        </p:nvSpPr>
        <p:spPr bwMode="auto">
          <a:xfrm>
            <a:off x="5241925" y="457200"/>
            <a:ext cx="2457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en-US" altLang="ja-JP" sz="2000">
                <a:solidFill>
                  <a:srgbClr val="000000"/>
                </a:solidFill>
              </a:rPr>
              <a:t>groupe de </a:t>
            </a:r>
            <a:r>
              <a:rPr lang="en-US" altLang="ja-JP" sz="2000" i="1">
                <a:solidFill>
                  <a:srgbClr val="000000"/>
                </a:solidFill>
              </a:rPr>
              <a:t>thre</a:t>
            </a:r>
            <a:r>
              <a:rPr lang="fr-FR" altLang="ja-JP" sz="2000" i="1">
                <a:solidFill>
                  <a:srgbClr val="000000"/>
                </a:solidFill>
              </a:rPr>
              <a:t>ads   </a:t>
            </a:r>
            <a:r>
              <a:rPr lang="en-US" altLang="ja-JP" sz="2000">
                <a:solidFill>
                  <a:srgbClr val="000000"/>
                </a:solidFill>
                <a:sym typeface="Symbol" panose="05050102010706020507" pitchFamily="18" charset="2"/>
              </a:rPr>
              <a:t></a:t>
            </a:r>
            <a:endParaRPr lang="fr-FR" altLang="ja-JP" sz="2000">
              <a:solidFill>
                <a:srgbClr val="000000"/>
              </a:solidFill>
              <a:sym typeface="Symbol" panose="05050102010706020507" pitchFamily="18" charset="2"/>
            </a:endParaRPr>
          </a:p>
        </p:txBody>
      </p:sp>
      <p:sp>
        <p:nvSpPr>
          <p:cNvPr id="1063943" name="Text Box 7"/>
          <p:cNvSpPr txBox="1">
            <a:spLocks noChangeArrowheads="1"/>
          </p:cNvSpPr>
          <p:nvPr/>
        </p:nvSpPr>
        <p:spPr bwMode="auto">
          <a:xfrm>
            <a:off x="5257800" y="898525"/>
            <a:ext cx="2681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en-US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classe </a:t>
            </a:r>
            <a:r>
              <a:rPr lang="en-US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thre</a:t>
            </a: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ad_group</a:t>
            </a:r>
          </a:p>
        </p:txBody>
      </p:sp>
      <p:sp>
        <p:nvSpPr>
          <p:cNvPr id="1063944" name="Text Box 8"/>
          <p:cNvSpPr txBox="1">
            <a:spLocks noChangeArrowheads="1"/>
          </p:cNvSpPr>
          <p:nvPr/>
        </p:nvSpPr>
        <p:spPr bwMode="auto">
          <a:xfrm>
            <a:off x="381000" y="1143000"/>
            <a:ext cx="3689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en-US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thre</a:t>
            </a: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ad_group MonGroupe;</a:t>
            </a:r>
          </a:p>
        </p:txBody>
      </p:sp>
      <p:sp>
        <p:nvSpPr>
          <p:cNvPr id="1063945" name="Rectangle 9"/>
          <p:cNvSpPr>
            <a:spLocks noChangeArrowheads="1"/>
          </p:cNvSpPr>
          <p:nvPr/>
        </p:nvSpPr>
        <p:spPr bwMode="auto">
          <a:xfrm>
            <a:off x="990600" y="2646363"/>
            <a:ext cx="5486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template &lt;typename F&gt;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thread * 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create_thread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(F threadfunc);</a:t>
            </a:r>
          </a:p>
        </p:txBody>
      </p:sp>
      <p:sp>
        <p:nvSpPr>
          <p:cNvPr id="1063947" name="Rectangle 11"/>
          <p:cNvSpPr>
            <a:spLocks noChangeArrowheads="1"/>
          </p:cNvSpPr>
          <p:nvPr/>
        </p:nvSpPr>
        <p:spPr bwMode="auto">
          <a:xfrm>
            <a:off x="2971800" y="1703388"/>
            <a:ext cx="3187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: private 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noncopyable</a:t>
            </a:r>
          </a:p>
        </p:txBody>
      </p:sp>
      <p:sp>
        <p:nvSpPr>
          <p:cNvPr id="1063948" name="Rectangle 12"/>
          <p:cNvSpPr>
            <a:spLocks noChangeArrowheads="1"/>
          </p:cNvSpPr>
          <p:nvPr/>
        </p:nvSpPr>
        <p:spPr bwMode="auto">
          <a:xfrm>
            <a:off x="381000" y="3505200"/>
            <a:ext cx="78486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hangingPunct="0">
              <a:spcBef>
                <a:spcPct val="50000"/>
              </a:spcBef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thread * pThr_1 = M</a:t>
            </a: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onGroupe.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create_thread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(FctThread);</a:t>
            </a:r>
          </a:p>
          <a:p>
            <a:pPr defTabSz="914400" eaLnBrk="0" hangingPunct="0">
              <a:lnSpc>
                <a:spcPct val="50000"/>
              </a:lnSpc>
              <a:spcBef>
                <a:spcPct val="50000"/>
              </a:spcBef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thread * pThr_2 = M</a:t>
            </a: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onGroupe.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create_thread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(FctThread);</a:t>
            </a:r>
          </a:p>
          <a:p>
            <a:pPr defTabSz="914400" eaLnBrk="0" hangingPunct="0">
              <a:spcBef>
                <a:spcPct val="50000"/>
              </a:spcBef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thread * pThr_3 = M</a:t>
            </a: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onGroupe.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create_thread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(FctThread);</a:t>
            </a:r>
          </a:p>
        </p:txBody>
      </p:sp>
      <p:sp>
        <p:nvSpPr>
          <p:cNvPr id="1063949" name="Rectangle 13"/>
          <p:cNvSpPr>
            <a:spLocks noChangeArrowheads="1"/>
          </p:cNvSpPr>
          <p:nvPr/>
        </p:nvSpPr>
        <p:spPr bwMode="auto">
          <a:xfrm>
            <a:off x="5251450" y="5360988"/>
            <a:ext cx="2368550" cy="119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spcBef>
                <a:spcPct val="50000"/>
              </a:spcBef>
              <a:defRPr/>
            </a:pP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MonThr_1.join();</a:t>
            </a:r>
          </a:p>
          <a:p>
            <a:pPr defTabSz="914400" eaLnBrk="0" hangingPunct="0">
              <a:spcBef>
                <a:spcPct val="50000"/>
              </a:spcBef>
              <a:defRPr/>
            </a:pP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MonThr_2.join();</a:t>
            </a:r>
          </a:p>
          <a:p>
            <a:pPr defTabSz="914400" eaLnBrk="0" hangingPunct="0">
              <a:spcBef>
                <a:spcPct val="50000"/>
              </a:spcBef>
              <a:defRPr/>
            </a:pP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MonThr_3.join();</a:t>
            </a:r>
          </a:p>
        </p:txBody>
      </p:sp>
      <p:sp>
        <p:nvSpPr>
          <p:cNvPr id="1063950" name="Rectangle 14"/>
          <p:cNvSpPr>
            <a:spLocks noChangeArrowheads="1"/>
          </p:cNvSpPr>
          <p:nvPr/>
        </p:nvSpPr>
        <p:spPr bwMode="auto">
          <a:xfrm>
            <a:off x="381000" y="4814888"/>
            <a:ext cx="647700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void 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join_all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();</a:t>
            </a:r>
          </a:p>
        </p:txBody>
      </p:sp>
      <p:sp>
        <p:nvSpPr>
          <p:cNvPr id="1063951" name="Rectangle 15"/>
          <p:cNvSpPr>
            <a:spLocks noChangeArrowheads="1"/>
          </p:cNvSpPr>
          <p:nvPr/>
        </p:nvSpPr>
        <p:spPr bwMode="auto">
          <a:xfrm>
            <a:off x="533400" y="5692775"/>
            <a:ext cx="3057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MonGroupe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.join_all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()</a:t>
            </a:r>
          </a:p>
        </p:txBody>
      </p:sp>
      <p:grpSp>
        <p:nvGrpSpPr>
          <p:cNvPr id="1063955" name="Group 19"/>
          <p:cNvGrpSpPr>
            <a:grpSpLocks/>
          </p:cNvGrpSpPr>
          <p:nvPr/>
        </p:nvGrpSpPr>
        <p:grpSpPr bwMode="auto">
          <a:xfrm>
            <a:off x="3657600" y="5486400"/>
            <a:ext cx="1371600" cy="914400"/>
            <a:chOff x="2448" y="3456"/>
            <a:chExt cx="864" cy="576"/>
          </a:xfrm>
        </p:grpSpPr>
        <p:sp>
          <p:nvSpPr>
            <p:cNvPr id="1063953" name="AutoShape 17"/>
            <p:cNvSpPr>
              <a:spLocks/>
            </p:cNvSpPr>
            <p:nvPr/>
          </p:nvSpPr>
          <p:spPr bwMode="auto">
            <a:xfrm>
              <a:off x="3120" y="3456"/>
              <a:ext cx="192" cy="576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1063954" name="Line 18"/>
            <p:cNvSpPr>
              <a:spLocks noChangeShapeType="1"/>
            </p:cNvSpPr>
            <p:nvPr/>
          </p:nvSpPr>
          <p:spPr bwMode="auto">
            <a:xfrm flipH="1">
              <a:off x="2448" y="3744"/>
              <a:ext cx="6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endParaRPr>
            </a:p>
          </p:txBody>
        </p:sp>
      </p:grpSp>
      <p:sp>
        <p:nvSpPr>
          <p:cNvPr id="1063956" name="Text Box 20"/>
          <p:cNvSpPr txBox="1">
            <a:spLocks noChangeArrowheads="1"/>
          </p:cNvSpPr>
          <p:nvPr/>
        </p:nvSpPr>
        <p:spPr bwMode="auto">
          <a:xfrm>
            <a:off x="6267450" y="1371600"/>
            <a:ext cx="2571750" cy="100647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interdiction de copier :</a:t>
            </a:r>
          </a:p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pas de constr. par copie</a:t>
            </a:r>
          </a:p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pas d'affectation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63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63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63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63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63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63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63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63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063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63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063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063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063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063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3946" grpId="0" animBg="1" autoUpdateAnimBg="0"/>
      <p:bldP spid="1063941" grpId="0" autoUpdateAnimBg="0"/>
      <p:bldP spid="1063942" grpId="0" autoUpdateAnimBg="0"/>
      <p:bldP spid="1063943" grpId="0" autoUpdateAnimBg="0"/>
      <p:bldP spid="1063944" grpId="0" autoUpdateAnimBg="0"/>
      <p:bldP spid="1063945" grpId="0" autoUpdateAnimBg="0"/>
      <p:bldP spid="1063947" grpId="0" autoUpdateAnimBg="0"/>
      <p:bldP spid="1063948" grpId="0" autoUpdateAnimBg="0"/>
      <p:bldP spid="1063949" grpId="0" autoUpdateAnimBg="0"/>
      <p:bldP spid="1063950" grpId="0" animBg="1" autoUpdateAnimBg="0"/>
      <p:bldP spid="1063951" grpId="0" autoUpdateAnimBg="0"/>
      <p:bldP spid="1063956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9465A13-E623-4FE8-9FAB-1A9095F735A7}" type="slidenum">
              <a:rPr lang="fr-FR" altLang="ja-JP" sz="1400">
                <a:solidFill>
                  <a:srgbClr val="000000"/>
                </a:solidFill>
              </a:rPr>
              <a:pPr eaLnBrk="1" hangingPunct="1"/>
              <a:t>10</a:t>
            </a:fld>
            <a:endParaRPr lang="fr-FR" altLang="ja-JP" sz="1400">
              <a:solidFill>
                <a:srgbClr val="000000"/>
              </a:solidFill>
            </a:endParaRPr>
          </a:p>
        </p:txBody>
      </p:sp>
      <p:sp>
        <p:nvSpPr>
          <p:cNvPr id="1064963" name="Rectangle 3"/>
          <p:cNvSpPr>
            <a:spLocks noChangeArrowheads="1"/>
          </p:cNvSpPr>
          <p:nvPr/>
        </p:nvSpPr>
        <p:spPr bwMode="auto">
          <a:xfrm>
            <a:off x="685800" y="762000"/>
            <a:ext cx="2281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autre façon de faire :</a:t>
            </a:r>
          </a:p>
        </p:txBody>
      </p:sp>
      <p:sp>
        <p:nvSpPr>
          <p:cNvPr id="1064966" name="Text Box 6"/>
          <p:cNvSpPr txBox="1">
            <a:spLocks noChangeArrowheads="1"/>
          </p:cNvSpPr>
          <p:nvPr/>
        </p:nvSpPr>
        <p:spPr bwMode="auto">
          <a:xfrm>
            <a:off x="971550" y="3413125"/>
            <a:ext cx="4591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MonGroupe.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add_thread 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(pThread)</a:t>
            </a: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;</a:t>
            </a:r>
          </a:p>
        </p:txBody>
      </p:sp>
      <p:sp>
        <p:nvSpPr>
          <p:cNvPr id="1064969" name="Rectangle 9"/>
          <p:cNvSpPr>
            <a:spLocks noChangeArrowheads="1"/>
          </p:cNvSpPr>
          <p:nvPr/>
        </p:nvSpPr>
        <p:spPr bwMode="auto">
          <a:xfrm>
            <a:off x="838200" y="1355725"/>
            <a:ext cx="1927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>
                <a:solidFill>
                  <a:srgbClr val="FF3300"/>
                </a:solidFill>
                <a:sym typeface="Wingdings" panose="05000000000000000000" pitchFamily="2" charset="2"/>
              </a:rPr>
              <a:t></a:t>
            </a:r>
            <a:r>
              <a:rPr lang="fr-FR" altLang="ja-JP" sz="2000">
                <a:solidFill>
                  <a:srgbClr val="000000"/>
                </a:solidFill>
              </a:rPr>
              <a:t> créer le </a:t>
            </a:r>
            <a:r>
              <a:rPr lang="fr-FR" altLang="ja-JP" sz="2000" i="1">
                <a:solidFill>
                  <a:srgbClr val="000000"/>
                </a:solidFill>
              </a:rPr>
              <a:t>thread</a:t>
            </a:r>
          </a:p>
        </p:txBody>
      </p:sp>
      <p:sp>
        <p:nvSpPr>
          <p:cNvPr id="1064970" name="Rectangle 10"/>
          <p:cNvSpPr>
            <a:spLocks noChangeArrowheads="1"/>
          </p:cNvSpPr>
          <p:nvPr/>
        </p:nvSpPr>
        <p:spPr bwMode="auto">
          <a:xfrm>
            <a:off x="847725" y="2330450"/>
            <a:ext cx="23399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FF3300"/>
                </a:solidFill>
                <a:latin typeface="Times New Roman" charset="0"/>
                <a:ea typeface="ＭＳ Ｐゴシック" charset="0"/>
                <a:sym typeface="Wingdings" charset="0"/>
              </a:rPr>
              <a:t>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l'ajouter au groupe</a:t>
            </a:r>
          </a:p>
        </p:txBody>
      </p:sp>
      <p:sp>
        <p:nvSpPr>
          <p:cNvPr id="1064971" name="Rectangle 11"/>
          <p:cNvSpPr>
            <a:spLocks noChangeArrowheads="1"/>
          </p:cNvSpPr>
          <p:nvPr/>
        </p:nvSpPr>
        <p:spPr bwMode="auto">
          <a:xfrm>
            <a:off x="381000" y="2894013"/>
            <a:ext cx="647700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void 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add_thread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(thread * thrd);</a:t>
            </a:r>
          </a:p>
        </p:txBody>
      </p:sp>
      <p:sp>
        <p:nvSpPr>
          <p:cNvPr id="1064972" name="Rectangle 12"/>
          <p:cNvSpPr>
            <a:spLocks noChangeArrowheads="1"/>
          </p:cNvSpPr>
          <p:nvPr/>
        </p:nvSpPr>
        <p:spPr bwMode="auto">
          <a:xfrm>
            <a:off x="1174750" y="1828800"/>
            <a:ext cx="591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thread * pThread = new thread (FctThread);</a:t>
            </a:r>
          </a:p>
        </p:txBody>
      </p:sp>
      <p:sp>
        <p:nvSpPr>
          <p:cNvPr id="1064974" name="Rectangle 14"/>
          <p:cNvSpPr>
            <a:spLocks noChangeArrowheads="1"/>
          </p:cNvSpPr>
          <p:nvPr/>
        </p:nvSpPr>
        <p:spPr bwMode="auto">
          <a:xfrm>
            <a:off x="381000" y="5348288"/>
            <a:ext cx="647700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void 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remove_thread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(thread * thrd);</a:t>
            </a:r>
          </a:p>
        </p:txBody>
      </p:sp>
      <p:grpSp>
        <p:nvGrpSpPr>
          <p:cNvPr id="1064976" name="Group 16"/>
          <p:cNvGrpSpPr>
            <a:grpSpLocks/>
          </p:cNvGrpSpPr>
          <p:nvPr/>
        </p:nvGrpSpPr>
        <p:grpSpPr bwMode="auto">
          <a:xfrm>
            <a:off x="685800" y="4495800"/>
            <a:ext cx="4025900" cy="512763"/>
            <a:chOff x="432" y="2592"/>
            <a:chExt cx="2536" cy="240"/>
          </a:xfrm>
        </p:grpSpPr>
        <p:sp>
          <p:nvSpPr>
            <p:cNvPr id="1064973" name="Rectangle 13"/>
            <p:cNvSpPr>
              <a:spLocks noChangeArrowheads="1"/>
            </p:cNvSpPr>
            <p:nvPr/>
          </p:nvSpPr>
          <p:spPr bwMode="auto">
            <a:xfrm>
              <a:off x="432" y="2592"/>
              <a:ext cx="2536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Suppression   d'un </a:t>
              </a:r>
              <a:r>
                <a:rPr lang="fr-FR" sz="2000" i="1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thread</a:t>
              </a: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 d'un groupe</a:t>
              </a:r>
            </a:p>
          </p:txBody>
        </p:sp>
        <p:sp>
          <p:nvSpPr>
            <p:cNvPr id="1064975" name="Rectangle 15"/>
            <p:cNvSpPr>
              <a:spLocks noChangeArrowheads="1"/>
            </p:cNvSpPr>
            <p:nvPr/>
          </p:nvSpPr>
          <p:spPr bwMode="auto">
            <a:xfrm>
              <a:off x="432" y="2592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64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64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64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64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64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64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64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64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63" grpId="0" autoUpdateAnimBg="0"/>
      <p:bldP spid="1064966" grpId="0" autoUpdateAnimBg="0"/>
      <p:bldP spid="1064969" grpId="0" autoUpdateAnimBg="0"/>
      <p:bldP spid="1064970" grpId="0" autoUpdateAnimBg="0"/>
      <p:bldP spid="1064971" grpId="0" animBg="1" autoUpdateAnimBg="0"/>
      <p:bldP spid="1064972" grpId="0" autoUpdateAnimBg="0"/>
      <p:bldP spid="1064974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8DEB3F6-12B3-4153-872F-C6209B62CCA7}" type="slidenum">
              <a:rPr lang="fr-FR" altLang="ja-JP" sz="1400">
                <a:solidFill>
                  <a:srgbClr val="000000"/>
                </a:solidFill>
              </a:rPr>
              <a:pPr eaLnBrk="1" hangingPunct="1"/>
              <a:t>11</a:t>
            </a:fld>
            <a:endParaRPr lang="fr-FR" altLang="ja-JP" sz="1400">
              <a:solidFill>
                <a:srgbClr val="000000"/>
              </a:solidFill>
            </a:endParaRPr>
          </a:p>
        </p:txBody>
      </p:sp>
      <p:sp>
        <p:nvSpPr>
          <p:cNvPr id="1101826" name="Text Box 2"/>
          <p:cNvSpPr txBox="1">
            <a:spLocks noChangeArrowheads="1"/>
          </p:cNvSpPr>
          <p:nvPr/>
        </p:nvSpPr>
        <p:spPr bwMode="auto">
          <a:xfrm>
            <a:off x="550863" y="395288"/>
            <a:ext cx="4889480" cy="40011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 dirty="0">
                <a:solidFill>
                  <a:srgbClr val="000000"/>
                </a:solidFill>
              </a:rPr>
              <a:t>GROS </a:t>
            </a:r>
            <a:r>
              <a:rPr lang="fr-FR" altLang="ja-JP" sz="2000" dirty="0" smtClean="0">
                <a:solidFill>
                  <a:srgbClr val="000000"/>
                </a:solidFill>
              </a:rPr>
              <a:t>problème avec les sémaphores </a:t>
            </a:r>
            <a:r>
              <a:rPr lang="fr-FR" altLang="ja-JP" sz="200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endParaRPr lang="fr-FR" altLang="ja-JP" sz="2000" dirty="0">
              <a:solidFill>
                <a:srgbClr val="000000"/>
              </a:solidFill>
            </a:endParaRPr>
          </a:p>
        </p:txBody>
      </p:sp>
      <p:sp>
        <p:nvSpPr>
          <p:cNvPr id="1101827" name="Text Box 3"/>
          <p:cNvSpPr txBox="1">
            <a:spLocks noChangeArrowheads="1"/>
          </p:cNvSpPr>
          <p:nvPr/>
        </p:nvSpPr>
        <p:spPr bwMode="auto">
          <a:xfrm>
            <a:off x="1111250" y="1066800"/>
            <a:ext cx="1555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mutex Mtx</a:t>
            </a:r>
          </a:p>
        </p:txBody>
      </p:sp>
      <p:sp>
        <p:nvSpPr>
          <p:cNvPr id="1101828" name="Rectangle 4"/>
          <p:cNvSpPr>
            <a:spLocks noChangeArrowheads="1"/>
          </p:cNvSpPr>
          <p:nvPr/>
        </p:nvSpPr>
        <p:spPr bwMode="auto">
          <a:xfrm>
            <a:off x="1066800" y="1584325"/>
            <a:ext cx="2895600" cy="283527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f ()</a:t>
            </a:r>
          </a:p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{</a:t>
            </a:r>
          </a:p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Mtx.lock();</a:t>
            </a:r>
          </a:p>
          <a:p>
            <a:pPr defTabSz="914400" eaLnBrk="0" hangingPunct="0">
              <a:defRPr/>
            </a:pPr>
            <a:endParaRPr lang="fr-FR" sz="2000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endParaRPr lang="fr-FR" sz="2000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endParaRPr lang="fr-FR" sz="2000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Mtx.unlock();</a:t>
            </a:r>
          </a:p>
          <a:p>
            <a:pPr defTabSz="914400" eaLnBrk="0" hangingPunct="0">
              <a:defRPr/>
            </a:pPr>
            <a:endParaRPr lang="fr-FR" sz="2000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}</a:t>
            </a:r>
          </a:p>
        </p:txBody>
      </p:sp>
      <p:grpSp>
        <p:nvGrpSpPr>
          <p:cNvPr id="1101829" name="Group 5"/>
          <p:cNvGrpSpPr>
            <a:grpSpLocks/>
          </p:cNvGrpSpPr>
          <p:nvPr/>
        </p:nvGrpSpPr>
        <p:grpSpPr bwMode="auto">
          <a:xfrm>
            <a:off x="1295400" y="2727325"/>
            <a:ext cx="3124200" cy="1676400"/>
            <a:chOff x="816" y="1718"/>
            <a:chExt cx="1968" cy="1056"/>
          </a:xfrm>
        </p:grpSpPr>
        <p:sp>
          <p:nvSpPr>
            <p:cNvPr id="1101830" name="Text Box 6"/>
            <p:cNvSpPr txBox="1">
              <a:spLocks noChangeArrowheads="1"/>
            </p:cNvSpPr>
            <p:nvPr/>
          </p:nvSpPr>
          <p:spPr bwMode="auto">
            <a:xfrm>
              <a:off x="1104" y="1718"/>
              <a:ext cx="11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defTabSz="914400"/>
              <a:r>
                <a:rPr lang="fr-FR" altLang="ja-JP" sz="2000">
                  <a:solidFill>
                    <a:srgbClr val="000000"/>
                  </a:solidFill>
                </a:rPr>
                <a:t>exception levée</a:t>
              </a:r>
            </a:p>
          </p:txBody>
        </p:sp>
        <p:sp>
          <p:nvSpPr>
            <p:cNvPr id="1101831" name="Freeform 7"/>
            <p:cNvSpPr>
              <a:spLocks/>
            </p:cNvSpPr>
            <p:nvPr/>
          </p:nvSpPr>
          <p:spPr bwMode="auto">
            <a:xfrm>
              <a:off x="816" y="1862"/>
              <a:ext cx="1968" cy="912"/>
            </a:xfrm>
            <a:custGeom>
              <a:avLst/>
              <a:gdLst>
                <a:gd name="T0" fmla="*/ 1436 w 1776"/>
                <a:gd name="T1" fmla="*/ 0 h 864"/>
                <a:gd name="T2" fmla="*/ 1968 w 1776"/>
                <a:gd name="T3" fmla="*/ 0 h 864"/>
                <a:gd name="T4" fmla="*/ 1968 w 1776"/>
                <a:gd name="T5" fmla="*/ 912 h 864"/>
                <a:gd name="T6" fmla="*/ 0 w 1776"/>
                <a:gd name="T7" fmla="*/ 912 h 8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76" h="864">
                  <a:moveTo>
                    <a:pt x="1296" y="0"/>
                  </a:moveTo>
                  <a:lnTo>
                    <a:pt x="1776" y="0"/>
                  </a:lnTo>
                  <a:lnTo>
                    <a:pt x="1776" y="864"/>
                  </a:lnTo>
                  <a:lnTo>
                    <a:pt x="0" y="864"/>
                  </a:ln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ja-JP" altLang="en-US"/>
            </a:p>
          </p:txBody>
        </p:sp>
      </p:grpSp>
      <p:sp>
        <p:nvSpPr>
          <p:cNvPr id="1101832" name="Text Box 8"/>
          <p:cNvSpPr txBox="1">
            <a:spLocks noChangeArrowheads="1"/>
          </p:cNvSpPr>
          <p:nvPr/>
        </p:nvSpPr>
        <p:spPr bwMode="auto">
          <a:xfrm>
            <a:off x="4618038" y="3413125"/>
            <a:ext cx="24685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>
                <a:solidFill>
                  <a:srgbClr val="000000"/>
                </a:solidFill>
                <a:sym typeface="Symbol" panose="05050102010706020507" pitchFamily="18" charset="2"/>
              </a:rPr>
              <a:t> </a:t>
            </a:r>
            <a:r>
              <a:rPr lang="fr-FR" altLang="ja-JP" sz="2000" i="1">
                <a:solidFill>
                  <a:srgbClr val="000000"/>
                </a:solidFill>
              </a:rPr>
              <a:t>mutex</a:t>
            </a:r>
            <a:r>
              <a:rPr lang="fr-FR" altLang="ja-JP" sz="2000">
                <a:solidFill>
                  <a:srgbClr val="000000"/>
                </a:solidFill>
              </a:rPr>
              <a:t> jamais libéré</a:t>
            </a:r>
          </a:p>
        </p:txBody>
      </p:sp>
      <p:sp>
        <p:nvSpPr>
          <p:cNvPr id="1101833" name="Text Box 9"/>
          <p:cNvSpPr txBox="1">
            <a:spLocks noChangeArrowheads="1"/>
          </p:cNvSpPr>
          <p:nvPr/>
        </p:nvSpPr>
        <p:spPr bwMode="auto">
          <a:xfrm>
            <a:off x="550863" y="4903788"/>
            <a:ext cx="10429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Solution</a:t>
            </a:r>
          </a:p>
        </p:txBody>
      </p:sp>
      <p:sp>
        <p:nvSpPr>
          <p:cNvPr id="1101834" name="Text Box 10"/>
          <p:cNvSpPr txBox="1">
            <a:spLocks noChangeArrowheads="1"/>
          </p:cNvSpPr>
          <p:nvPr/>
        </p:nvSpPr>
        <p:spPr bwMode="auto">
          <a:xfrm>
            <a:off x="2422525" y="4937125"/>
            <a:ext cx="14874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idiome </a:t>
            </a:r>
            <a:r>
              <a:rPr lang="fr-FR" sz="2000" b="1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RAII</a:t>
            </a:r>
          </a:p>
        </p:txBody>
      </p:sp>
      <p:sp>
        <p:nvSpPr>
          <p:cNvPr id="1101835" name="Text Box 11"/>
          <p:cNvSpPr txBox="1">
            <a:spLocks noChangeArrowheads="1"/>
          </p:cNvSpPr>
          <p:nvPr/>
        </p:nvSpPr>
        <p:spPr bwMode="auto">
          <a:xfrm>
            <a:off x="4546600" y="4922838"/>
            <a:ext cx="3949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 b="1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R</a:t>
            </a:r>
            <a:r>
              <a:rPr lang="fr-FR" sz="2000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esource </a:t>
            </a:r>
            <a:r>
              <a:rPr lang="fr-FR" sz="2000" b="1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A</a:t>
            </a:r>
            <a:r>
              <a:rPr lang="fr-FR" sz="2000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cquisition </a:t>
            </a:r>
            <a:r>
              <a:rPr lang="fr-FR" sz="2000" b="1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I</a:t>
            </a:r>
            <a:r>
              <a:rPr lang="fr-FR" sz="2000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s </a:t>
            </a:r>
            <a:r>
              <a:rPr lang="fr-FR" sz="2000" b="1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I</a:t>
            </a:r>
            <a:r>
              <a:rPr lang="fr-FR" sz="2000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ntialisation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1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0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01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01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0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0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01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1826" grpId="0" animBg="1" autoUpdateAnimBg="0"/>
      <p:bldP spid="1101827" grpId="0" autoUpdateAnimBg="0"/>
      <p:bldP spid="1101828" grpId="0" animBg="1" autoUpdateAnimBg="0"/>
      <p:bldP spid="1101832" grpId="0" autoUpdateAnimBg="0"/>
      <p:bldP spid="1101833" grpId="0" autoUpdateAnimBg="0"/>
      <p:bldP spid="1101834" grpId="0" autoUpdateAnimBg="0"/>
      <p:bldP spid="1101835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42A7E49-67EE-4537-B19B-C7C96C4B2A5F}" type="slidenum">
              <a:rPr lang="fr-FR" altLang="ja-JP" sz="1400">
                <a:solidFill>
                  <a:srgbClr val="000000"/>
                </a:solidFill>
              </a:rPr>
              <a:pPr eaLnBrk="1" hangingPunct="1"/>
              <a:t>12</a:t>
            </a:fld>
            <a:endParaRPr lang="fr-FR" altLang="ja-JP" sz="1400">
              <a:solidFill>
                <a:srgbClr val="000000"/>
              </a:solidFill>
            </a:endParaRPr>
          </a:p>
        </p:txBody>
      </p:sp>
      <p:sp>
        <p:nvSpPr>
          <p:cNvPr id="1107970" name="Text Box 2"/>
          <p:cNvSpPr txBox="1">
            <a:spLocks noChangeArrowheads="1"/>
          </p:cNvSpPr>
          <p:nvPr/>
        </p:nvSpPr>
        <p:spPr bwMode="auto">
          <a:xfrm>
            <a:off x="990600" y="255588"/>
            <a:ext cx="482600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#include &lt;boost/thread/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locks.hpp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&gt; </a:t>
            </a:r>
          </a:p>
        </p:txBody>
      </p:sp>
      <p:sp>
        <p:nvSpPr>
          <p:cNvPr id="1107971" name="Text Box 3"/>
          <p:cNvSpPr txBox="1">
            <a:spLocks noChangeArrowheads="1"/>
          </p:cNvSpPr>
          <p:nvPr/>
        </p:nvSpPr>
        <p:spPr bwMode="auto">
          <a:xfrm>
            <a:off x="1035050" y="1046163"/>
            <a:ext cx="5508625" cy="284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class </a:t>
            </a:r>
            <a:r>
              <a:rPr lang="fr-FR" b="1" dirty="0" err="1">
                <a:solidFill>
                  <a:srgbClr val="FF3300"/>
                </a:solidFill>
                <a:latin typeface="Courier New" charset="0"/>
                <a:ea typeface="ＭＳ Ｐゴシック" charset="0"/>
              </a:rPr>
              <a:t>lock_guard</a:t>
            </a: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</a:t>
            </a:r>
          </a:p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{</a:t>
            </a:r>
          </a:p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public : </a:t>
            </a:r>
          </a:p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</a:t>
            </a:r>
            <a:r>
              <a:rPr lang="fr-FR" b="1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explicit</a:t>
            </a: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lock_guard</a:t>
            </a: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(</a:t>
            </a:r>
            <a:r>
              <a:rPr lang="fr-FR" b="1" dirty="0" err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Lockable</a:t>
            </a: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&amp; m);</a:t>
            </a:r>
          </a:p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~</a:t>
            </a:r>
            <a:r>
              <a:rPr lang="fr-FR" dirty="0" err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lock_guard</a:t>
            </a: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(); </a:t>
            </a:r>
          </a:p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// ...</a:t>
            </a:r>
          </a:p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}; </a:t>
            </a:r>
          </a:p>
        </p:txBody>
      </p:sp>
      <p:sp>
        <p:nvSpPr>
          <p:cNvPr id="1107972" name="Text Box 4"/>
          <p:cNvSpPr txBox="1">
            <a:spLocks noChangeArrowheads="1"/>
          </p:cNvSpPr>
          <p:nvPr/>
        </p:nvSpPr>
        <p:spPr bwMode="auto">
          <a:xfrm>
            <a:off x="517525" y="3905250"/>
            <a:ext cx="1258888" cy="40322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Utilisation</a:t>
            </a:r>
          </a:p>
        </p:txBody>
      </p:sp>
      <p:sp>
        <p:nvSpPr>
          <p:cNvPr id="1107973" name="Rectangle 5"/>
          <p:cNvSpPr>
            <a:spLocks noChangeArrowheads="1"/>
          </p:cNvSpPr>
          <p:nvPr/>
        </p:nvSpPr>
        <p:spPr bwMode="auto">
          <a:xfrm>
            <a:off x="838200" y="4900613"/>
            <a:ext cx="4572000" cy="17399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f ()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{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lock_guard Lock (Mtx);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// ...</a:t>
            </a: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}</a:t>
            </a:r>
          </a:p>
        </p:txBody>
      </p:sp>
      <p:sp>
        <p:nvSpPr>
          <p:cNvPr id="1107974" name="Text Box 6"/>
          <p:cNvSpPr txBox="1">
            <a:spLocks noChangeArrowheads="1"/>
          </p:cNvSpPr>
          <p:nvPr/>
        </p:nvSpPr>
        <p:spPr bwMode="auto">
          <a:xfrm>
            <a:off x="5562600" y="700088"/>
            <a:ext cx="3024188" cy="128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peut être implémenté</a:t>
            </a:r>
          </a:p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avec n'importe quelle classe</a:t>
            </a:r>
          </a:p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qui implémente le concept</a:t>
            </a:r>
          </a:p>
          <a:p>
            <a:pPr defTabSz="914400"/>
            <a:r>
              <a:rPr lang="fr-FR" altLang="ja-JP" sz="1800" b="1">
                <a:solidFill>
                  <a:srgbClr val="000000"/>
                </a:solidFill>
                <a:latin typeface="Courier New" panose="02070309020205020404" pitchFamily="49" charset="0"/>
              </a:rPr>
              <a:t>Lockable</a:t>
            </a:r>
            <a:endParaRPr lang="fr-FR" altLang="ja-JP" sz="180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1107975" name="Rectangle 7"/>
          <p:cNvSpPr>
            <a:spLocks noChangeArrowheads="1"/>
          </p:cNvSpPr>
          <p:nvPr/>
        </p:nvSpPr>
        <p:spPr bwMode="auto">
          <a:xfrm>
            <a:off x="990600" y="665163"/>
            <a:ext cx="4006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template &lt;typename 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Lockable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&gt;</a:t>
            </a:r>
          </a:p>
        </p:txBody>
      </p:sp>
      <p:sp>
        <p:nvSpPr>
          <p:cNvPr id="1107976" name="Text Box 8"/>
          <p:cNvSpPr txBox="1">
            <a:spLocks noChangeArrowheads="1"/>
          </p:cNvSpPr>
          <p:nvPr/>
        </p:nvSpPr>
        <p:spPr bwMode="auto">
          <a:xfrm>
            <a:off x="838200" y="4445000"/>
            <a:ext cx="1555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mutex Mtx</a:t>
            </a:r>
          </a:p>
        </p:txBody>
      </p:sp>
      <p:sp>
        <p:nvSpPr>
          <p:cNvPr id="1107977" name="Text Box 9"/>
          <p:cNvSpPr txBox="1">
            <a:spLocks noChangeArrowheads="1"/>
          </p:cNvSpPr>
          <p:nvPr/>
        </p:nvSpPr>
        <p:spPr bwMode="auto">
          <a:xfrm>
            <a:off x="1219200" y="6232525"/>
            <a:ext cx="5962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//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</a:t>
            </a:r>
            <a:r>
              <a:rPr lang="fr-FR" sz="2000">
                <a:solidFill>
                  <a:srgbClr val="FF3300"/>
                </a:solidFill>
                <a:latin typeface="Times New Roman" charset="0"/>
                <a:ea typeface="ＭＳ Ｐゴシック" charset="0"/>
              </a:rPr>
              <a:t>appel automatique du destructeur  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~lock_guard();</a:t>
            </a: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</p:txBody>
      </p:sp>
      <p:sp>
        <p:nvSpPr>
          <p:cNvPr id="1107978" name="Text Box 10"/>
          <p:cNvSpPr txBox="1">
            <a:spLocks noChangeArrowheads="1"/>
          </p:cNvSpPr>
          <p:nvPr/>
        </p:nvSpPr>
        <p:spPr bwMode="auto">
          <a:xfrm>
            <a:off x="4648200" y="3352800"/>
            <a:ext cx="3154363" cy="400050"/>
          </a:xfrm>
          <a:prstGeom prst="rect">
            <a:avLst/>
          </a:prstGeom>
          <a:solidFill>
            <a:srgbClr val="FFCC99"/>
          </a:solidFill>
          <a:ln w="3175">
            <a:solidFill>
              <a:srgbClr val="FF33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construit selon l'idiome </a:t>
            </a:r>
            <a:r>
              <a:rPr lang="fr-FR" sz="2000" b="1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RAII</a:t>
            </a:r>
          </a:p>
        </p:txBody>
      </p:sp>
      <p:grpSp>
        <p:nvGrpSpPr>
          <p:cNvPr id="1107979" name="Group 11"/>
          <p:cNvGrpSpPr>
            <a:grpSpLocks/>
          </p:cNvGrpSpPr>
          <p:nvPr/>
        </p:nvGrpSpPr>
        <p:grpSpPr bwMode="auto">
          <a:xfrm>
            <a:off x="2514600" y="4445000"/>
            <a:ext cx="3200400" cy="396875"/>
            <a:chOff x="1584" y="2800"/>
            <a:chExt cx="2016" cy="250"/>
          </a:xfrm>
        </p:grpSpPr>
        <p:sp>
          <p:nvSpPr>
            <p:cNvPr id="1107980" name="Text Box 12"/>
            <p:cNvSpPr txBox="1">
              <a:spLocks noChangeArrowheads="1"/>
            </p:cNvSpPr>
            <p:nvPr/>
          </p:nvSpPr>
          <p:spPr bwMode="auto">
            <a:xfrm>
              <a:off x="2460" y="2800"/>
              <a:ext cx="11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variable globale</a:t>
              </a:r>
              <a:endParaRPr lang="fr-FR">
                <a:solidFill>
                  <a:srgbClr val="000000"/>
                </a:solidFill>
                <a:latin typeface="Courier New" charset="0"/>
                <a:ea typeface="ＭＳ Ｐゴシック" charset="0"/>
              </a:endParaRPr>
            </a:p>
          </p:txBody>
        </p:sp>
        <p:sp>
          <p:nvSpPr>
            <p:cNvPr id="1107981" name="Line 13"/>
            <p:cNvSpPr>
              <a:spLocks noChangeShapeType="1"/>
            </p:cNvSpPr>
            <p:nvPr/>
          </p:nvSpPr>
          <p:spPr bwMode="auto">
            <a:xfrm flipH="1">
              <a:off x="1584" y="2928"/>
              <a:ext cx="86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endParaRPr>
            </a:p>
          </p:txBody>
        </p:sp>
      </p:grpSp>
      <p:grpSp>
        <p:nvGrpSpPr>
          <p:cNvPr id="1107982" name="Group 14"/>
          <p:cNvGrpSpPr>
            <a:grpSpLocks/>
          </p:cNvGrpSpPr>
          <p:nvPr/>
        </p:nvGrpSpPr>
        <p:grpSpPr bwMode="auto">
          <a:xfrm>
            <a:off x="4724400" y="5105400"/>
            <a:ext cx="3249613" cy="1006475"/>
            <a:chOff x="2976" y="3216"/>
            <a:chExt cx="2047" cy="634"/>
          </a:xfrm>
        </p:grpSpPr>
        <p:sp>
          <p:nvSpPr>
            <p:cNvPr id="1107983" name="Text Box 15"/>
            <p:cNvSpPr txBox="1">
              <a:spLocks noChangeArrowheads="1"/>
            </p:cNvSpPr>
            <p:nvPr/>
          </p:nvSpPr>
          <p:spPr bwMode="auto">
            <a:xfrm>
              <a:off x="4118" y="3216"/>
              <a:ext cx="905" cy="63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construction</a:t>
              </a:r>
            </a:p>
            <a:p>
              <a:pPr algn="ctr"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+</a:t>
              </a:r>
            </a:p>
            <a:p>
              <a:pPr algn="ctr"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verrouillage</a:t>
              </a:r>
            </a:p>
          </p:txBody>
        </p:sp>
        <p:sp>
          <p:nvSpPr>
            <p:cNvPr id="1107984" name="Line 16"/>
            <p:cNvSpPr>
              <a:spLocks noChangeShapeType="1"/>
            </p:cNvSpPr>
            <p:nvPr/>
          </p:nvSpPr>
          <p:spPr bwMode="auto">
            <a:xfrm flipH="1">
              <a:off x="2976" y="3552"/>
              <a:ext cx="11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07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07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07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07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07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07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7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07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07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07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07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07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7970" grpId="0" autoUpdateAnimBg="0"/>
      <p:bldP spid="1107971" grpId="0" autoUpdateAnimBg="0"/>
      <p:bldP spid="1107972" grpId="0" animBg="1" autoUpdateAnimBg="0"/>
      <p:bldP spid="1107973" grpId="0" animBg="1" autoUpdateAnimBg="0"/>
      <p:bldP spid="1107974" grpId="0" autoUpdateAnimBg="0"/>
      <p:bldP spid="1107975" grpId="0" autoUpdateAnimBg="0"/>
      <p:bldP spid="1107976" grpId="0" autoUpdateAnimBg="0"/>
      <p:bldP spid="1107977" grpId="0" autoUpdateAnimBg="0"/>
      <p:bldP spid="1107978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B3FF1EB-636F-423F-8F40-C1659064C4DD}" type="slidenum">
              <a:rPr lang="fr-FR" altLang="ja-JP" sz="1400">
                <a:solidFill>
                  <a:srgbClr val="000000"/>
                </a:solidFill>
              </a:rPr>
              <a:pPr eaLnBrk="1" hangingPunct="1"/>
              <a:t>13</a:t>
            </a:fld>
            <a:endParaRPr lang="fr-FR" altLang="ja-JP" sz="1400">
              <a:solidFill>
                <a:srgbClr val="000000"/>
              </a:solidFill>
            </a:endParaRPr>
          </a:p>
        </p:txBody>
      </p:sp>
      <p:sp>
        <p:nvSpPr>
          <p:cNvPr id="1108994" name="Text Box 2"/>
          <p:cNvSpPr txBox="1">
            <a:spLocks noChangeArrowheads="1"/>
          </p:cNvSpPr>
          <p:nvPr/>
        </p:nvSpPr>
        <p:spPr bwMode="auto">
          <a:xfrm>
            <a:off x="730250" y="1255713"/>
            <a:ext cx="5645150" cy="524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class </a:t>
            </a:r>
            <a:r>
              <a:rPr lang="fr-FR" b="1" dirty="0" err="1">
                <a:solidFill>
                  <a:srgbClr val="FF3300"/>
                </a:solidFill>
                <a:latin typeface="Courier New" charset="0"/>
                <a:ea typeface="ＭＳ Ｐゴシック" charset="0"/>
              </a:rPr>
              <a:t>unique_lock</a:t>
            </a: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</a:t>
            </a:r>
          </a:p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{</a:t>
            </a:r>
          </a:p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public : </a:t>
            </a:r>
          </a:p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</a:t>
            </a:r>
            <a:r>
              <a:rPr lang="fr-FR" b="1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explicit</a:t>
            </a: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unique_lock</a:t>
            </a: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(</a:t>
            </a:r>
            <a:r>
              <a:rPr lang="fr-FR" b="1" dirty="0" err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Lockable</a:t>
            </a: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&amp; m);</a:t>
            </a:r>
          </a:p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endParaRPr lang="fr-FR" dirty="0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endParaRPr lang="fr-FR" dirty="0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endParaRPr lang="fr-FR" dirty="0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endParaRPr lang="fr-FR" dirty="0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endParaRPr lang="fr-FR" dirty="0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endParaRPr lang="fr-FR" dirty="0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~</a:t>
            </a:r>
            <a:r>
              <a:rPr lang="fr-FR" dirty="0" err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unique_lock</a:t>
            </a: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(); </a:t>
            </a:r>
          </a:p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// ...</a:t>
            </a:r>
          </a:p>
          <a:p>
            <a:pPr defTabSz="914400" eaLnBrk="0" hangingPunct="0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}; </a:t>
            </a:r>
          </a:p>
        </p:txBody>
      </p:sp>
      <p:sp>
        <p:nvSpPr>
          <p:cNvPr id="1108995" name="Text Box 3"/>
          <p:cNvSpPr txBox="1">
            <a:spLocks noChangeArrowheads="1"/>
          </p:cNvSpPr>
          <p:nvPr/>
        </p:nvSpPr>
        <p:spPr bwMode="auto">
          <a:xfrm>
            <a:off x="4876800" y="879475"/>
            <a:ext cx="35687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peut être implémenté</a:t>
            </a:r>
          </a:p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avec n'importe quelle classe</a:t>
            </a:r>
          </a:p>
          <a:p>
            <a:pPr defTabSz="914400"/>
            <a:r>
              <a:rPr lang="fr-FR" altLang="ja-JP" sz="2000">
                <a:solidFill>
                  <a:srgbClr val="000000"/>
                </a:solidFill>
              </a:rPr>
              <a:t>qui implémente les concepts</a:t>
            </a:r>
          </a:p>
          <a:p>
            <a:pPr defTabSz="914400"/>
            <a:r>
              <a:rPr lang="fr-FR" altLang="ja-JP" sz="1800" b="1">
                <a:solidFill>
                  <a:srgbClr val="000000"/>
                </a:solidFill>
                <a:latin typeface="Courier New" panose="02070309020205020404" pitchFamily="49" charset="0"/>
              </a:rPr>
              <a:t>Lockable </a:t>
            </a:r>
            <a:r>
              <a:rPr lang="fr-FR" altLang="ja-JP" sz="2000">
                <a:solidFill>
                  <a:srgbClr val="000000"/>
                </a:solidFill>
              </a:rPr>
              <a:t>ou  </a:t>
            </a:r>
            <a:r>
              <a:rPr lang="fr-FR" altLang="ja-JP" sz="1800" b="1">
                <a:solidFill>
                  <a:srgbClr val="000000"/>
                </a:solidFill>
                <a:latin typeface="Courier New" panose="02070309020205020404" pitchFamily="49" charset="0"/>
              </a:rPr>
              <a:t>TimedLockable</a:t>
            </a:r>
            <a:endParaRPr lang="fr-FR" altLang="ja-JP" sz="180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1108996" name="Rectangle 4"/>
          <p:cNvSpPr>
            <a:spLocks noChangeArrowheads="1"/>
          </p:cNvSpPr>
          <p:nvPr/>
        </p:nvSpPr>
        <p:spPr bwMode="auto">
          <a:xfrm>
            <a:off x="685800" y="874713"/>
            <a:ext cx="4006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template &lt;typename 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Lockable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&gt;</a:t>
            </a:r>
          </a:p>
        </p:txBody>
      </p:sp>
      <p:sp>
        <p:nvSpPr>
          <p:cNvPr id="1108997" name="Text Box 5"/>
          <p:cNvSpPr txBox="1">
            <a:spLocks noChangeArrowheads="1"/>
          </p:cNvSpPr>
          <p:nvPr/>
        </p:nvSpPr>
        <p:spPr bwMode="auto">
          <a:xfrm>
            <a:off x="5181600" y="304800"/>
            <a:ext cx="3154363" cy="400050"/>
          </a:xfrm>
          <a:prstGeom prst="rect">
            <a:avLst/>
          </a:prstGeom>
          <a:solidFill>
            <a:srgbClr val="FFCC99"/>
          </a:solidFill>
          <a:ln w="3175">
            <a:solidFill>
              <a:srgbClr val="FF33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construit selon l'idiome </a:t>
            </a:r>
            <a:r>
              <a:rPr lang="fr-FR" sz="2000" b="1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RAII</a:t>
            </a:r>
          </a:p>
        </p:txBody>
      </p:sp>
      <p:sp>
        <p:nvSpPr>
          <p:cNvPr id="1108999" name="Text Box 7"/>
          <p:cNvSpPr txBox="1">
            <a:spLocks noChangeArrowheads="1"/>
          </p:cNvSpPr>
          <p:nvPr/>
        </p:nvSpPr>
        <p:spPr bwMode="auto">
          <a:xfrm>
            <a:off x="442913" y="358775"/>
            <a:ext cx="2300287" cy="40322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Autre sorte de </a:t>
            </a: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lock</a:t>
            </a:r>
            <a:endParaRPr lang="fr-FR" sz="200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1109000" name="Rectangle 8"/>
          <p:cNvSpPr>
            <a:spLocks noChangeArrowheads="1"/>
          </p:cNvSpPr>
          <p:nvPr/>
        </p:nvSpPr>
        <p:spPr bwMode="auto">
          <a:xfrm>
            <a:off x="1278863" y="3216275"/>
            <a:ext cx="2232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dirty="0" err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void</a:t>
            </a: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lock</a:t>
            </a: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();</a:t>
            </a:r>
          </a:p>
          <a:p>
            <a:pPr defTabSz="914400" eaLnBrk="0" hangingPunct="0">
              <a:defRPr/>
            </a:pPr>
            <a:r>
              <a:rPr lang="fr-FR" dirty="0" err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bool</a:t>
            </a: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try_lock</a:t>
            </a:r>
            <a:r>
              <a:rPr lang="fr-FR" dirty="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()</a:t>
            </a:r>
          </a:p>
        </p:txBody>
      </p:sp>
      <p:grpSp>
        <p:nvGrpSpPr>
          <p:cNvPr id="1109002" name="Group 10"/>
          <p:cNvGrpSpPr>
            <a:grpSpLocks/>
          </p:cNvGrpSpPr>
          <p:nvPr/>
        </p:nvGrpSpPr>
        <p:grpSpPr bwMode="auto">
          <a:xfrm>
            <a:off x="3124200" y="3200400"/>
            <a:ext cx="5867400" cy="396875"/>
            <a:chOff x="1968" y="2016"/>
            <a:chExt cx="3696" cy="250"/>
          </a:xfrm>
        </p:grpSpPr>
        <p:sp>
          <p:nvSpPr>
            <p:cNvPr id="1109003" name="Text Box 11"/>
            <p:cNvSpPr txBox="1">
              <a:spLocks noChangeArrowheads="1"/>
            </p:cNvSpPr>
            <p:nvPr/>
          </p:nvSpPr>
          <p:spPr bwMode="auto">
            <a:xfrm>
              <a:off x="4368" y="2016"/>
              <a:ext cx="1296" cy="2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verrouillage</a:t>
              </a:r>
            </a:p>
          </p:txBody>
        </p:sp>
        <p:sp>
          <p:nvSpPr>
            <p:cNvPr id="1109004" name="Line 12"/>
            <p:cNvSpPr>
              <a:spLocks noChangeShapeType="1"/>
            </p:cNvSpPr>
            <p:nvPr/>
          </p:nvSpPr>
          <p:spPr bwMode="auto">
            <a:xfrm flipH="1">
              <a:off x="1968" y="2122"/>
              <a:ext cx="23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endParaRPr>
            </a:p>
          </p:txBody>
        </p:sp>
      </p:grpSp>
      <p:grpSp>
        <p:nvGrpSpPr>
          <p:cNvPr id="1109005" name="Group 13"/>
          <p:cNvGrpSpPr>
            <a:grpSpLocks/>
          </p:cNvGrpSpPr>
          <p:nvPr/>
        </p:nvGrpSpPr>
        <p:grpSpPr bwMode="auto">
          <a:xfrm>
            <a:off x="6400800" y="2403475"/>
            <a:ext cx="2590800" cy="396875"/>
            <a:chOff x="4032" y="1514"/>
            <a:chExt cx="1632" cy="250"/>
          </a:xfrm>
        </p:grpSpPr>
        <p:sp>
          <p:nvSpPr>
            <p:cNvPr id="1109006" name="Line 14"/>
            <p:cNvSpPr>
              <a:spLocks noChangeShapeType="1"/>
            </p:cNvSpPr>
            <p:nvPr/>
          </p:nvSpPr>
          <p:spPr bwMode="auto">
            <a:xfrm flipH="1">
              <a:off x="4032" y="1668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1109007" name="Text Box 15"/>
            <p:cNvSpPr txBox="1">
              <a:spLocks noChangeArrowheads="1"/>
            </p:cNvSpPr>
            <p:nvPr/>
          </p:nvSpPr>
          <p:spPr bwMode="auto">
            <a:xfrm>
              <a:off x="4368" y="1514"/>
              <a:ext cx="1296" cy="2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construction</a:t>
              </a:r>
            </a:p>
          </p:txBody>
        </p:sp>
      </p:grpSp>
      <p:grpSp>
        <p:nvGrpSpPr>
          <p:cNvPr id="1109008" name="Group 16"/>
          <p:cNvGrpSpPr>
            <a:grpSpLocks/>
          </p:cNvGrpSpPr>
          <p:nvPr/>
        </p:nvGrpSpPr>
        <p:grpSpPr bwMode="auto">
          <a:xfrm>
            <a:off x="3505200" y="5222875"/>
            <a:ext cx="5486400" cy="396875"/>
            <a:chOff x="2208" y="3290"/>
            <a:chExt cx="3456" cy="250"/>
          </a:xfrm>
        </p:grpSpPr>
        <p:sp>
          <p:nvSpPr>
            <p:cNvPr id="1109009" name="Line 17"/>
            <p:cNvSpPr>
              <a:spLocks noChangeShapeType="1"/>
            </p:cNvSpPr>
            <p:nvPr/>
          </p:nvSpPr>
          <p:spPr bwMode="auto">
            <a:xfrm flipH="1" flipV="1">
              <a:off x="2208" y="3456"/>
              <a:ext cx="21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1109010" name="Text Box 18"/>
            <p:cNvSpPr txBox="1">
              <a:spLocks noChangeArrowheads="1"/>
            </p:cNvSpPr>
            <p:nvPr/>
          </p:nvSpPr>
          <p:spPr bwMode="auto">
            <a:xfrm>
              <a:off x="4368" y="3290"/>
              <a:ext cx="1296" cy="2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hangingPunct="0">
                <a:defRPr/>
              </a:pPr>
              <a:r>
                <a:rPr lang="fr-FR" sz="2000" dirty="0" smtClean="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destruction</a:t>
              </a:r>
              <a:endParaRPr lang="fr-FR" sz="2000" dirty="0">
                <a:solidFill>
                  <a:srgbClr val="000000"/>
                </a:solidFill>
                <a:latin typeface="Times New Roman" charset="0"/>
                <a:ea typeface="ＭＳ Ｐゴシック" charset="0"/>
              </a:endParaRPr>
            </a:p>
          </p:txBody>
        </p:sp>
      </p:grpSp>
      <p:sp>
        <p:nvSpPr>
          <p:cNvPr id="1109011" name="Text Box 19"/>
          <p:cNvSpPr txBox="1">
            <a:spLocks noChangeArrowheads="1"/>
          </p:cNvSpPr>
          <p:nvPr/>
        </p:nvSpPr>
        <p:spPr bwMode="auto">
          <a:xfrm>
            <a:off x="6934200" y="5619750"/>
            <a:ext cx="2057400" cy="10156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eaLnBrk="0" hangingPunct="0">
              <a:defRPr/>
            </a:pPr>
            <a:r>
              <a:rPr lang="fr-FR" sz="2000" dirty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</a:t>
            </a:r>
            <a:r>
              <a:rPr lang="fr-FR" sz="200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dévérouillage</a:t>
            </a:r>
            <a:r>
              <a:rPr lang="fr-FR" sz="2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seulement </a:t>
            </a:r>
            <a:r>
              <a:rPr lang="fr-FR" sz="2000" dirty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si</a:t>
            </a:r>
          </a:p>
          <a:p>
            <a:pPr algn="ctr" defTabSz="914400" eaLnBrk="0" hangingPunct="0">
              <a:defRPr/>
            </a:pPr>
            <a:r>
              <a:rPr lang="fr-FR" sz="2000" dirty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verrouillage  </a:t>
            </a:r>
          </a:p>
        </p:txBody>
      </p:sp>
      <p:sp>
        <p:nvSpPr>
          <p:cNvPr id="1109012" name="Rectangle 20"/>
          <p:cNvSpPr>
            <a:spLocks noChangeArrowheads="1"/>
          </p:cNvSpPr>
          <p:nvPr/>
        </p:nvSpPr>
        <p:spPr bwMode="auto">
          <a:xfrm>
            <a:off x="1257300" y="4673600"/>
            <a:ext cx="209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void unlock();</a:t>
            </a:r>
          </a:p>
        </p:txBody>
      </p:sp>
      <p:grpSp>
        <p:nvGrpSpPr>
          <p:cNvPr id="1109013" name="Group 21"/>
          <p:cNvGrpSpPr>
            <a:grpSpLocks/>
          </p:cNvGrpSpPr>
          <p:nvPr/>
        </p:nvGrpSpPr>
        <p:grpSpPr bwMode="auto">
          <a:xfrm>
            <a:off x="3352800" y="4479925"/>
            <a:ext cx="5638800" cy="701675"/>
            <a:chOff x="2112" y="2822"/>
            <a:chExt cx="3552" cy="442"/>
          </a:xfrm>
        </p:grpSpPr>
        <p:sp>
          <p:nvSpPr>
            <p:cNvPr id="1109014" name="Text Box 22"/>
            <p:cNvSpPr txBox="1">
              <a:spLocks noChangeArrowheads="1"/>
            </p:cNvSpPr>
            <p:nvPr/>
          </p:nvSpPr>
          <p:spPr bwMode="auto">
            <a:xfrm>
              <a:off x="4368" y="2822"/>
              <a:ext cx="1296" cy="44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en principe</a:t>
              </a:r>
            </a:p>
            <a:p>
              <a:pPr algn="ctr"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inutile !</a:t>
              </a:r>
            </a:p>
          </p:txBody>
        </p:sp>
        <p:sp>
          <p:nvSpPr>
            <p:cNvPr id="1109015" name="Line 23"/>
            <p:cNvSpPr>
              <a:spLocks noChangeShapeType="1"/>
            </p:cNvSpPr>
            <p:nvPr/>
          </p:nvSpPr>
          <p:spPr bwMode="auto">
            <a:xfrm flipH="1">
              <a:off x="2112" y="3072"/>
              <a:ext cx="22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8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08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9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8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8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08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09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09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09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09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09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09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08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08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8994" grpId="0" autoUpdateAnimBg="0"/>
      <p:bldP spid="1108995" grpId="0" autoUpdateAnimBg="0"/>
      <p:bldP spid="1108996" grpId="0" autoUpdateAnimBg="0"/>
      <p:bldP spid="1108997" grpId="0" animBg="1" autoUpdateAnimBg="0"/>
      <p:bldP spid="1108999" grpId="0" animBg="1" autoUpdateAnimBg="0"/>
      <p:bldP spid="1109000" grpId="0" autoUpdateAnimBg="0"/>
      <p:bldP spid="1109011" grpId="0" animBg="1" autoUpdateAnimBg="0"/>
      <p:bldP spid="110901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8BF01FC-3C7C-4080-B92D-2278780713E4}" type="slidenum">
              <a:rPr lang="fr-FR" altLang="ja-JP" sz="1400">
                <a:solidFill>
                  <a:srgbClr val="000000"/>
                </a:solidFill>
              </a:rPr>
              <a:pPr eaLnBrk="1" hangingPunct="1"/>
              <a:t>14</a:t>
            </a:fld>
            <a:endParaRPr lang="fr-FR" altLang="ja-JP" sz="1400">
              <a:solidFill>
                <a:srgbClr val="000000"/>
              </a:solidFill>
            </a:endParaRPr>
          </a:p>
        </p:txBody>
      </p:sp>
      <p:sp>
        <p:nvSpPr>
          <p:cNvPr id="1076243" name="Rectangle 19"/>
          <p:cNvSpPr>
            <a:spLocks noChangeArrowheads="1"/>
          </p:cNvSpPr>
          <p:nvPr/>
        </p:nvSpPr>
        <p:spPr bwMode="auto">
          <a:xfrm>
            <a:off x="2881312" y="2728094"/>
            <a:ext cx="3465228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defTabSz="914400" eaLnBrk="0" hangingPunct="0">
              <a:defRPr/>
            </a:pPr>
            <a:endParaRPr lang="fr-FR" sz="200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9" name="Rectangle 33"/>
          <p:cNvSpPr>
            <a:spLocks noChangeArrowheads="1"/>
          </p:cNvSpPr>
          <p:nvPr/>
        </p:nvSpPr>
        <p:spPr bwMode="auto">
          <a:xfrm>
            <a:off x="2881312" y="2725310"/>
            <a:ext cx="33265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Synchronisation par moniteurs</a:t>
            </a:r>
            <a:endParaRPr lang="fr-FR" sz="2000" dirty="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27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76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624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83F4DAB-DDB4-4CA5-B31C-BB3C363CCBEB}" type="slidenum">
              <a:rPr lang="fr-FR" altLang="nl-NL" sz="1400">
                <a:solidFill>
                  <a:srgbClr val="000000"/>
                </a:solidFill>
              </a:rPr>
              <a:pPr eaLnBrk="1" hangingPunct="1"/>
              <a:t>15</a:t>
            </a:fld>
            <a:endParaRPr lang="fr-FR" altLang="nl-NL" sz="1400">
              <a:solidFill>
                <a:srgbClr val="000000"/>
              </a:solidFill>
            </a:endParaRPr>
          </a:p>
        </p:txBody>
      </p:sp>
      <p:grpSp>
        <p:nvGrpSpPr>
          <p:cNvPr id="1068034" name="Group 2"/>
          <p:cNvGrpSpPr>
            <a:grpSpLocks/>
          </p:cNvGrpSpPr>
          <p:nvPr/>
        </p:nvGrpSpPr>
        <p:grpSpPr bwMode="auto">
          <a:xfrm>
            <a:off x="914400" y="304800"/>
            <a:ext cx="7162800" cy="5638800"/>
            <a:chOff x="576" y="192"/>
            <a:chExt cx="4512" cy="3552"/>
          </a:xfrm>
        </p:grpSpPr>
        <p:sp>
          <p:nvSpPr>
            <p:cNvPr id="1068035" name="Text Box 3"/>
            <p:cNvSpPr txBox="1">
              <a:spLocks noChangeArrowheads="1"/>
            </p:cNvSpPr>
            <p:nvPr/>
          </p:nvSpPr>
          <p:spPr bwMode="auto">
            <a:xfrm>
              <a:off x="576" y="672"/>
              <a:ext cx="8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Moniteur =</a:t>
              </a:r>
            </a:p>
          </p:txBody>
        </p:sp>
        <p:sp>
          <p:nvSpPr>
            <p:cNvPr id="1068036" name="Rectangle 4"/>
            <p:cNvSpPr>
              <a:spLocks noChangeArrowheads="1"/>
            </p:cNvSpPr>
            <p:nvPr/>
          </p:nvSpPr>
          <p:spPr bwMode="auto">
            <a:xfrm>
              <a:off x="1872" y="192"/>
              <a:ext cx="3216" cy="355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068037" name="Text Box 5"/>
          <p:cNvSpPr txBox="1">
            <a:spLocks noChangeArrowheads="1"/>
          </p:cNvSpPr>
          <p:nvPr/>
        </p:nvSpPr>
        <p:spPr bwMode="auto">
          <a:xfrm>
            <a:off x="3429000" y="990600"/>
            <a:ext cx="3105150" cy="39687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nl-NL" sz="2000">
                <a:solidFill>
                  <a:srgbClr val="000000"/>
                </a:solidFill>
              </a:rPr>
              <a:t>fonctions/procédures privées</a:t>
            </a:r>
          </a:p>
        </p:txBody>
      </p:sp>
      <p:sp>
        <p:nvSpPr>
          <p:cNvPr id="1068038" name="Text Box 6"/>
          <p:cNvSpPr txBox="1">
            <a:spLocks noChangeArrowheads="1"/>
          </p:cNvSpPr>
          <p:nvPr/>
        </p:nvSpPr>
        <p:spPr bwMode="auto">
          <a:xfrm>
            <a:off x="3429000" y="457200"/>
            <a:ext cx="1811338" cy="39687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nl-NL" sz="2000">
                <a:solidFill>
                  <a:srgbClr val="000000"/>
                </a:solidFill>
              </a:rPr>
              <a:t>données privées</a:t>
            </a:r>
          </a:p>
        </p:txBody>
      </p:sp>
      <p:sp>
        <p:nvSpPr>
          <p:cNvPr id="1068039" name="Text Box 7"/>
          <p:cNvSpPr txBox="1">
            <a:spLocks noChangeArrowheads="1"/>
          </p:cNvSpPr>
          <p:nvPr/>
        </p:nvSpPr>
        <p:spPr bwMode="auto">
          <a:xfrm>
            <a:off x="1225550" y="3044825"/>
            <a:ext cx="3498850" cy="39687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nl-NL" sz="2000">
                <a:solidFill>
                  <a:srgbClr val="000000"/>
                </a:solidFill>
              </a:rPr>
              <a:t>fonctions/procédures accessibles</a:t>
            </a:r>
          </a:p>
        </p:txBody>
      </p:sp>
      <p:sp>
        <p:nvSpPr>
          <p:cNvPr id="1068040" name="Text Box 8"/>
          <p:cNvSpPr txBox="1">
            <a:spLocks noChangeArrowheads="1"/>
          </p:cNvSpPr>
          <p:nvPr/>
        </p:nvSpPr>
        <p:spPr bwMode="auto">
          <a:xfrm>
            <a:off x="1371600" y="3594100"/>
            <a:ext cx="2055813" cy="39687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nl-NL" sz="2000">
                <a:solidFill>
                  <a:srgbClr val="000000"/>
                </a:solidFill>
              </a:rPr>
              <a:t>=   points d'entrée </a:t>
            </a:r>
          </a:p>
        </p:txBody>
      </p:sp>
      <p:sp>
        <p:nvSpPr>
          <p:cNvPr id="1068041" name="Text Box 9"/>
          <p:cNvSpPr txBox="1">
            <a:spLocks noChangeArrowheads="1"/>
          </p:cNvSpPr>
          <p:nvPr/>
        </p:nvSpPr>
        <p:spPr bwMode="auto">
          <a:xfrm>
            <a:off x="838200" y="304800"/>
            <a:ext cx="15446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Hoare (1974)</a:t>
            </a:r>
          </a:p>
        </p:txBody>
      </p:sp>
      <p:sp>
        <p:nvSpPr>
          <p:cNvPr id="1068042" name="Text Box 10"/>
          <p:cNvSpPr txBox="1">
            <a:spLocks noChangeArrowheads="1"/>
          </p:cNvSpPr>
          <p:nvPr/>
        </p:nvSpPr>
        <p:spPr bwMode="auto">
          <a:xfrm>
            <a:off x="3482975" y="2362200"/>
            <a:ext cx="2436813" cy="39687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 b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variable(s)-condition</a:t>
            </a:r>
          </a:p>
        </p:txBody>
      </p:sp>
      <p:grpSp>
        <p:nvGrpSpPr>
          <p:cNvPr id="1068043" name="Group 11"/>
          <p:cNvGrpSpPr>
            <a:grpSpLocks/>
          </p:cNvGrpSpPr>
          <p:nvPr/>
        </p:nvGrpSpPr>
        <p:grpSpPr bwMode="auto">
          <a:xfrm>
            <a:off x="1524000" y="4187825"/>
            <a:ext cx="1600200" cy="1374775"/>
            <a:chOff x="960" y="2638"/>
            <a:chExt cx="1008" cy="866"/>
          </a:xfrm>
        </p:grpSpPr>
        <p:sp>
          <p:nvSpPr>
            <p:cNvPr id="1068044" name="Rectangle 12"/>
            <p:cNvSpPr>
              <a:spLocks noChangeArrowheads="1"/>
            </p:cNvSpPr>
            <p:nvPr/>
          </p:nvSpPr>
          <p:spPr bwMode="auto">
            <a:xfrm>
              <a:off x="960" y="2638"/>
              <a:ext cx="1008" cy="62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068045" name="Text Box 13"/>
            <p:cNvSpPr txBox="1">
              <a:spLocks noChangeArrowheads="1"/>
            </p:cNvSpPr>
            <p:nvPr/>
          </p:nvSpPr>
          <p:spPr bwMode="auto">
            <a:xfrm>
              <a:off x="1104" y="3062"/>
              <a:ext cx="768" cy="44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exclusion </a:t>
              </a:r>
            </a:p>
            <a:p>
              <a:pPr algn="ctr"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mutuelle</a:t>
              </a:r>
            </a:p>
          </p:txBody>
        </p:sp>
      </p:grpSp>
      <p:grpSp>
        <p:nvGrpSpPr>
          <p:cNvPr id="1068046" name="Group 14"/>
          <p:cNvGrpSpPr>
            <a:grpSpLocks/>
          </p:cNvGrpSpPr>
          <p:nvPr/>
        </p:nvGrpSpPr>
        <p:grpSpPr bwMode="auto">
          <a:xfrm>
            <a:off x="914400" y="4191000"/>
            <a:ext cx="2895600" cy="703263"/>
            <a:chOff x="576" y="2640"/>
            <a:chExt cx="1824" cy="443"/>
          </a:xfrm>
        </p:grpSpPr>
        <p:sp>
          <p:nvSpPr>
            <p:cNvPr id="1068047" name="AutoShape 15"/>
            <p:cNvSpPr>
              <a:spLocks noChangeArrowheads="1"/>
            </p:cNvSpPr>
            <p:nvPr/>
          </p:nvSpPr>
          <p:spPr bwMode="auto">
            <a:xfrm>
              <a:off x="1488" y="2641"/>
              <a:ext cx="912" cy="442"/>
            </a:xfrm>
            <a:prstGeom prst="rightArrow">
              <a:avLst>
                <a:gd name="adj1" fmla="val 50000"/>
                <a:gd name="adj2" fmla="val 51584"/>
              </a:avLst>
            </a:prstGeom>
            <a:solidFill>
              <a:srgbClr val="FF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defTabSz="914400" eaLnBrk="0" hangingPunct="0">
                <a:defRPr/>
              </a:pPr>
              <a:endParaRPr sz="2000" noProof="1">
                <a:solidFill>
                  <a:srgbClr val="000000"/>
                </a:solidFill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1068048" name="AutoShape 16"/>
            <p:cNvSpPr>
              <a:spLocks noChangeArrowheads="1"/>
            </p:cNvSpPr>
            <p:nvPr/>
          </p:nvSpPr>
          <p:spPr bwMode="auto">
            <a:xfrm rot="10800000">
              <a:off x="576" y="2640"/>
              <a:ext cx="959" cy="442"/>
            </a:xfrm>
            <a:prstGeom prst="rightArrow">
              <a:avLst>
                <a:gd name="adj1" fmla="val 50000"/>
                <a:gd name="adj2" fmla="val 54242"/>
              </a:avLst>
            </a:prstGeom>
            <a:solidFill>
              <a:srgbClr val="FF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anchor="ctr">
              <a:spAutoFit/>
            </a:bodyPr>
            <a:lstStyle/>
            <a:p>
              <a:pPr algn="ctr" defTabSz="914400" eaLnBrk="0" hangingPunct="0">
                <a:defRPr/>
              </a:pPr>
              <a:endParaRPr sz="2000" noProof="1">
                <a:solidFill>
                  <a:srgbClr val="000000"/>
                </a:solidFill>
                <a:latin typeface="Times New Roman" charset="0"/>
                <a:ea typeface="ＭＳ Ｐゴシック" charset="0"/>
              </a:endParaRPr>
            </a:p>
          </p:txBody>
        </p:sp>
      </p:grpSp>
      <p:grpSp>
        <p:nvGrpSpPr>
          <p:cNvPr id="1068049" name="Group 17"/>
          <p:cNvGrpSpPr>
            <a:grpSpLocks/>
          </p:cNvGrpSpPr>
          <p:nvPr/>
        </p:nvGrpSpPr>
        <p:grpSpPr bwMode="auto">
          <a:xfrm>
            <a:off x="838200" y="5715000"/>
            <a:ext cx="2243138" cy="838200"/>
            <a:chOff x="528" y="3600"/>
            <a:chExt cx="1413" cy="528"/>
          </a:xfrm>
        </p:grpSpPr>
        <p:grpSp>
          <p:nvGrpSpPr>
            <p:cNvPr id="17434" name="Group 18"/>
            <p:cNvGrpSpPr>
              <a:grpSpLocks/>
            </p:cNvGrpSpPr>
            <p:nvPr/>
          </p:nvGrpSpPr>
          <p:grpSpPr bwMode="auto">
            <a:xfrm>
              <a:off x="768" y="3600"/>
              <a:ext cx="816" cy="192"/>
              <a:chOff x="528" y="3648"/>
              <a:chExt cx="1152" cy="192"/>
            </a:xfrm>
          </p:grpSpPr>
          <p:sp>
            <p:nvSpPr>
              <p:cNvPr id="1068051" name="Rectangle 19"/>
              <p:cNvSpPr>
                <a:spLocks noChangeArrowheads="1"/>
              </p:cNvSpPr>
              <p:nvPr/>
            </p:nvSpPr>
            <p:spPr bwMode="auto">
              <a:xfrm>
                <a:off x="528" y="3648"/>
                <a:ext cx="192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defTabSz="914400" eaLnBrk="0" hangingPunct="0">
                  <a:defRPr/>
                </a:pPr>
                <a:endParaRPr lang="fr-FR" sz="20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68052" name="Rectangle 20"/>
              <p:cNvSpPr>
                <a:spLocks noChangeArrowheads="1"/>
              </p:cNvSpPr>
              <p:nvPr/>
            </p:nvSpPr>
            <p:spPr bwMode="auto">
              <a:xfrm>
                <a:off x="720" y="3648"/>
                <a:ext cx="192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defTabSz="914400" eaLnBrk="0" hangingPunct="0">
                  <a:defRPr/>
                </a:pPr>
                <a:endParaRPr lang="fr-FR" sz="20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68053" name="Rectangle 21"/>
              <p:cNvSpPr>
                <a:spLocks noChangeArrowheads="1"/>
              </p:cNvSpPr>
              <p:nvPr/>
            </p:nvSpPr>
            <p:spPr bwMode="auto">
              <a:xfrm>
                <a:off x="912" y="3648"/>
                <a:ext cx="192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defTabSz="914400" eaLnBrk="0" hangingPunct="0">
                  <a:defRPr/>
                </a:pPr>
                <a:endParaRPr lang="fr-FR" sz="20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68054" name="Rectangle 22"/>
              <p:cNvSpPr>
                <a:spLocks noChangeArrowheads="1"/>
              </p:cNvSpPr>
              <p:nvPr/>
            </p:nvSpPr>
            <p:spPr bwMode="auto">
              <a:xfrm>
                <a:off x="1104" y="3648"/>
                <a:ext cx="192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defTabSz="914400" eaLnBrk="0" hangingPunct="0">
                  <a:defRPr/>
                </a:pPr>
                <a:endParaRPr lang="fr-FR" sz="20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68055" name="Rectangle 23"/>
              <p:cNvSpPr>
                <a:spLocks noChangeArrowheads="1"/>
              </p:cNvSpPr>
              <p:nvPr/>
            </p:nvSpPr>
            <p:spPr bwMode="auto">
              <a:xfrm>
                <a:off x="1296" y="3648"/>
                <a:ext cx="192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defTabSz="914400" eaLnBrk="0" hangingPunct="0">
                  <a:defRPr/>
                </a:pPr>
                <a:endParaRPr lang="fr-FR" sz="20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68056" name="Rectangle 24"/>
              <p:cNvSpPr>
                <a:spLocks noChangeArrowheads="1"/>
              </p:cNvSpPr>
              <p:nvPr/>
            </p:nvSpPr>
            <p:spPr bwMode="auto">
              <a:xfrm>
                <a:off x="1488" y="3648"/>
                <a:ext cx="192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defTabSz="914400" eaLnBrk="0" hangingPunct="0">
                  <a:defRPr/>
                </a:pPr>
                <a:endParaRPr lang="fr-FR" sz="20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1068057" name="Text Box 25"/>
            <p:cNvSpPr txBox="1">
              <a:spLocks noChangeArrowheads="1"/>
            </p:cNvSpPr>
            <p:nvPr/>
          </p:nvSpPr>
          <p:spPr bwMode="auto">
            <a:xfrm>
              <a:off x="528" y="3878"/>
              <a:ext cx="1413" cy="25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file d'attente (</a:t>
              </a:r>
              <a:r>
                <a:rPr lang="fr-FR" sz="2000" i="1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FIFO</a:t>
              </a:r>
              <a:r>
                <a:rPr lang="fr-FR" sz="2000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)</a:t>
              </a:r>
            </a:p>
          </p:txBody>
        </p:sp>
      </p:grpSp>
      <p:sp>
        <p:nvSpPr>
          <p:cNvPr id="1068058" name="Text Box 26"/>
          <p:cNvSpPr txBox="1">
            <a:spLocks noChangeArrowheads="1"/>
          </p:cNvSpPr>
          <p:nvPr/>
        </p:nvSpPr>
        <p:spPr bwMode="auto">
          <a:xfrm>
            <a:off x="3448050" y="1524000"/>
            <a:ext cx="2627313" cy="39687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fonctions d'initialisation</a:t>
            </a:r>
          </a:p>
        </p:txBody>
      </p:sp>
      <p:grpSp>
        <p:nvGrpSpPr>
          <p:cNvPr id="1068059" name="Group 27"/>
          <p:cNvGrpSpPr>
            <a:grpSpLocks/>
          </p:cNvGrpSpPr>
          <p:nvPr/>
        </p:nvGrpSpPr>
        <p:grpSpPr bwMode="auto">
          <a:xfrm>
            <a:off x="6553200" y="479425"/>
            <a:ext cx="2349500" cy="3490913"/>
            <a:chOff x="4128" y="302"/>
            <a:chExt cx="1480" cy="2199"/>
          </a:xfrm>
        </p:grpSpPr>
        <p:sp>
          <p:nvSpPr>
            <p:cNvPr id="1068060" name="Text Box 28"/>
            <p:cNvSpPr txBox="1">
              <a:spLocks noChangeArrowheads="1"/>
            </p:cNvSpPr>
            <p:nvPr/>
          </p:nvSpPr>
          <p:spPr bwMode="auto">
            <a:xfrm>
              <a:off x="4128" y="302"/>
              <a:ext cx="1480" cy="231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defTabSz="914400"/>
              <a:r>
                <a:rPr lang="fr-FR" altLang="nl-NL" sz="1800">
                  <a:solidFill>
                    <a:srgbClr val="000000"/>
                  </a:solidFill>
                  <a:latin typeface="Arial" panose="020B0604020202020204" pitchFamily="34" charset="0"/>
                </a:rPr>
                <a:t>=  données-membres</a:t>
              </a:r>
            </a:p>
          </p:txBody>
        </p:sp>
        <p:sp>
          <p:nvSpPr>
            <p:cNvPr id="1068061" name="Text Box 29"/>
            <p:cNvSpPr txBox="1">
              <a:spLocks noChangeArrowheads="1"/>
            </p:cNvSpPr>
            <p:nvPr/>
          </p:nvSpPr>
          <p:spPr bwMode="auto">
            <a:xfrm>
              <a:off x="4128" y="638"/>
              <a:ext cx="912" cy="231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defTabSz="914400"/>
              <a:r>
                <a:rPr lang="fr-FR" altLang="nl-NL" sz="1800">
                  <a:solidFill>
                    <a:srgbClr val="000000"/>
                  </a:solidFill>
                  <a:latin typeface="Arial" panose="020B0604020202020204" pitchFamily="34" charset="0"/>
                </a:rPr>
                <a:t>=  méthodes</a:t>
              </a:r>
            </a:p>
          </p:txBody>
        </p:sp>
        <p:sp>
          <p:nvSpPr>
            <p:cNvPr id="1068062" name="Text Box 30"/>
            <p:cNvSpPr txBox="1">
              <a:spLocks noChangeArrowheads="1"/>
            </p:cNvSpPr>
            <p:nvPr/>
          </p:nvSpPr>
          <p:spPr bwMode="auto">
            <a:xfrm>
              <a:off x="4128" y="974"/>
              <a:ext cx="1152" cy="231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=  constructeur !</a:t>
              </a:r>
            </a:p>
          </p:txBody>
        </p:sp>
        <p:sp>
          <p:nvSpPr>
            <p:cNvPr id="1068063" name="Rectangle 31"/>
            <p:cNvSpPr>
              <a:spLocks noChangeArrowheads="1"/>
            </p:cNvSpPr>
            <p:nvPr/>
          </p:nvSpPr>
          <p:spPr bwMode="auto">
            <a:xfrm>
              <a:off x="4128" y="2270"/>
              <a:ext cx="83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=  interface</a:t>
              </a:r>
            </a:p>
          </p:txBody>
        </p:sp>
      </p:grpSp>
      <p:grpSp>
        <p:nvGrpSpPr>
          <p:cNvPr id="1068064" name="Group 32"/>
          <p:cNvGrpSpPr>
            <a:grpSpLocks/>
          </p:cNvGrpSpPr>
          <p:nvPr/>
        </p:nvGrpSpPr>
        <p:grpSpPr bwMode="auto">
          <a:xfrm>
            <a:off x="3632200" y="5089525"/>
            <a:ext cx="4216400" cy="763588"/>
            <a:chOff x="2288" y="3206"/>
            <a:chExt cx="2656" cy="481"/>
          </a:xfrm>
        </p:grpSpPr>
        <p:sp>
          <p:nvSpPr>
            <p:cNvPr id="1068065" name="Text Box 33"/>
            <p:cNvSpPr txBox="1">
              <a:spLocks noChangeArrowheads="1"/>
            </p:cNvSpPr>
            <p:nvPr/>
          </p:nvSpPr>
          <p:spPr bwMode="auto">
            <a:xfrm>
              <a:off x="2288" y="3206"/>
              <a:ext cx="2656" cy="25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defTabSz="914400"/>
              <a:r>
                <a:rPr lang="fr-FR" altLang="nl-NL" sz="2000">
                  <a:solidFill>
                    <a:srgbClr val="000000"/>
                  </a:solidFill>
                  <a:sym typeface="Symbol" panose="05050102010706020507" pitchFamily="18" charset="2"/>
                </a:rPr>
                <a:t> une seule activité "dans" le moniteur</a:t>
              </a:r>
              <a:endParaRPr lang="fr-FR" altLang="nl-NL" sz="2000">
                <a:solidFill>
                  <a:srgbClr val="000000"/>
                </a:solidFill>
              </a:endParaRPr>
            </a:p>
          </p:txBody>
        </p:sp>
        <p:sp>
          <p:nvSpPr>
            <p:cNvPr id="1068066" name="Text Box 34"/>
            <p:cNvSpPr txBox="1">
              <a:spLocks noChangeArrowheads="1"/>
            </p:cNvSpPr>
            <p:nvPr/>
          </p:nvSpPr>
          <p:spPr bwMode="auto">
            <a:xfrm>
              <a:off x="2832" y="3456"/>
              <a:ext cx="14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processus/</a:t>
              </a:r>
              <a:r>
                <a:rPr lang="fr-FR" i="1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thread</a:t>
              </a:r>
              <a:r>
                <a:rPr lang="fr-FR">
                  <a:solidFill>
                    <a:srgbClr val="000000"/>
                  </a:solidFill>
                  <a:latin typeface="Times New Roman" charset="0"/>
                  <a:ea typeface="ＭＳ Ｐゴシック" charset="0"/>
                </a:rPr>
                <a:t>/tâche</a:t>
              </a:r>
            </a:p>
          </p:txBody>
        </p:sp>
      </p:grpSp>
      <p:grpSp>
        <p:nvGrpSpPr>
          <p:cNvPr id="1068067" name="Group 35"/>
          <p:cNvGrpSpPr>
            <a:grpSpLocks/>
          </p:cNvGrpSpPr>
          <p:nvPr/>
        </p:nvGrpSpPr>
        <p:grpSpPr bwMode="auto">
          <a:xfrm>
            <a:off x="1600200" y="228600"/>
            <a:ext cx="3733800" cy="5410200"/>
            <a:chOff x="1008" y="144"/>
            <a:chExt cx="2352" cy="3408"/>
          </a:xfrm>
        </p:grpSpPr>
        <p:sp>
          <p:nvSpPr>
            <p:cNvPr id="1068068" name="Oval 36"/>
            <p:cNvSpPr>
              <a:spLocks noChangeArrowheads="1"/>
            </p:cNvSpPr>
            <p:nvPr/>
          </p:nvSpPr>
          <p:spPr bwMode="auto">
            <a:xfrm>
              <a:off x="1008" y="3024"/>
              <a:ext cx="912" cy="52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068069" name="Oval 37"/>
            <p:cNvSpPr>
              <a:spLocks noChangeArrowheads="1"/>
            </p:cNvSpPr>
            <p:nvPr/>
          </p:nvSpPr>
          <p:spPr bwMode="auto">
            <a:xfrm>
              <a:off x="2064" y="144"/>
              <a:ext cx="1296" cy="52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068070" name="Line 38"/>
            <p:cNvSpPr>
              <a:spLocks noChangeShapeType="1"/>
            </p:cNvSpPr>
            <p:nvPr/>
          </p:nvSpPr>
          <p:spPr bwMode="auto">
            <a:xfrm flipV="1">
              <a:off x="1488" y="672"/>
              <a:ext cx="1104" cy="23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068071" name="Text Box 39"/>
            <p:cNvSpPr txBox="1">
              <a:spLocks noChangeArrowheads="1"/>
            </p:cNvSpPr>
            <p:nvPr/>
          </p:nvSpPr>
          <p:spPr bwMode="auto">
            <a:xfrm rot="17700000">
              <a:off x="1290" y="1634"/>
              <a:ext cx="1396" cy="231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ressources critiques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946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68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68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68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68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68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68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68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68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68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068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68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068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6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6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068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068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8037" grpId="0" animBg="1" autoUpdateAnimBg="0"/>
      <p:bldP spid="1068038" grpId="0" animBg="1" autoUpdateAnimBg="0"/>
      <p:bldP spid="1068039" grpId="0" animBg="1" autoUpdateAnimBg="0"/>
      <p:bldP spid="1068040" grpId="0" animBg="1" autoUpdateAnimBg="0"/>
      <p:bldP spid="1068041" grpId="0" autoUpdateAnimBg="0"/>
      <p:bldP spid="1068042" grpId="0" animBg="1" autoUpdateAnimBg="0"/>
      <p:bldP spid="1068058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675B49F-9587-4405-B639-E6AA079E1FA2}" type="slidenum">
              <a:rPr lang="fr-FR" altLang="nl-NL" sz="1400">
                <a:solidFill>
                  <a:srgbClr val="000000"/>
                </a:solidFill>
              </a:rPr>
              <a:pPr eaLnBrk="1" hangingPunct="1"/>
              <a:t>16</a:t>
            </a:fld>
            <a:endParaRPr lang="fr-FR" altLang="nl-NL" sz="1400">
              <a:solidFill>
                <a:srgbClr val="000000"/>
              </a:solidFill>
            </a:endParaRPr>
          </a:p>
        </p:txBody>
      </p:sp>
      <p:sp>
        <p:nvSpPr>
          <p:cNvPr id="1069058" name="Text Box 2"/>
          <p:cNvSpPr txBox="1">
            <a:spLocks noChangeArrowheads="1"/>
          </p:cNvSpPr>
          <p:nvPr/>
        </p:nvSpPr>
        <p:spPr bwMode="auto">
          <a:xfrm>
            <a:off x="609600" y="533400"/>
            <a:ext cx="2247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"variable"-condition</a:t>
            </a:r>
          </a:p>
        </p:txBody>
      </p:sp>
      <p:sp>
        <p:nvSpPr>
          <p:cNvPr id="1069059" name="Text Box 3"/>
          <p:cNvSpPr txBox="1">
            <a:spLocks noChangeArrowheads="1"/>
          </p:cNvSpPr>
          <p:nvPr/>
        </p:nvSpPr>
        <p:spPr bwMode="auto">
          <a:xfrm>
            <a:off x="682625" y="1371600"/>
            <a:ext cx="434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nl-NL" sz="2000">
                <a:solidFill>
                  <a:srgbClr val="000000"/>
                </a:solidFill>
              </a:rPr>
              <a:t>pas de valeur, mais file d'attente associée</a:t>
            </a:r>
          </a:p>
        </p:txBody>
      </p:sp>
      <p:sp>
        <p:nvSpPr>
          <p:cNvPr id="1069060" name="Text Box 4"/>
          <p:cNvSpPr txBox="1">
            <a:spLocks noChangeArrowheads="1"/>
          </p:cNvSpPr>
          <p:nvPr/>
        </p:nvSpPr>
        <p:spPr bwMode="auto">
          <a:xfrm>
            <a:off x="682625" y="1905000"/>
            <a:ext cx="3425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deux fonctions utilisables sur </a:t>
            </a: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</a:t>
            </a:r>
          </a:p>
        </p:txBody>
      </p:sp>
      <p:sp>
        <p:nvSpPr>
          <p:cNvPr id="1069061" name="Text Box 5"/>
          <p:cNvSpPr txBox="1">
            <a:spLocks noChangeArrowheads="1"/>
          </p:cNvSpPr>
          <p:nvPr/>
        </p:nvSpPr>
        <p:spPr bwMode="auto">
          <a:xfrm>
            <a:off x="3167063" y="533400"/>
            <a:ext cx="17097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 par exemple</a:t>
            </a:r>
          </a:p>
        </p:txBody>
      </p:sp>
      <p:sp>
        <p:nvSpPr>
          <p:cNvPr id="1069062" name="Text Box 6"/>
          <p:cNvSpPr txBox="1">
            <a:spLocks noChangeArrowheads="1"/>
          </p:cNvSpPr>
          <p:nvPr/>
        </p:nvSpPr>
        <p:spPr bwMode="auto">
          <a:xfrm>
            <a:off x="1168400" y="2535238"/>
            <a:ext cx="2165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attendre (c);</a:t>
            </a:r>
          </a:p>
        </p:txBody>
      </p:sp>
      <p:sp>
        <p:nvSpPr>
          <p:cNvPr id="1069063" name="Text Box 7"/>
          <p:cNvSpPr txBox="1">
            <a:spLocks noChangeArrowheads="1"/>
          </p:cNvSpPr>
          <p:nvPr/>
        </p:nvSpPr>
        <p:spPr bwMode="auto">
          <a:xfrm>
            <a:off x="3759200" y="2508250"/>
            <a:ext cx="3114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nl-NL" sz="2000">
                <a:solidFill>
                  <a:srgbClr val="000000"/>
                </a:solidFill>
              </a:rPr>
              <a:t>exécutée par processus P</a:t>
            </a:r>
            <a:r>
              <a:rPr lang="fr-FR" altLang="nl-NL" sz="2000" baseline="-25000">
                <a:solidFill>
                  <a:srgbClr val="000000"/>
                </a:solidFill>
              </a:rPr>
              <a:t>i </a:t>
            </a:r>
            <a:r>
              <a:rPr lang="fr-FR" altLang="nl-NL" sz="2000">
                <a:solidFill>
                  <a:srgbClr val="000000"/>
                </a:solidFill>
                <a:sym typeface="Symbol" panose="05050102010706020507" pitchFamily="18" charset="2"/>
              </a:rPr>
              <a:t> </a:t>
            </a:r>
            <a:endParaRPr lang="fr-FR" altLang="nl-NL" sz="2000">
              <a:solidFill>
                <a:srgbClr val="000000"/>
              </a:solidFill>
            </a:endParaRPr>
          </a:p>
        </p:txBody>
      </p:sp>
      <p:sp>
        <p:nvSpPr>
          <p:cNvPr id="1069064" name="Text Box 8"/>
          <p:cNvSpPr txBox="1">
            <a:spLocks noChangeArrowheads="1"/>
          </p:cNvSpPr>
          <p:nvPr/>
        </p:nvSpPr>
        <p:spPr bwMode="auto">
          <a:xfrm>
            <a:off x="3759200" y="2933700"/>
            <a:ext cx="3343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P</a:t>
            </a:r>
            <a:r>
              <a:rPr lang="fr-FR" sz="2000" baseline="-25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i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  <a:sym typeface="Symbol" charset="0"/>
              </a:rPr>
              <a:t> va dans la file d'attente de 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</a:t>
            </a: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</a:t>
            </a:r>
          </a:p>
        </p:txBody>
      </p:sp>
      <p:sp>
        <p:nvSpPr>
          <p:cNvPr id="1069065" name="Text Box 9"/>
          <p:cNvSpPr txBox="1">
            <a:spLocks noChangeArrowheads="1"/>
          </p:cNvSpPr>
          <p:nvPr/>
        </p:nvSpPr>
        <p:spPr bwMode="auto">
          <a:xfrm>
            <a:off x="1177925" y="5011738"/>
            <a:ext cx="2165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signaler (c);</a:t>
            </a:r>
          </a:p>
        </p:txBody>
      </p:sp>
      <p:sp>
        <p:nvSpPr>
          <p:cNvPr id="1069066" name="Text Box 10"/>
          <p:cNvSpPr txBox="1">
            <a:spLocks noChangeArrowheads="1"/>
          </p:cNvSpPr>
          <p:nvPr/>
        </p:nvSpPr>
        <p:spPr bwMode="auto">
          <a:xfrm>
            <a:off x="3768725" y="4984750"/>
            <a:ext cx="37750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nl-NL" sz="2000">
                <a:solidFill>
                  <a:srgbClr val="000000"/>
                </a:solidFill>
              </a:rPr>
              <a:t>exécutée par processus P</a:t>
            </a:r>
            <a:r>
              <a:rPr lang="fr-FR" altLang="nl-NL" sz="2000" baseline="-25000">
                <a:solidFill>
                  <a:srgbClr val="000000"/>
                </a:solidFill>
              </a:rPr>
              <a:t>j   </a:t>
            </a:r>
            <a:r>
              <a:rPr lang="fr-FR" altLang="nl-NL" sz="2000">
                <a:solidFill>
                  <a:srgbClr val="000000"/>
                </a:solidFill>
                <a:sym typeface="Symbol" panose="05050102010706020507" pitchFamily="18" charset="2"/>
              </a:rPr>
              <a:t>  </a:t>
            </a:r>
            <a:r>
              <a:rPr lang="fr-FR" altLang="nl-NL" sz="2000">
                <a:solidFill>
                  <a:srgbClr val="000000"/>
                </a:solidFill>
              </a:rPr>
              <a:t>P</a:t>
            </a:r>
            <a:r>
              <a:rPr lang="fr-FR" altLang="nl-NL" sz="2000" baseline="-25000">
                <a:solidFill>
                  <a:srgbClr val="000000"/>
                </a:solidFill>
              </a:rPr>
              <a:t>i   </a:t>
            </a:r>
            <a:r>
              <a:rPr lang="fr-FR" altLang="nl-NL" sz="2000">
                <a:solidFill>
                  <a:srgbClr val="000000"/>
                </a:solidFill>
                <a:sym typeface="Symbol" panose="05050102010706020507" pitchFamily="18" charset="2"/>
              </a:rPr>
              <a:t> </a:t>
            </a:r>
          </a:p>
        </p:txBody>
      </p:sp>
      <p:sp>
        <p:nvSpPr>
          <p:cNvPr id="1069067" name="Text Box 11"/>
          <p:cNvSpPr txBox="1">
            <a:spLocks noChangeArrowheads="1"/>
          </p:cNvSpPr>
          <p:nvPr/>
        </p:nvSpPr>
        <p:spPr bwMode="auto">
          <a:xfrm>
            <a:off x="3768725" y="5470525"/>
            <a:ext cx="1193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nl-NL" sz="2000">
                <a:solidFill>
                  <a:srgbClr val="000000"/>
                </a:solidFill>
              </a:rPr>
              <a:t>P</a:t>
            </a:r>
            <a:r>
              <a:rPr lang="fr-FR" altLang="nl-NL" sz="2000" baseline="-25000">
                <a:solidFill>
                  <a:srgbClr val="000000"/>
                </a:solidFill>
              </a:rPr>
              <a:t>i</a:t>
            </a:r>
            <a:r>
              <a:rPr lang="fr-FR" altLang="nl-NL" sz="2000">
                <a:solidFill>
                  <a:srgbClr val="000000"/>
                </a:solidFill>
                <a:sym typeface="Symbol" panose="05050102010706020507" pitchFamily="18" charset="2"/>
              </a:rPr>
              <a:t> réveillé</a:t>
            </a:r>
            <a:endParaRPr lang="fr-FR" altLang="nl-NL" sz="200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1069068" name="Text Box 12"/>
          <p:cNvSpPr txBox="1">
            <a:spLocks noChangeArrowheads="1"/>
          </p:cNvSpPr>
          <p:nvPr/>
        </p:nvSpPr>
        <p:spPr bwMode="auto">
          <a:xfrm>
            <a:off x="3733800" y="3419475"/>
            <a:ext cx="34369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nl-NL" sz="2000">
                <a:solidFill>
                  <a:srgbClr val="000000"/>
                </a:solidFill>
              </a:rPr>
              <a:t>en général, appel conditionnel :</a:t>
            </a:r>
            <a:r>
              <a:rPr lang="fr-FR" altLang="nl-NL" sz="2000">
                <a:solidFill>
                  <a:srgbClr val="000000"/>
                </a:solidFill>
                <a:sym typeface="Symbol" panose="05050102010706020507" pitchFamily="18" charset="2"/>
              </a:rPr>
              <a:t> </a:t>
            </a:r>
            <a:endParaRPr lang="fr-FR" altLang="nl-NL" sz="2000">
              <a:solidFill>
                <a:srgbClr val="000000"/>
              </a:solidFill>
            </a:endParaRPr>
          </a:p>
        </p:txBody>
      </p:sp>
      <p:sp>
        <p:nvSpPr>
          <p:cNvPr id="1069069" name="Text Box 13"/>
          <p:cNvSpPr txBox="1">
            <a:spLocks noChangeArrowheads="1"/>
          </p:cNvSpPr>
          <p:nvPr/>
        </p:nvSpPr>
        <p:spPr bwMode="auto">
          <a:xfrm>
            <a:off x="2362200" y="4114800"/>
            <a:ext cx="4451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si (condition) attendre (c);</a:t>
            </a:r>
          </a:p>
        </p:txBody>
      </p:sp>
      <p:grpSp>
        <p:nvGrpSpPr>
          <p:cNvPr id="1069070" name="Group 14"/>
          <p:cNvGrpSpPr>
            <a:grpSpLocks/>
          </p:cNvGrpSpPr>
          <p:nvPr/>
        </p:nvGrpSpPr>
        <p:grpSpPr bwMode="auto">
          <a:xfrm>
            <a:off x="6346825" y="517525"/>
            <a:ext cx="2568575" cy="1539875"/>
            <a:chOff x="3998" y="326"/>
            <a:chExt cx="1618" cy="970"/>
          </a:xfrm>
        </p:grpSpPr>
        <p:sp>
          <p:nvSpPr>
            <p:cNvPr id="1069071" name="Text Box 15"/>
            <p:cNvSpPr txBox="1">
              <a:spLocks noChangeArrowheads="1"/>
            </p:cNvSpPr>
            <p:nvPr/>
          </p:nvSpPr>
          <p:spPr bwMode="auto">
            <a:xfrm>
              <a:off x="4024" y="326"/>
              <a:ext cx="688" cy="25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=  objet </a:t>
              </a:r>
            </a:p>
          </p:txBody>
        </p:sp>
        <p:sp>
          <p:nvSpPr>
            <p:cNvPr id="1069072" name="Rectangle 16"/>
            <p:cNvSpPr>
              <a:spLocks noChangeArrowheads="1"/>
            </p:cNvSpPr>
            <p:nvPr/>
          </p:nvSpPr>
          <p:spPr bwMode="auto">
            <a:xfrm>
              <a:off x="3998" y="710"/>
              <a:ext cx="161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Courier New" charset="0"/>
                  <a:ea typeface="ＭＳ Ｐゴシック" charset="0"/>
                </a:rPr>
                <a:t>c.attendre (P</a:t>
              </a:r>
              <a:r>
                <a:rPr lang="fr-FR" sz="2000" baseline="-25000">
                  <a:solidFill>
                    <a:srgbClr val="000000"/>
                  </a:solidFill>
                  <a:latin typeface="Courier New" charset="0"/>
                  <a:ea typeface="ＭＳ Ｐゴシック" charset="0"/>
                </a:rPr>
                <a:t>i</a:t>
              </a:r>
              <a:r>
                <a:rPr lang="fr-FR" sz="2000">
                  <a:solidFill>
                    <a:srgbClr val="000000"/>
                  </a:solidFill>
                  <a:latin typeface="Courier New" charset="0"/>
                  <a:ea typeface="ＭＳ Ｐゴシック" charset="0"/>
                </a:rPr>
                <a:t>);</a:t>
              </a:r>
            </a:p>
          </p:txBody>
        </p:sp>
        <p:sp>
          <p:nvSpPr>
            <p:cNvPr id="1069073" name="Rectangle 17"/>
            <p:cNvSpPr>
              <a:spLocks noChangeArrowheads="1"/>
            </p:cNvSpPr>
            <p:nvPr/>
          </p:nvSpPr>
          <p:spPr bwMode="auto">
            <a:xfrm>
              <a:off x="3998" y="1046"/>
              <a:ext cx="161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Courier New" charset="0"/>
                  <a:ea typeface="ＭＳ Ｐゴシック" charset="0"/>
                </a:rPr>
                <a:t>c.signaler (P</a:t>
              </a:r>
              <a:r>
                <a:rPr lang="fr-FR" sz="2000" i="1" baseline="-25000">
                  <a:solidFill>
                    <a:srgbClr val="000000"/>
                  </a:solidFill>
                  <a:latin typeface="Courier New" charset="0"/>
                  <a:ea typeface="ＭＳ Ｐゴシック" charset="0"/>
                </a:rPr>
                <a:t>j</a:t>
              </a:r>
              <a:r>
                <a:rPr lang="fr-FR" sz="2000">
                  <a:solidFill>
                    <a:srgbClr val="000000"/>
                  </a:solidFill>
                  <a:latin typeface="Courier New" charset="0"/>
                  <a:ea typeface="ＭＳ Ｐゴシック" charset="0"/>
                </a:rPr>
                <a:t>);</a:t>
              </a:r>
            </a:p>
          </p:txBody>
        </p:sp>
        <p:sp>
          <p:nvSpPr>
            <p:cNvPr id="1069074" name="Rectangle 18"/>
            <p:cNvSpPr>
              <a:spLocks noChangeArrowheads="1"/>
            </p:cNvSpPr>
            <p:nvPr/>
          </p:nvSpPr>
          <p:spPr bwMode="auto">
            <a:xfrm>
              <a:off x="4692" y="336"/>
              <a:ext cx="9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"</a:t>
              </a:r>
              <a:r>
                <a:rPr lang="fr-FR" sz="2000" i="1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scheduler</a:t>
              </a:r>
              <a:r>
                <a:rPr lang="fr-FR" sz="2000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"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494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69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69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69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69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69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69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69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69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69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69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69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69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069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9058" grpId="0" autoUpdateAnimBg="0"/>
      <p:bldP spid="1069059" grpId="0" autoUpdateAnimBg="0"/>
      <p:bldP spid="1069060" grpId="0" autoUpdateAnimBg="0"/>
      <p:bldP spid="1069061" grpId="0" autoUpdateAnimBg="0"/>
      <p:bldP spid="1069062" grpId="0" autoUpdateAnimBg="0"/>
      <p:bldP spid="1069063" grpId="0" autoUpdateAnimBg="0"/>
      <p:bldP spid="1069064" grpId="0" autoUpdateAnimBg="0"/>
      <p:bldP spid="1069065" grpId="0" autoUpdateAnimBg="0"/>
      <p:bldP spid="1069066" grpId="0" autoUpdateAnimBg="0"/>
      <p:bldP spid="1069067" grpId="0" autoUpdateAnimBg="0"/>
      <p:bldP spid="1069068" grpId="0" autoUpdateAnimBg="0"/>
      <p:bldP spid="106906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63D3898-7167-4E8C-9199-61870B8DBA73}" type="slidenum">
              <a:rPr lang="fr-FR" altLang="nl-NL" sz="1400">
                <a:solidFill>
                  <a:srgbClr val="000000"/>
                </a:solidFill>
              </a:rPr>
              <a:pPr eaLnBrk="1" hangingPunct="1"/>
              <a:t>17</a:t>
            </a:fld>
            <a:endParaRPr lang="fr-FR" altLang="nl-NL" sz="1400">
              <a:solidFill>
                <a:srgbClr val="000000"/>
              </a:solidFill>
            </a:endParaRPr>
          </a:p>
        </p:txBody>
      </p:sp>
      <p:sp>
        <p:nvSpPr>
          <p:cNvPr id="1072130" name="Text Box 2"/>
          <p:cNvSpPr txBox="1">
            <a:spLocks noChangeArrowheads="1"/>
          </p:cNvSpPr>
          <p:nvPr/>
        </p:nvSpPr>
        <p:spPr bwMode="auto">
          <a:xfrm>
            <a:off x="609600" y="381000"/>
            <a:ext cx="1471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en </a:t>
            </a:r>
            <a:r>
              <a:rPr lang="fr-FR" sz="2000" i="1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style</a:t>
            </a: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</a:t>
            </a:r>
            <a:r>
              <a:rPr lang="fr-FR" sz="2000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C++</a:t>
            </a:r>
            <a:endParaRPr lang="fr-FR" sz="200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1072131" name="Rectangle 3"/>
          <p:cNvSpPr>
            <a:spLocks noChangeArrowheads="1"/>
          </p:cNvSpPr>
          <p:nvPr/>
        </p:nvSpPr>
        <p:spPr bwMode="auto">
          <a:xfrm>
            <a:off x="533400" y="990600"/>
            <a:ext cx="3324225" cy="531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moniteur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Synchro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{</a:t>
            </a: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public :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void 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DebutLire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()   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{ </a:t>
            </a: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} // DebutLire()</a:t>
            </a:r>
          </a:p>
          <a:p>
            <a:pPr defTabSz="914400" eaLnBrk="0" hangingPunct="0">
              <a:defRPr/>
            </a:pPr>
            <a:endParaRPr lang="fr-FR">
              <a:solidFill>
                <a:srgbClr val="000000"/>
              </a:solidFill>
              <a:latin typeface="Courier New" charset="0"/>
              <a:ea typeface="ＭＳ Ｐゴシック" charset="0"/>
            </a:endParaRP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void 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FinEcrire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()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{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    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} // FinEcrire()</a:t>
            </a:r>
          </a:p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};</a:t>
            </a:r>
          </a:p>
        </p:txBody>
      </p:sp>
      <p:sp>
        <p:nvSpPr>
          <p:cNvPr id="1072132" name="Rectangle 4"/>
          <p:cNvSpPr>
            <a:spLocks noChangeArrowheads="1"/>
          </p:cNvSpPr>
          <p:nvPr/>
        </p:nvSpPr>
        <p:spPr bwMode="auto">
          <a:xfrm>
            <a:off x="533400" y="1568450"/>
            <a:ext cx="7556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nl-NL" sz="1800">
                <a:solidFill>
                  <a:srgbClr val="000000"/>
                </a:solidFill>
                <a:latin typeface="Courier New" panose="02070309020205020404" pitchFamily="49" charset="0"/>
              </a:rPr>
              <a:t>    bool      EcritureFaite;  // à initialiser à false</a:t>
            </a:r>
          </a:p>
          <a:p>
            <a:pPr defTabSz="914400"/>
            <a:r>
              <a:rPr lang="fr-FR" altLang="nl-NL" sz="180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fr-FR" altLang="nl-NL" sz="1800" b="1">
                <a:solidFill>
                  <a:srgbClr val="000000"/>
                </a:solidFill>
                <a:latin typeface="Courier New" panose="02070309020205020404" pitchFamily="49" charset="0"/>
              </a:rPr>
              <a:t>condition</a:t>
            </a:r>
            <a:r>
              <a:rPr lang="fr-FR" altLang="nl-NL" sz="180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fr-FR" altLang="nl-NL" sz="1800" b="1">
                <a:solidFill>
                  <a:srgbClr val="FF3300"/>
                </a:solidFill>
                <a:latin typeface="Courier New" panose="02070309020205020404" pitchFamily="49" charset="0"/>
              </a:rPr>
              <a:t>Fini</a:t>
            </a:r>
            <a:r>
              <a:rPr lang="fr-FR" altLang="nl-NL" sz="1800">
                <a:solidFill>
                  <a:srgbClr val="000000"/>
                </a:solidFill>
                <a:latin typeface="Courier New" panose="02070309020205020404" pitchFamily="49" charset="0"/>
              </a:rPr>
              <a:t>;           // à initialiser à vide</a:t>
            </a:r>
          </a:p>
        </p:txBody>
      </p:sp>
      <p:sp>
        <p:nvSpPr>
          <p:cNvPr id="1072133" name="Rectangle 5"/>
          <p:cNvSpPr>
            <a:spLocks noChangeArrowheads="1"/>
          </p:cNvSpPr>
          <p:nvPr/>
        </p:nvSpPr>
        <p:spPr bwMode="auto">
          <a:xfrm>
            <a:off x="533400" y="3290888"/>
            <a:ext cx="6191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    if (!EcritureFaite) </a:t>
            </a:r>
            <a:r>
              <a:rPr lang="fr-FR" b="1">
                <a:solidFill>
                  <a:srgbClr val="FF3300"/>
                </a:solidFill>
                <a:latin typeface="Courier New" charset="0"/>
                <a:ea typeface="ＭＳ Ｐゴシック" charset="0"/>
              </a:rPr>
              <a:t>Fini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.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attendre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();</a:t>
            </a:r>
          </a:p>
        </p:txBody>
      </p:sp>
      <p:sp>
        <p:nvSpPr>
          <p:cNvPr id="1072134" name="Rectangle 6"/>
          <p:cNvSpPr>
            <a:spLocks noChangeArrowheads="1"/>
          </p:cNvSpPr>
          <p:nvPr/>
        </p:nvSpPr>
        <p:spPr bwMode="auto">
          <a:xfrm>
            <a:off x="533400" y="5272088"/>
            <a:ext cx="3460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    </a:t>
            </a:r>
            <a:r>
              <a:rPr lang="fr-FR" b="1">
                <a:solidFill>
                  <a:srgbClr val="FF3300"/>
                </a:solidFill>
                <a:latin typeface="Courier New" charset="0"/>
                <a:ea typeface="ＭＳ Ｐゴシック" charset="0"/>
              </a:rPr>
              <a:t>Fini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.</a:t>
            </a:r>
            <a:r>
              <a:rPr lang="fr-FR" b="1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signaler()</a:t>
            </a: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;</a:t>
            </a:r>
          </a:p>
        </p:txBody>
      </p:sp>
      <p:sp>
        <p:nvSpPr>
          <p:cNvPr id="1072135" name="Rectangle 7"/>
          <p:cNvSpPr>
            <a:spLocks noChangeArrowheads="1"/>
          </p:cNvSpPr>
          <p:nvPr/>
        </p:nvSpPr>
        <p:spPr bwMode="auto">
          <a:xfrm>
            <a:off x="533400" y="4921250"/>
            <a:ext cx="41433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>
                <a:solidFill>
                  <a:srgbClr val="000000"/>
                </a:solidFill>
                <a:latin typeface="Courier New" charset="0"/>
                <a:ea typeface="ＭＳ Ｐゴシック" charset="0"/>
              </a:rPr>
              <a:t>        EcritureFaite = true;</a:t>
            </a:r>
          </a:p>
        </p:txBody>
      </p:sp>
    </p:spTree>
    <p:extLst>
      <p:ext uri="{BB962C8B-B14F-4D97-AF65-F5344CB8AC3E}">
        <p14:creationId xmlns:p14="http://schemas.microsoft.com/office/powerpoint/2010/main" val="241129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72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72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72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72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72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72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72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72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72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72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72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72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72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72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72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72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72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72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2130" grpId="0" autoUpdateAnimBg="0"/>
      <p:bldP spid="1072131" grpId="0" autoUpdateAnimBg="0"/>
      <p:bldP spid="1072132" grpId="0" autoUpdateAnimBg="0"/>
      <p:bldP spid="1072133" grpId="0" autoUpdateAnimBg="0"/>
      <p:bldP spid="1072134" grpId="0" autoUpdateAnimBg="0"/>
      <p:bldP spid="107213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8BF01FC-3C7C-4080-B92D-2278780713E4}" type="slidenum">
              <a:rPr lang="fr-FR" altLang="ja-JP" sz="1400">
                <a:solidFill>
                  <a:srgbClr val="000000"/>
                </a:solidFill>
              </a:rPr>
              <a:pPr eaLnBrk="1" hangingPunct="1"/>
              <a:t>18</a:t>
            </a:fld>
            <a:endParaRPr lang="fr-FR" altLang="ja-JP" sz="1400">
              <a:solidFill>
                <a:srgbClr val="000000"/>
              </a:solidFill>
            </a:endParaRPr>
          </a:p>
        </p:txBody>
      </p:sp>
      <p:sp>
        <p:nvSpPr>
          <p:cNvPr id="1076243" name="Rectangle 19"/>
          <p:cNvSpPr>
            <a:spLocks noChangeArrowheads="1"/>
          </p:cNvSpPr>
          <p:nvPr/>
        </p:nvSpPr>
        <p:spPr bwMode="auto">
          <a:xfrm>
            <a:off x="3754438" y="3980193"/>
            <a:ext cx="3465228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defTabSz="914400" eaLnBrk="0" hangingPunct="0">
              <a:defRPr/>
            </a:pPr>
            <a:endParaRPr lang="fr-FR" sz="200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1076246" name="Rectangle 22"/>
          <p:cNvSpPr>
            <a:spLocks noChangeArrowheads="1"/>
          </p:cNvSpPr>
          <p:nvPr/>
        </p:nvSpPr>
        <p:spPr bwMode="auto">
          <a:xfrm>
            <a:off x="3795713" y="2855913"/>
            <a:ext cx="1533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identification</a:t>
            </a:r>
          </a:p>
        </p:txBody>
      </p:sp>
      <p:sp>
        <p:nvSpPr>
          <p:cNvPr id="1076251" name="Text Box 27"/>
          <p:cNvSpPr txBox="1">
            <a:spLocks noChangeArrowheads="1"/>
          </p:cNvSpPr>
          <p:nvPr/>
        </p:nvSpPr>
        <p:spPr bwMode="auto">
          <a:xfrm>
            <a:off x="654050" y="2043083"/>
            <a:ext cx="24628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r>
              <a:rPr lang="fr-FR" sz="2000" i="1" dirty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thread</a:t>
            </a:r>
            <a:r>
              <a:rPr lang="fr-FR" sz="2000" dirty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</a:t>
            </a:r>
            <a:r>
              <a:rPr lang="fr-FR" sz="2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BOOST (suite)</a:t>
            </a:r>
            <a:endParaRPr lang="fr-FR" sz="2000" dirty="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1076252" name="Text Box 28"/>
          <p:cNvSpPr txBox="1">
            <a:spLocks noChangeArrowheads="1"/>
          </p:cNvSpPr>
          <p:nvPr/>
        </p:nvSpPr>
        <p:spPr bwMode="auto">
          <a:xfrm>
            <a:off x="3805238" y="2044700"/>
            <a:ext cx="1000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 dirty="0">
                <a:solidFill>
                  <a:srgbClr val="000000"/>
                </a:solidFill>
              </a:rPr>
              <a:t>création</a:t>
            </a:r>
          </a:p>
        </p:txBody>
      </p:sp>
      <p:sp>
        <p:nvSpPr>
          <p:cNvPr id="1076253" name="Text Box 29"/>
          <p:cNvSpPr txBox="1">
            <a:spLocks noChangeArrowheads="1"/>
          </p:cNvSpPr>
          <p:nvPr/>
        </p:nvSpPr>
        <p:spPr bwMode="auto">
          <a:xfrm>
            <a:off x="3805238" y="2451100"/>
            <a:ext cx="19224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fr-FR" altLang="ja-JP" sz="2000" i="1">
                <a:solidFill>
                  <a:srgbClr val="000000"/>
                </a:solidFill>
              </a:rPr>
              <a:t>thread</a:t>
            </a:r>
            <a:r>
              <a:rPr lang="fr-FR" altLang="ja-JP" sz="2000">
                <a:solidFill>
                  <a:srgbClr val="000000"/>
                </a:solidFill>
              </a:rPr>
              <a:t> paramétré</a:t>
            </a:r>
            <a:endParaRPr lang="fr-FR" altLang="ja-JP" sz="2000" i="1">
              <a:solidFill>
                <a:srgbClr val="000000"/>
              </a:solidFill>
            </a:endParaRPr>
          </a:p>
        </p:txBody>
      </p:sp>
      <p:sp>
        <p:nvSpPr>
          <p:cNvPr id="1076257" name="Rectangle 33"/>
          <p:cNvSpPr>
            <a:spLocks noChangeArrowheads="1"/>
          </p:cNvSpPr>
          <p:nvPr/>
        </p:nvSpPr>
        <p:spPr bwMode="auto">
          <a:xfrm>
            <a:off x="3795713" y="3438525"/>
            <a:ext cx="2016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 dirty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groupe de </a:t>
            </a:r>
            <a:r>
              <a:rPr lang="fr-FR" sz="2000" i="1" dirty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threads</a:t>
            </a:r>
            <a:endParaRPr lang="fr-FR" sz="2000" dirty="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9" name="Rectangle 33"/>
          <p:cNvSpPr>
            <a:spLocks noChangeArrowheads="1"/>
          </p:cNvSpPr>
          <p:nvPr/>
        </p:nvSpPr>
        <p:spPr bwMode="auto">
          <a:xfrm>
            <a:off x="3795712" y="3967256"/>
            <a:ext cx="33554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Synchronisation sur conditions</a:t>
            </a:r>
            <a:endParaRPr lang="fr-FR" sz="2000" dirty="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30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76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624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877C010-D327-4E27-B658-979717179891}" type="slidenum">
              <a:rPr lang="fr-FR" altLang="nl-NL" sz="1400"/>
              <a:pPr eaLnBrk="1" hangingPunct="1"/>
              <a:t>19</a:t>
            </a:fld>
            <a:endParaRPr lang="fr-FR" altLang="nl-NL" sz="1400"/>
          </a:p>
        </p:txBody>
      </p:sp>
      <p:sp>
        <p:nvSpPr>
          <p:cNvPr id="1111042" name="Text Box 2"/>
          <p:cNvSpPr txBox="1">
            <a:spLocks noChangeArrowheads="1"/>
          </p:cNvSpPr>
          <p:nvPr/>
        </p:nvSpPr>
        <p:spPr bwMode="auto">
          <a:xfrm>
            <a:off x="717550" y="4322763"/>
            <a:ext cx="4006850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{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Courier New" charset="0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Courier New" charset="0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Courier New" charset="0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       CondVar.</a:t>
            </a:r>
            <a:r>
              <a:rPr lang="fr-FR" b="1">
                <a:latin typeface="Courier New" charset="0"/>
                <a:ea typeface="+mn-ea"/>
              </a:rPr>
              <a:t>wait</a:t>
            </a:r>
            <a:r>
              <a:rPr lang="fr-FR">
                <a:latin typeface="Courier New" charset="0"/>
                <a:ea typeface="+mn-ea"/>
              </a:rPr>
              <a:t> (     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Courier New" charset="0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}</a:t>
            </a:r>
          </a:p>
        </p:txBody>
      </p:sp>
      <p:sp>
        <p:nvSpPr>
          <p:cNvPr id="1111043" name="Text Box 3"/>
          <p:cNvSpPr txBox="1">
            <a:spLocks noChangeArrowheads="1"/>
          </p:cNvSpPr>
          <p:nvPr/>
        </p:nvSpPr>
        <p:spPr bwMode="auto">
          <a:xfrm>
            <a:off x="1947863" y="3794125"/>
            <a:ext cx="1171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i="1">
                <a:latin typeface="+mn-lt"/>
                <a:ea typeface="+mn-ea"/>
              </a:rPr>
              <a:t>Thread_1</a:t>
            </a:r>
          </a:p>
        </p:txBody>
      </p:sp>
      <p:sp>
        <p:nvSpPr>
          <p:cNvPr id="1111044" name="Text Box 4"/>
          <p:cNvSpPr txBox="1">
            <a:spLocks noChangeArrowheads="1"/>
          </p:cNvSpPr>
          <p:nvPr/>
        </p:nvSpPr>
        <p:spPr bwMode="auto">
          <a:xfrm>
            <a:off x="457200" y="381000"/>
            <a:ext cx="6600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#include &lt;boost/thread/</a:t>
            </a:r>
            <a:r>
              <a:rPr lang="fr-FR" b="1">
                <a:latin typeface="Courier New" charset="0"/>
                <a:ea typeface="+mn-ea"/>
              </a:rPr>
              <a:t>condition_variable</a:t>
            </a:r>
            <a:r>
              <a:rPr lang="fr-FR">
                <a:latin typeface="Courier New" charset="0"/>
                <a:ea typeface="+mn-ea"/>
              </a:rPr>
              <a:t>.hpp&gt; </a:t>
            </a:r>
          </a:p>
        </p:txBody>
      </p:sp>
      <p:sp>
        <p:nvSpPr>
          <p:cNvPr id="1111045" name="Text Box 5"/>
          <p:cNvSpPr txBox="1">
            <a:spLocks noChangeArrowheads="1"/>
          </p:cNvSpPr>
          <p:nvPr/>
        </p:nvSpPr>
        <p:spPr bwMode="auto">
          <a:xfrm>
            <a:off x="517525" y="869950"/>
            <a:ext cx="8169275" cy="14652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class condition_variable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{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  public: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    condition_variable();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    ~condition_variable(); </a:t>
            </a:r>
          </a:p>
        </p:txBody>
      </p:sp>
      <p:sp>
        <p:nvSpPr>
          <p:cNvPr id="1111046" name="Text Box 6"/>
          <p:cNvSpPr txBox="1">
            <a:spLocks noChangeArrowheads="1"/>
          </p:cNvSpPr>
          <p:nvPr/>
        </p:nvSpPr>
        <p:spPr bwMode="auto">
          <a:xfrm>
            <a:off x="533400" y="2438400"/>
            <a:ext cx="8153400" cy="43021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500"/>
              </a:spcBef>
              <a:spcAft>
                <a:spcPts val="500"/>
              </a:spcAft>
              <a:defRPr/>
            </a:pPr>
            <a:r>
              <a:rPr lang="fr-FR">
                <a:latin typeface="Courier New" charset="0"/>
                <a:ea typeface="+mn-ea"/>
              </a:rPr>
              <a:t>    void </a:t>
            </a:r>
            <a:r>
              <a:rPr lang="fr-FR" b="1">
                <a:latin typeface="Courier New" charset="0"/>
                <a:ea typeface="+mn-ea"/>
              </a:rPr>
              <a:t>wait</a:t>
            </a:r>
            <a:r>
              <a:rPr lang="fr-FR">
                <a:latin typeface="Courier New" charset="0"/>
                <a:ea typeface="+mn-ea"/>
              </a:rPr>
              <a:t> (                           );</a:t>
            </a:r>
          </a:p>
        </p:txBody>
      </p:sp>
      <p:sp>
        <p:nvSpPr>
          <p:cNvPr id="1111047" name="Rectangle 7"/>
          <p:cNvSpPr>
            <a:spLocks noChangeArrowheads="1"/>
          </p:cNvSpPr>
          <p:nvPr/>
        </p:nvSpPr>
        <p:spPr bwMode="auto">
          <a:xfrm>
            <a:off x="641350" y="3138488"/>
            <a:ext cx="4006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condition_variable CondVar; </a:t>
            </a:r>
          </a:p>
        </p:txBody>
      </p:sp>
      <p:sp>
        <p:nvSpPr>
          <p:cNvPr id="1111048" name="Rectangle 8"/>
          <p:cNvSpPr>
            <a:spLocks noChangeArrowheads="1"/>
          </p:cNvSpPr>
          <p:nvPr/>
        </p:nvSpPr>
        <p:spPr bwMode="auto">
          <a:xfrm>
            <a:off x="1219200" y="5029200"/>
            <a:ext cx="4279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if (</a:t>
            </a:r>
            <a:r>
              <a:rPr lang="fr-FR" i="1">
                <a:latin typeface="Courier New" charset="0"/>
                <a:ea typeface="+mn-ea"/>
              </a:rPr>
              <a:t>condition_non_satisfaite</a:t>
            </a:r>
            <a:r>
              <a:rPr lang="fr-FR">
                <a:latin typeface="Courier New" charset="0"/>
                <a:ea typeface="+mn-ea"/>
              </a:rPr>
              <a:t>) </a:t>
            </a:r>
          </a:p>
        </p:txBody>
      </p:sp>
      <p:sp>
        <p:nvSpPr>
          <p:cNvPr id="1111049" name="Text Box 9"/>
          <p:cNvSpPr txBox="1">
            <a:spLocks noChangeArrowheads="1"/>
          </p:cNvSpPr>
          <p:nvPr/>
        </p:nvSpPr>
        <p:spPr bwMode="auto">
          <a:xfrm>
            <a:off x="5715000" y="5013325"/>
            <a:ext cx="30845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fr-FR" altLang="nl-NL" sz="1800"/>
              <a:t>modifiée par un autre </a:t>
            </a:r>
            <a:r>
              <a:rPr lang="fr-FR" altLang="nl-NL" sz="1800" i="1"/>
              <a:t>thread</a:t>
            </a:r>
            <a:endParaRPr lang="fr-FR" altLang="nl-NL" sz="1800"/>
          </a:p>
        </p:txBody>
      </p:sp>
      <p:sp>
        <p:nvSpPr>
          <p:cNvPr id="1111050" name="Text Box 10"/>
          <p:cNvSpPr txBox="1">
            <a:spLocks noChangeArrowheads="1"/>
          </p:cNvSpPr>
          <p:nvPr/>
        </p:nvSpPr>
        <p:spPr bwMode="auto">
          <a:xfrm>
            <a:off x="5715000" y="5394325"/>
            <a:ext cx="32559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fr-FR" altLang="nl-NL" sz="1800">
                <a:sym typeface="Symbol" panose="05050102010706020507" pitchFamily="18" charset="2"/>
              </a:rPr>
              <a:t></a:t>
            </a:r>
          </a:p>
          <a:p>
            <a:pPr algn="ctr" eaLnBrk="1" hangingPunct="1"/>
            <a:r>
              <a:rPr lang="fr-FR" altLang="nl-NL" sz="1800"/>
              <a:t>nécessité d'exclusion mutuelle</a:t>
            </a:r>
          </a:p>
        </p:txBody>
      </p:sp>
      <p:sp>
        <p:nvSpPr>
          <p:cNvPr id="1111051" name="Rectangle 11"/>
          <p:cNvSpPr>
            <a:spLocks noChangeArrowheads="1"/>
          </p:cNvSpPr>
          <p:nvPr/>
        </p:nvSpPr>
        <p:spPr bwMode="auto">
          <a:xfrm>
            <a:off x="673100" y="3502025"/>
            <a:ext cx="4689475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>
                <a:solidFill>
                  <a:srgbClr val="0000FF"/>
                </a:solidFill>
                <a:latin typeface="Courier New" charset="0"/>
                <a:ea typeface="+mn-ea"/>
              </a:rPr>
              <a:t>mutex              MtxCondVar;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>
              <a:solidFill>
                <a:srgbClr val="0000FF"/>
              </a:solidFill>
              <a:latin typeface="Courier New" charset="0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>
              <a:solidFill>
                <a:srgbClr val="0000FF"/>
              </a:solidFill>
              <a:latin typeface="Courier New" charset="0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>
              <a:solidFill>
                <a:srgbClr val="0000FF"/>
              </a:solidFill>
              <a:latin typeface="Courier New" charset="0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>
                <a:solidFill>
                  <a:srgbClr val="0000FF"/>
                </a:solidFill>
                <a:latin typeface="Courier New" charset="0"/>
                <a:ea typeface="+mn-ea"/>
              </a:rPr>
              <a:t>    lock_guard Lock (MtxCondVar);</a:t>
            </a:r>
          </a:p>
        </p:txBody>
      </p:sp>
      <p:sp>
        <p:nvSpPr>
          <p:cNvPr id="1111052" name="Rectangle 12"/>
          <p:cNvSpPr>
            <a:spLocks noChangeArrowheads="1"/>
          </p:cNvSpPr>
          <p:nvPr/>
        </p:nvSpPr>
        <p:spPr bwMode="auto">
          <a:xfrm>
            <a:off x="2667000" y="2438400"/>
            <a:ext cx="37338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500"/>
              </a:spcBef>
              <a:spcAft>
                <a:spcPts val="500"/>
              </a:spcAft>
              <a:defRPr/>
            </a:pPr>
            <a:r>
              <a:rPr lang="fr-FR" b="1">
                <a:solidFill>
                  <a:srgbClr val="FF3300"/>
                </a:solidFill>
                <a:latin typeface="Courier New" charset="0"/>
                <a:ea typeface="+mn-ea"/>
              </a:rPr>
              <a:t>unique_lock &lt;mutex&gt;</a:t>
            </a:r>
            <a:r>
              <a:rPr lang="fr-FR">
                <a:latin typeface="Courier New" charset="0"/>
                <a:ea typeface="+mn-ea"/>
              </a:rPr>
              <a:t> &amp; lock</a:t>
            </a:r>
          </a:p>
        </p:txBody>
      </p:sp>
      <p:sp>
        <p:nvSpPr>
          <p:cNvPr id="1111053" name="Rectangle 13"/>
          <p:cNvSpPr>
            <a:spLocks noChangeArrowheads="1"/>
          </p:cNvSpPr>
          <p:nvPr/>
        </p:nvSpPr>
        <p:spPr bwMode="auto">
          <a:xfrm>
            <a:off x="1219200" y="4586288"/>
            <a:ext cx="5372100" cy="366712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>
                <a:solidFill>
                  <a:srgbClr val="FF3300"/>
                </a:solidFill>
                <a:latin typeface="Courier New" charset="0"/>
                <a:ea typeface="+mn-ea"/>
              </a:rPr>
              <a:t>unique_lock &lt;mutex&gt;</a:t>
            </a:r>
            <a:r>
              <a:rPr lang="fr-FR">
                <a:latin typeface="Courier New" charset="0"/>
                <a:ea typeface="+mn-ea"/>
              </a:rPr>
              <a:t> Lock (MtxCondVar);</a:t>
            </a:r>
          </a:p>
        </p:txBody>
      </p:sp>
      <p:sp>
        <p:nvSpPr>
          <p:cNvPr id="1111054" name="Text Box 14"/>
          <p:cNvSpPr txBox="1">
            <a:spLocks noChangeArrowheads="1"/>
          </p:cNvSpPr>
          <p:nvPr/>
        </p:nvSpPr>
        <p:spPr bwMode="auto">
          <a:xfrm>
            <a:off x="5851525" y="3214688"/>
            <a:ext cx="10985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+mn-lt"/>
                <a:ea typeface="+mn-ea"/>
              </a:rPr>
              <a:t>variables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+mn-lt"/>
                <a:ea typeface="+mn-ea"/>
              </a:rPr>
              <a:t>globales</a:t>
            </a:r>
          </a:p>
        </p:txBody>
      </p:sp>
      <p:sp>
        <p:nvSpPr>
          <p:cNvPr id="1111055" name="Rectangle 15"/>
          <p:cNvSpPr>
            <a:spLocks noChangeArrowheads="1"/>
          </p:cNvSpPr>
          <p:nvPr/>
        </p:nvSpPr>
        <p:spPr bwMode="auto">
          <a:xfrm>
            <a:off x="3689350" y="5424488"/>
            <a:ext cx="730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>
                <a:solidFill>
                  <a:srgbClr val="0000FF"/>
                </a:solidFill>
                <a:latin typeface="Courier New" charset="0"/>
                <a:ea typeface="+mn-ea"/>
              </a:rPr>
              <a:t>Lock</a:t>
            </a:r>
          </a:p>
        </p:txBody>
      </p:sp>
    </p:spTree>
    <p:extLst>
      <p:ext uri="{BB962C8B-B14F-4D97-AF65-F5344CB8AC3E}">
        <p14:creationId xmlns:p14="http://schemas.microsoft.com/office/powerpoint/2010/main" val="199872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1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1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1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1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1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1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1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1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1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1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1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11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11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11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11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11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11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1042" grpId="0" autoUpdateAnimBg="0"/>
      <p:bldP spid="1111043" grpId="0" autoUpdateAnimBg="0"/>
      <p:bldP spid="1111044" grpId="0" autoUpdateAnimBg="0"/>
      <p:bldP spid="1111045" grpId="0" animBg="1" autoUpdateAnimBg="0"/>
      <p:bldP spid="1111046" grpId="0" animBg="1" autoUpdateAnimBg="0"/>
      <p:bldP spid="1111047" grpId="0" autoUpdateAnimBg="0"/>
      <p:bldP spid="1111048" grpId="0" autoUpdateAnimBg="0"/>
      <p:bldP spid="1111049" grpId="0" autoUpdateAnimBg="0"/>
      <p:bldP spid="1111050" grpId="0" autoUpdateAnimBg="0"/>
      <p:bldP spid="1111051" grpId="0" autoUpdateAnimBg="0"/>
      <p:bldP spid="1111052" grpId="0" autoUpdateAnimBg="0"/>
      <p:bldP spid="1111053" grpId="0" animBg="1" autoUpdateAnimBg="0"/>
      <p:bldP spid="1111054" grpId="0" autoUpdateAnimBg="0"/>
      <p:bldP spid="1111055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1F391C5-DEF8-4E6A-BFEE-BF546C92810B}" type="slidenum">
              <a:rPr lang="fr-FR" altLang="nl-NL" sz="1400"/>
              <a:pPr eaLnBrk="1" hangingPunct="1"/>
              <a:t>20</a:t>
            </a:fld>
            <a:endParaRPr lang="fr-FR" altLang="nl-NL" sz="1400"/>
          </a:p>
        </p:txBody>
      </p:sp>
      <p:sp>
        <p:nvSpPr>
          <p:cNvPr id="1112066" name="Text Box 2"/>
          <p:cNvSpPr txBox="1">
            <a:spLocks noChangeArrowheads="1"/>
          </p:cNvSpPr>
          <p:nvPr/>
        </p:nvSpPr>
        <p:spPr bwMode="auto">
          <a:xfrm>
            <a:off x="609600" y="4730750"/>
            <a:ext cx="291465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...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Courier New" charset="0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CondVar.</a:t>
            </a:r>
            <a:r>
              <a:rPr lang="fr-FR" b="1">
                <a:latin typeface="Courier New" charset="0"/>
                <a:ea typeface="+mn-ea"/>
              </a:rPr>
              <a:t>wait</a:t>
            </a:r>
            <a:r>
              <a:rPr lang="fr-FR">
                <a:latin typeface="Courier New" charset="0"/>
                <a:ea typeface="+mn-ea"/>
              </a:rPr>
              <a:t> (Lock);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Courier New" charset="0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...</a:t>
            </a:r>
          </a:p>
        </p:txBody>
      </p:sp>
      <p:sp>
        <p:nvSpPr>
          <p:cNvPr id="1112067" name="Text Box 3"/>
          <p:cNvSpPr txBox="1">
            <a:spLocks noChangeArrowheads="1"/>
          </p:cNvSpPr>
          <p:nvPr/>
        </p:nvSpPr>
        <p:spPr bwMode="auto">
          <a:xfrm>
            <a:off x="4845050" y="4670425"/>
            <a:ext cx="3324225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...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Courier New" charset="0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	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CondVar.</a:t>
            </a:r>
            <a:r>
              <a:rPr lang="fr-FR" b="1">
                <a:latin typeface="Courier New" charset="0"/>
                <a:ea typeface="+mn-ea"/>
              </a:rPr>
              <a:t>notify     ();</a:t>
            </a:r>
            <a:r>
              <a:rPr lang="fr-FR">
                <a:latin typeface="Courier New" charset="0"/>
                <a:ea typeface="+mn-ea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Courier New" charset="0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...</a:t>
            </a:r>
          </a:p>
        </p:txBody>
      </p:sp>
      <p:sp>
        <p:nvSpPr>
          <p:cNvPr id="1112068" name="Text Box 4"/>
          <p:cNvSpPr txBox="1">
            <a:spLocks noChangeArrowheads="1"/>
          </p:cNvSpPr>
          <p:nvPr/>
        </p:nvSpPr>
        <p:spPr bwMode="auto">
          <a:xfrm>
            <a:off x="1947863" y="4175125"/>
            <a:ext cx="1171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i="1">
                <a:latin typeface="+mn-lt"/>
                <a:ea typeface="+mn-ea"/>
              </a:rPr>
              <a:t>Thread_1</a:t>
            </a:r>
          </a:p>
        </p:txBody>
      </p:sp>
      <p:sp>
        <p:nvSpPr>
          <p:cNvPr id="1112069" name="Text Box 5"/>
          <p:cNvSpPr txBox="1">
            <a:spLocks noChangeArrowheads="1"/>
          </p:cNvSpPr>
          <p:nvPr/>
        </p:nvSpPr>
        <p:spPr bwMode="auto">
          <a:xfrm>
            <a:off x="5991225" y="4175125"/>
            <a:ext cx="1171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i="1">
                <a:latin typeface="+mn-lt"/>
                <a:ea typeface="+mn-ea"/>
              </a:rPr>
              <a:t>Thread_2</a:t>
            </a:r>
          </a:p>
        </p:txBody>
      </p:sp>
      <p:sp>
        <p:nvSpPr>
          <p:cNvPr id="1112070" name="Text Box 6"/>
          <p:cNvSpPr txBox="1">
            <a:spLocks noChangeArrowheads="1"/>
          </p:cNvSpPr>
          <p:nvPr/>
        </p:nvSpPr>
        <p:spPr bwMode="auto">
          <a:xfrm>
            <a:off x="457200" y="381000"/>
            <a:ext cx="6600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#include &lt;boost/thread/</a:t>
            </a:r>
            <a:r>
              <a:rPr lang="fr-FR" b="1">
                <a:latin typeface="Courier New" charset="0"/>
                <a:ea typeface="+mn-ea"/>
              </a:rPr>
              <a:t>condition_variable</a:t>
            </a:r>
            <a:r>
              <a:rPr lang="fr-FR">
                <a:latin typeface="Courier New" charset="0"/>
                <a:ea typeface="+mn-ea"/>
              </a:rPr>
              <a:t>.hpp&gt; </a:t>
            </a:r>
          </a:p>
        </p:txBody>
      </p:sp>
      <p:sp>
        <p:nvSpPr>
          <p:cNvPr id="1112071" name="Text Box 7"/>
          <p:cNvSpPr txBox="1">
            <a:spLocks noChangeArrowheads="1"/>
          </p:cNvSpPr>
          <p:nvPr/>
        </p:nvSpPr>
        <p:spPr bwMode="auto">
          <a:xfrm>
            <a:off x="517525" y="869950"/>
            <a:ext cx="8169275" cy="14652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class condition_variable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{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  public: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    condition_variable();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    ~condition_variable(); </a:t>
            </a:r>
          </a:p>
        </p:txBody>
      </p:sp>
      <p:sp>
        <p:nvSpPr>
          <p:cNvPr id="1112072" name="Text Box 8"/>
          <p:cNvSpPr txBox="1">
            <a:spLocks noChangeArrowheads="1"/>
          </p:cNvSpPr>
          <p:nvPr/>
        </p:nvSpPr>
        <p:spPr bwMode="auto">
          <a:xfrm>
            <a:off x="533400" y="2438400"/>
            <a:ext cx="8153400" cy="43021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500"/>
              </a:spcBef>
              <a:spcAft>
                <a:spcPts val="500"/>
              </a:spcAft>
              <a:defRPr/>
            </a:pPr>
            <a:r>
              <a:rPr lang="fr-FR">
                <a:latin typeface="Courier New" charset="0"/>
                <a:ea typeface="+mn-ea"/>
              </a:rPr>
              <a:t>    void wait (</a:t>
            </a:r>
            <a:r>
              <a:rPr lang="fr-FR" b="1">
                <a:solidFill>
                  <a:srgbClr val="FF3300"/>
                </a:solidFill>
                <a:latin typeface="Courier New" charset="0"/>
                <a:ea typeface="+mn-ea"/>
              </a:rPr>
              <a:t>unique_lock &lt;mutex&gt;</a:t>
            </a:r>
            <a:r>
              <a:rPr lang="fr-FR">
                <a:latin typeface="Courier New" charset="0"/>
                <a:ea typeface="+mn-ea"/>
              </a:rPr>
              <a:t> &amp; lock);</a:t>
            </a:r>
          </a:p>
        </p:txBody>
      </p:sp>
      <p:sp>
        <p:nvSpPr>
          <p:cNvPr id="1112073" name="Rectangle 9"/>
          <p:cNvSpPr>
            <a:spLocks noChangeArrowheads="1"/>
          </p:cNvSpPr>
          <p:nvPr/>
        </p:nvSpPr>
        <p:spPr bwMode="auto">
          <a:xfrm>
            <a:off x="685800" y="3740150"/>
            <a:ext cx="3870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condition_variable CondVar </a:t>
            </a:r>
          </a:p>
        </p:txBody>
      </p:sp>
      <p:sp>
        <p:nvSpPr>
          <p:cNvPr id="1112074" name="Line 10"/>
          <p:cNvSpPr>
            <a:spLocks noChangeShapeType="1"/>
          </p:cNvSpPr>
          <p:nvPr/>
        </p:nvSpPr>
        <p:spPr bwMode="auto">
          <a:xfrm>
            <a:off x="4648200" y="4191000"/>
            <a:ext cx="0" cy="2438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ea typeface="+mn-ea"/>
            </a:endParaRPr>
          </a:p>
        </p:txBody>
      </p:sp>
      <p:sp>
        <p:nvSpPr>
          <p:cNvPr id="1112075" name="Text Box 11"/>
          <p:cNvSpPr txBox="1">
            <a:spLocks noChangeArrowheads="1"/>
          </p:cNvSpPr>
          <p:nvPr/>
        </p:nvSpPr>
        <p:spPr bwMode="auto">
          <a:xfrm>
            <a:off x="533400" y="3051175"/>
            <a:ext cx="8153400" cy="43021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500"/>
              </a:spcBef>
              <a:spcAft>
                <a:spcPts val="500"/>
              </a:spcAft>
              <a:defRPr/>
            </a:pPr>
            <a:r>
              <a:rPr lang="fr-FR">
                <a:latin typeface="Courier New" charset="0"/>
                <a:ea typeface="+mn-ea"/>
              </a:rPr>
              <a:t>    void </a:t>
            </a:r>
            <a:r>
              <a:rPr lang="fr-FR" b="1">
                <a:latin typeface="Courier New" charset="0"/>
                <a:ea typeface="+mn-ea"/>
              </a:rPr>
              <a:t>notify</a:t>
            </a:r>
            <a:r>
              <a:rPr lang="fr-FR">
                <a:latin typeface="Courier New" charset="0"/>
                <a:ea typeface="+mn-ea"/>
              </a:rPr>
              <a:t>     ();</a:t>
            </a:r>
          </a:p>
        </p:txBody>
      </p:sp>
      <p:sp>
        <p:nvSpPr>
          <p:cNvPr id="1112076" name="Line 12"/>
          <p:cNvSpPr>
            <a:spLocks noChangeShapeType="1"/>
          </p:cNvSpPr>
          <p:nvPr/>
        </p:nvSpPr>
        <p:spPr bwMode="auto">
          <a:xfrm>
            <a:off x="1981200" y="4800600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ea typeface="+mn-ea"/>
            </a:endParaRPr>
          </a:p>
        </p:txBody>
      </p:sp>
      <p:sp>
        <p:nvSpPr>
          <p:cNvPr id="1112077" name="Line 13"/>
          <p:cNvSpPr>
            <a:spLocks noChangeShapeType="1"/>
          </p:cNvSpPr>
          <p:nvPr/>
        </p:nvSpPr>
        <p:spPr bwMode="auto">
          <a:xfrm>
            <a:off x="6400800" y="4648200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ea typeface="+mn-ea"/>
            </a:endParaRPr>
          </a:p>
        </p:txBody>
      </p:sp>
      <p:sp>
        <p:nvSpPr>
          <p:cNvPr id="1112078" name="Freeform 14"/>
          <p:cNvSpPr>
            <a:spLocks/>
          </p:cNvSpPr>
          <p:nvPr/>
        </p:nvSpPr>
        <p:spPr bwMode="auto">
          <a:xfrm>
            <a:off x="4267200" y="5562600"/>
            <a:ext cx="609600" cy="228600"/>
          </a:xfrm>
          <a:custGeom>
            <a:avLst/>
            <a:gdLst>
              <a:gd name="T0" fmla="*/ 609600 w 384"/>
              <a:gd name="T1" fmla="*/ 228600 h 192"/>
              <a:gd name="T2" fmla="*/ 228600 w 384"/>
              <a:gd name="T3" fmla="*/ 228600 h 192"/>
              <a:gd name="T4" fmla="*/ 228600 w 384"/>
              <a:gd name="T5" fmla="*/ 0 h 192"/>
              <a:gd name="T6" fmla="*/ 0 w 384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84" h="192">
                <a:moveTo>
                  <a:pt x="384" y="192"/>
                </a:moveTo>
                <a:lnTo>
                  <a:pt x="144" y="192"/>
                </a:lnTo>
                <a:lnTo>
                  <a:pt x="144" y="0"/>
                </a:ln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l-NL"/>
          </a:p>
        </p:txBody>
      </p:sp>
      <p:grpSp>
        <p:nvGrpSpPr>
          <p:cNvPr id="1112079" name="Group 15"/>
          <p:cNvGrpSpPr>
            <a:grpSpLocks/>
          </p:cNvGrpSpPr>
          <p:nvPr/>
        </p:nvGrpSpPr>
        <p:grpSpPr bwMode="auto">
          <a:xfrm>
            <a:off x="1981200" y="5638800"/>
            <a:ext cx="4419600" cy="838200"/>
            <a:chOff x="1248" y="3600"/>
            <a:chExt cx="2784" cy="528"/>
          </a:xfrm>
        </p:grpSpPr>
        <p:sp>
          <p:nvSpPr>
            <p:cNvPr id="1112080" name="Line 16"/>
            <p:cNvSpPr>
              <a:spLocks noChangeShapeType="1"/>
            </p:cNvSpPr>
            <p:nvPr/>
          </p:nvSpPr>
          <p:spPr bwMode="auto">
            <a:xfrm>
              <a:off x="1248" y="3600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  <a:ea typeface="+mn-ea"/>
              </a:endParaRPr>
            </a:p>
          </p:txBody>
        </p:sp>
        <p:sp>
          <p:nvSpPr>
            <p:cNvPr id="1112081" name="Line 17"/>
            <p:cNvSpPr>
              <a:spLocks noChangeShapeType="1"/>
            </p:cNvSpPr>
            <p:nvPr/>
          </p:nvSpPr>
          <p:spPr bwMode="auto">
            <a:xfrm>
              <a:off x="4032" y="3792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  <a:ea typeface="+mn-ea"/>
              </a:endParaRPr>
            </a:p>
          </p:txBody>
        </p:sp>
      </p:grpSp>
      <p:grpSp>
        <p:nvGrpSpPr>
          <p:cNvPr id="1112082" name="Group 18"/>
          <p:cNvGrpSpPr>
            <a:grpSpLocks/>
          </p:cNvGrpSpPr>
          <p:nvPr/>
        </p:nvGrpSpPr>
        <p:grpSpPr bwMode="auto">
          <a:xfrm>
            <a:off x="2654300" y="3048000"/>
            <a:ext cx="4857750" cy="2819400"/>
            <a:chOff x="1672" y="1920"/>
            <a:chExt cx="3060" cy="1776"/>
          </a:xfrm>
        </p:grpSpPr>
        <p:sp>
          <p:nvSpPr>
            <p:cNvPr id="1112083" name="Rectangle 19"/>
            <p:cNvSpPr>
              <a:spLocks noChangeArrowheads="1"/>
            </p:cNvSpPr>
            <p:nvPr/>
          </p:nvSpPr>
          <p:spPr bwMode="auto">
            <a:xfrm>
              <a:off x="4272" y="3465"/>
              <a:ext cx="4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b="1">
                  <a:solidFill>
                    <a:srgbClr val="0000FF"/>
                  </a:solidFill>
                  <a:latin typeface="Courier New" charset="0"/>
                  <a:ea typeface="+mn-ea"/>
                </a:rPr>
                <a:t>_one</a:t>
              </a:r>
              <a:endParaRPr lang="fr-FR" b="1">
                <a:latin typeface="Courier New" charset="0"/>
                <a:ea typeface="+mn-ea"/>
              </a:endParaRPr>
            </a:p>
          </p:txBody>
        </p:sp>
        <p:sp>
          <p:nvSpPr>
            <p:cNvPr id="1112084" name="Rectangle 20"/>
            <p:cNvSpPr>
              <a:spLocks noChangeArrowheads="1"/>
            </p:cNvSpPr>
            <p:nvPr/>
          </p:nvSpPr>
          <p:spPr bwMode="auto">
            <a:xfrm>
              <a:off x="1672" y="1920"/>
              <a:ext cx="4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b="1">
                  <a:solidFill>
                    <a:srgbClr val="0000FF"/>
                  </a:solidFill>
                  <a:latin typeface="Courier New" charset="0"/>
                  <a:ea typeface="+mn-ea"/>
                </a:rPr>
                <a:t>_one</a:t>
              </a:r>
              <a:endParaRPr lang="fr-FR" b="1">
                <a:latin typeface="Courier New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257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1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1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1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1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11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1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12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12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2067" grpId="0" autoUpdateAnimBg="0"/>
      <p:bldP spid="1112069" grpId="0" autoUpdateAnimBg="0"/>
      <p:bldP spid="1112075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DDC5726-80A6-4443-A23B-17CD1D5D8131}" type="slidenum">
              <a:rPr lang="fr-FR" altLang="nl-NL" sz="1400"/>
              <a:pPr eaLnBrk="1" hangingPunct="1"/>
              <a:t>21</a:t>
            </a:fld>
            <a:endParaRPr lang="fr-FR" altLang="nl-NL" sz="1400"/>
          </a:p>
        </p:txBody>
      </p:sp>
      <p:sp>
        <p:nvSpPr>
          <p:cNvPr id="1113090" name="Text Box 2"/>
          <p:cNvSpPr txBox="1">
            <a:spLocks noChangeArrowheads="1"/>
          </p:cNvSpPr>
          <p:nvPr/>
        </p:nvSpPr>
        <p:spPr bwMode="auto">
          <a:xfrm>
            <a:off x="609600" y="4730750"/>
            <a:ext cx="291465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...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Courier New" charset="0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CondVar.</a:t>
            </a:r>
            <a:r>
              <a:rPr lang="fr-FR" b="1">
                <a:latin typeface="Courier New" charset="0"/>
                <a:ea typeface="+mn-ea"/>
              </a:rPr>
              <a:t>wait</a:t>
            </a:r>
            <a:r>
              <a:rPr lang="fr-FR">
                <a:latin typeface="Courier New" charset="0"/>
                <a:ea typeface="+mn-ea"/>
              </a:rPr>
              <a:t> (Lock);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Courier New" charset="0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...</a:t>
            </a:r>
          </a:p>
        </p:txBody>
      </p:sp>
      <p:sp>
        <p:nvSpPr>
          <p:cNvPr id="1113091" name="Text Box 3"/>
          <p:cNvSpPr txBox="1">
            <a:spLocks noChangeArrowheads="1"/>
          </p:cNvSpPr>
          <p:nvPr/>
        </p:nvSpPr>
        <p:spPr bwMode="auto">
          <a:xfrm>
            <a:off x="4845050" y="4670425"/>
            <a:ext cx="31877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...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Courier New" charset="0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	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CondVar.</a:t>
            </a:r>
            <a:r>
              <a:rPr lang="fr-FR" b="1">
                <a:latin typeface="Courier New" charset="0"/>
                <a:ea typeface="+mn-ea"/>
              </a:rPr>
              <a:t>notify</a:t>
            </a:r>
            <a:r>
              <a:rPr lang="fr-FR" b="1">
                <a:solidFill>
                  <a:srgbClr val="0000FF"/>
                </a:solidFill>
                <a:latin typeface="Courier New" charset="0"/>
                <a:ea typeface="+mn-ea"/>
              </a:rPr>
              <a:t>_one</a:t>
            </a:r>
            <a:r>
              <a:rPr lang="fr-FR" b="1">
                <a:latin typeface="Courier New" charset="0"/>
                <a:ea typeface="+mn-ea"/>
              </a:rPr>
              <a:t>();</a:t>
            </a:r>
            <a:r>
              <a:rPr lang="fr-FR">
                <a:latin typeface="Courier New" charset="0"/>
                <a:ea typeface="+mn-ea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Courier New" charset="0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...</a:t>
            </a:r>
          </a:p>
        </p:txBody>
      </p:sp>
      <p:sp>
        <p:nvSpPr>
          <p:cNvPr id="1113092" name="Text Box 4"/>
          <p:cNvSpPr txBox="1">
            <a:spLocks noChangeArrowheads="1"/>
          </p:cNvSpPr>
          <p:nvPr/>
        </p:nvSpPr>
        <p:spPr bwMode="auto">
          <a:xfrm>
            <a:off x="1947863" y="4175125"/>
            <a:ext cx="1171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i="1">
                <a:latin typeface="+mn-lt"/>
                <a:ea typeface="+mn-ea"/>
              </a:rPr>
              <a:t>Thread_1</a:t>
            </a:r>
          </a:p>
        </p:txBody>
      </p:sp>
      <p:sp>
        <p:nvSpPr>
          <p:cNvPr id="1113093" name="Text Box 5"/>
          <p:cNvSpPr txBox="1">
            <a:spLocks noChangeArrowheads="1"/>
          </p:cNvSpPr>
          <p:nvPr/>
        </p:nvSpPr>
        <p:spPr bwMode="auto">
          <a:xfrm>
            <a:off x="5991225" y="4175125"/>
            <a:ext cx="1171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i="1">
                <a:latin typeface="+mn-lt"/>
                <a:ea typeface="+mn-ea"/>
              </a:rPr>
              <a:t>Thread_2</a:t>
            </a:r>
          </a:p>
        </p:txBody>
      </p:sp>
      <p:sp>
        <p:nvSpPr>
          <p:cNvPr id="1113094" name="Text Box 6"/>
          <p:cNvSpPr txBox="1">
            <a:spLocks noChangeArrowheads="1"/>
          </p:cNvSpPr>
          <p:nvPr/>
        </p:nvSpPr>
        <p:spPr bwMode="auto">
          <a:xfrm>
            <a:off x="457200" y="381000"/>
            <a:ext cx="6600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#include &lt;boost/thread/</a:t>
            </a:r>
            <a:r>
              <a:rPr lang="fr-FR" b="1">
                <a:latin typeface="Courier New" charset="0"/>
                <a:ea typeface="+mn-ea"/>
              </a:rPr>
              <a:t>condition_variable</a:t>
            </a:r>
            <a:r>
              <a:rPr lang="fr-FR">
                <a:latin typeface="Courier New" charset="0"/>
                <a:ea typeface="+mn-ea"/>
              </a:rPr>
              <a:t>.hpp&gt; </a:t>
            </a:r>
          </a:p>
        </p:txBody>
      </p:sp>
      <p:sp>
        <p:nvSpPr>
          <p:cNvPr id="1113095" name="Text Box 7"/>
          <p:cNvSpPr txBox="1">
            <a:spLocks noChangeArrowheads="1"/>
          </p:cNvSpPr>
          <p:nvPr/>
        </p:nvSpPr>
        <p:spPr bwMode="auto">
          <a:xfrm>
            <a:off x="517525" y="869950"/>
            <a:ext cx="8169275" cy="14652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class condition_variable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{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  public: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    condition_variable();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    ~condition_variable(); </a:t>
            </a:r>
          </a:p>
        </p:txBody>
      </p:sp>
      <p:sp>
        <p:nvSpPr>
          <p:cNvPr id="1113096" name="Text Box 8"/>
          <p:cNvSpPr txBox="1">
            <a:spLocks noChangeArrowheads="1"/>
          </p:cNvSpPr>
          <p:nvPr/>
        </p:nvSpPr>
        <p:spPr bwMode="auto">
          <a:xfrm>
            <a:off x="533400" y="2438400"/>
            <a:ext cx="8153400" cy="43021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500"/>
              </a:spcBef>
              <a:spcAft>
                <a:spcPts val="500"/>
              </a:spcAft>
              <a:defRPr/>
            </a:pPr>
            <a:r>
              <a:rPr lang="fr-FR">
                <a:latin typeface="Courier New" charset="0"/>
                <a:ea typeface="+mn-ea"/>
              </a:rPr>
              <a:t>    void wait (</a:t>
            </a:r>
            <a:r>
              <a:rPr lang="fr-FR" b="1">
                <a:solidFill>
                  <a:srgbClr val="FF3300"/>
                </a:solidFill>
                <a:latin typeface="Courier New" charset="0"/>
                <a:ea typeface="+mn-ea"/>
              </a:rPr>
              <a:t>unique_lock &lt;mutex&gt;</a:t>
            </a:r>
            <a:r>
              <a:rPr lang="fr-FR">
                <a:latin typeface="Courier New" charset="0"/>
                <a:ea typeface="+mn-ea"/>
              </a:rPr>
              <a:t> &amp; lock);</a:t>
            </a:r>
          </a:p>
        </p:txBody>
      </p:sp>
      <p:sp>
        <p:nvSpPr>
          <p:cNvPr id="1113097" name="Rectangle 9"/>
          <p:cNvSpPr>
            <a:spLocks noChangeArrowheads="1"/>
          </p:cNvSpPr>
          <p:nvPr/>
        </p:nvSpPr>
        <p:spPr bwMode="auto">
          <a:xfrm>
            <a:off x="685800" y="3740150"/>
            <a:ext cx="3870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latin typeface="Courier New" charset="0"/>
                <a:ea typeface="+mn-ea"/>
              </a:rPr>
              <a:t>condition_variable CondVar </a:t>
            </a:r>
          </a:p>
        </p:txBody>
      </p:sp>
      <p:sp>
        <p:nvSpPr>
          <p:cNvPr id="1113098" name="Line 10"/>
          <p:cNvSpPr>
            <a:spLocks noChangeShapeType="1"/>
          </p:cNvSpPr>
          <p:nvPr/>
        </p:nvSpPr>
        <p:spPr bwMode="auto">
          <a:xfrm>
            <a:off x="4648200" y="4191000"/>
            <a:ext cx="0" cy="2438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ea typeface="+mn-ea"/>
            </a:endParaRPr>
          </a:p>
        </p:txBody>
      </p:sp>
      <p:sp>
        <p:nvSpPr>
          <p:cNvPr id="1113099" name="Text Box 11"/>
          <p:cNvSpPr txBox="1">
            <a:spLocks noChangeArrowheads="1"/>
          </p:cNvSpPr>
          <p:nvPr/>
        </p:nvSpPr>
        <p:spPr bwMode="auto">
          <a:xfrm>
            <a:off x="533400" y="3051175"/>
            <a:ext cx="8153400" cy="43021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500"/>
              </a:spcBef>
              <a:spcAft>
                <a:spcPts val="500"/>
              </a:spcAft>
              <a:defRPr/>
            </a:pPr>
            <a:r>
              <a:rPr lang="fr-FR">
                <a:latin typeface="Courier New" charset="0"/>
                <a:ea typeface="+mn-ea"/>
              </a:rPr>
              <a:t>    void </a:t>
            </a:r>
            <a:r>
              <a:rPr lang="fr-FR" b="1">
                <a:latin typeface="Courier New" charset="0"/>
                <a:ea typeface="+mn-ea"/>
              </a:rPr>
              <a:t>notify</a:t>
            </a:r>
            <a:r>
              <a:rPr lang="fr-FR" b="1">
                <a:solidFill>
                  <a:srgbClr val="0000FF"/>
                </a:solidFill>
                <a:latin typeface="Courier New" charset="0"/>
                <a:ea typeface="+mn-ea"/>
              </a:rPr>
              <a:t>_one</a:t>
            </a:r>
            <a:r>
              <a:rPr lang="fr-FR">
                <a:latin typeface="Courier New" charset="0"/>
                <a:ea typeface="+mn-ea"/>
              </a:rPr>
              <a:t> ();</a:t>
            </a:r>
          </a:p>
        </p:txBody>
      </p:sp>
      <p:sp>
        <p:nvSpPr>
          <p:cNvPr id="1113100" name="Line 12"/>
          <p:cNvSpPr>
            <a:spLocks noChangeShapeType="1"/>
          </p:cNvSpPr>
          <p:nvPr/>
        </p:nvSpPr>
        <p:spPr bwMode="auto">
          <a:xfrm>
            <a:off x="1981200" y="4800600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ea typeface="+mn-ea"/>
            </a:endParaRPr>
          </a:p>
        </p:txBody>
      </p:sp>
      <p:sp>
        <p:nvSpPr>
          <p:cNvPr id="1113101" name="Line 13"/>
          <p:cNvSpPr>
            <a:spLocks noChangeShapeType="1"/>
          </p:cNvSpPr>
          <p:nvPr/>
        </p:nvSpPr>
        <p:spPr bwMode="auto">
          <a:xfrm>
            <a:off x="6400800" y="4648200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ea typeface="+mn-ea"/>
            </a:endParaRPr>
          </a:p>
        </p:txBody>
      </p:sp>
      <p:sp>
        <p:nvSpPr>
          <p:cNvPr id="1113102" name="Freeform 14"/>
          <p:cNvSpPr>
            <a:spLocks/>
          </p:cNvSpPr>
          <p:nvPr/>
        </p:nvSpPr>
        <p:spPr bwMode="auto">
          <a:xfrm>
            <a:off x="4267200" y="5562600"/>
            <a:ext cx="609600" cy="228600"/>
          </a:xfrm>
          <a:custGeom>
            <a:avLst/>
            <a:gdLst>
              <a:gd name="T0" fmla="*/ 609600 w 384"/>
              <a:gd name="T1" fmla="*/ 228600 h 192"/>
              <a:gd name="T2" fmla="*/ 228600 w 384"/>
              <a:gd name="T3" fmla="*/ 228600 h 192"/>
              <a:gd name="T4" fmla="*/ 228600 w 384"/>
              <a:gd name="T5" fmla="*/ 0 h 192"/>
              <a:gd name="T6" fmla="*/ 0 w 384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84" h="192">
                <a:moveTo>
                  <a:pt x="384" y="192"/>
                </a:moveTo>
                <a:lnTo>
                  <a:pt x="144" y="192"/>
                </a:lnTo>
                <a:lnTo>
                  <a:pt x="144" y="0"/>
                </a:ln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l-NL"/>
          </a:p>
        </p:txBody>
      </p:sp>
      <p:grpSp>
        <p:nvGrpSpPr>
          <p:cNvPr id="57359" name="Group 15"/>
          <p:cNvGrpSpPr>
            <a:grpSpLocks/>
          </p:cNvGrpSpPr>
          <p:nvPr/>
        </p:nvGrpSpPr>
        <p:grpSpPr bwMode="auto">
          <a:xfrm>
            <a:off x="1981200" y="5638800"/>
            <a:ext cx="4419600" cy="838200"/>
            <a:chOff x="1248" y="3600"/>
            <a:chExt cx="2784" cy="528"/>
          </a:xfrm>
        </p:grpSpPr>
        <p:sp>
          <p:nvSpPr>
            <p:cNvPr id="1113104" name="Line 16"/>
            <p:cNvSpPr>
              <a:spLocks noChangeShapeType="1"/>
            </p:cNvSpPr>
            <p:nvPr/>
          </p:nvSpPr>
          <p:spPr bwMode="auto">
            <a:xfrm>
              <a:off x="1248" y="3600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  <a:ea typeface="+mn-ea"/>
              </a:endParaRPr>
            </a:p>
          </p:txBody>
        </p:sp>
        <p:sp>
          <p:nvSpPr>
            <p:cNvPr id="1113105" name="Line 17"/>
            <p:cNvSpPr>
              <a:spLocks noChangeShapeType="1"/>
            </p:cNvSpPr>
            <p:nvPr/>
          </p:nvSpPr>
          <p:spPr bwMode="auto">
            <a:xfrm>
              <a:off x="4032" y="3792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  <a:ea typeface="+mn-ea"/>
              </a:endParaRPr>
            </a:p>
          </p:txBody>
        </p:sp>
      </p:grpSp>
      <p:grpSp>
        <p:nvGrpSpPr>
          <p:cNvPr id="1113106" name="Group 18"/>
          <p:cNvGrpSpPr>
            <a:grpSpLocks/>
          </p:cNvGrpSpPr>
          <p:nvPr/>
        </p:nvGrpSpPr>
        <p:grpSpPr bwMode="auto">
          <a:xfrm>
            <a:off x="2667000" y="3048000"/>
            <a:ext cx="4724400" cy="2819400"/>
            <a:chOff x="1680" y="1920"/>
            <a:chExt cx="2976" cy="1776"/>
          </a:xfrm>
        </p:grpSpPr>
        <p:sp>
          <p:nvSpPr>
            <p:cNvPr id="1113107" name="Rectangle 19"/>
            <p:cNvSpPr>
              <a:spLocks noChangeArrowheads="1"/>
            </p:cNvSpPr>
            <p:nvPr/>
          </p:nvSpPr>
          <p:spPr bwMode="auto">
            <a:xfrm>
              <a:off x="4312" y="3465"/>
              <a:ext cx="344" cy="231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r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b="1">
                  <a:solidFill>
                    <a:srgbClr val="0000FF"/>
                  </a:solidFill>
                  <a:latin typeface="Courier New" charset="0"/>
                  <a:ea typeface="+mn-ea"/>
                </a:rPr>
                <a:t>_all</a:t>
              </a:r>
              <a:endParaRPr lang="fr-FR" b="1">
                <a:latin typeface="Courier New" charset="0"/>
                <a:ea typeface="+mn-ea"/>
              </a:endParaRPr>
            </a:p>
          </p:txBody>
        </p:sp>
        <p:sp>
          <p:nvSpPr>
            <p:cNvPr id="1113108" name="Rectangle 20"/>
            <p:cNvSpPr>
              <a:spLocks noChangeArrowheads="1"/>
            </p:cNvSpPr>
            <p:nvPr/>
          </p:nvSpPr>
          <p:spPr bwMode="auto">
            <a:xfrm>
              <a:off x="1680" y="1920"/>
              <a:ext cx="460" cy="231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b="1">
                  <a:solidFill>
                    <a:srgbClr val="0000FF"/>
                  </a:solidFill>
                  <a:latin typeface="Courier New" charset="0"/>
                  <a:ea typeface="+mn-ea"/>
                </a:rPr>
                <a:t>_all</a:t>
              </a:r>
              <a:endParaRPr lang="fr-FR" b="1">
                <a:latin typeface="Courier New" charset="0"/>
                <a:ea typeface="+mn-ea"/>
              </a:endParaRPr>
            </a:p>
          </p:txBody>
        </p:sp>
      </p:grpSp>
      <p:grpSp>
        <p:nvGrpSpPr>
          <p:cNvPr id="1113109" name="Group 21"/>
          <p:cNvGrpSpPr>
            <a:grpSpLocks/>
          </p:cNvGrpSpPr>
          <p:nvPr/>
        </p:nvGrpSpPr>
        <p:grpSpPr bwMode="auto">
          <a:xfrm>
            <a:off x="7315200" y="4267200"/>
            <a:ext cx="1625600" cy="1204913"/>
            <a:chOff x="4608" y="2745"/>
            <a:chExt cx="1024" cy="759"/>
          </a:xfrm>
        </p:grpSpPr>
        <p:sp>
          <p:nvSpPr>
            <p:cNvPr id="1113110" name="Line 22"/>
            <p:cNvSpPr>
              <a:spLocks noChangeShapeType="1"/>
            </p:cNvSpPr>
            <p:nvPr/>
          </p:nvSpPr>
          <p:spPr bwMode="auto">
            <a:xfrm flipV="1">
              <a:off x="4608" y="3024"/>
              <a:ext cx="192" cy="48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  <a:ea typeface="+mn-ea"/>
              </a:endParaRPr>
            </a:p>
          </p:txBody>
        </p:sp>
        <p:sp>
          <p:nvSpPr>
            <p:cNvPr id="1113111" name="Line 23"/>
            <p:cNvSpPr>
              <a:spLocks noChangeShapeType="1"/>
            </p:cNvSpPr>
            <p:nvPr/>
          </p:nvSpPr>
          <p:spPr bwMode="auto">
            <a:xfrm flipV="1">
              <a:off x="4656" y="3120"/>
              <a:ext cx="240" cy="38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  <a:ea typeface="+mn-ea"/>
              </a:endParaRPr>
            </a:p>
          </p:txBody>
        </p:sp>
        <p:sp>
          <p:nvSpPr>
            <p:cNvPr id="1113112" name="Line 24"/>
            <p:cNvSpPr>
              <a:spLocks noChangeShapeType="1"/>
            </p:cNvSpPr>
            <p:nvPr/>
          </p:nvSpPr>
          <p:spPr bwMode="auto">
            <a:xfrm flipV="1">
              <a:off x="4704" y="3216"/>
              <a:ext cx="288" cy="288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  <a:ea typeface="+mn-ea"/>
              </a:endParaRPr>
            </a:p>
          </p:txBody>
        </p:sp>
        <p:sp>
          <p:nvSpPr>
            <p:cNvPr id="1113113" name="Rectangle 25"/>
            <p:cNvSpPr>
              <a:spLocks noChangeArrowheads="1"/>
            </p:cNvSpPr>
            <p:nvPr/>
          </p:nvSpPr>
          <p:spPr bwMode="auto">
            <a:xfrm>
              <a:off x="4704" y="2745"/>
              <a:ext cx="9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>
                  <a:latin typeface="+mn-lt"/>
                  <a:ea typeface="+mn-ea"/>
                </a:rPr>
                <a:t>autres</a:t>
              </a:r>
              <a:r>
                <a:rPr lang="fr-FR" i="1">
                  <a:latin typeface="+mn-lt"/>
                  <a:ea typeface="+mn-ea"/>
                </a:rPr>
                <a:t> threads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541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3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3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1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1062</Words>
  <Application>Microsoft Office PowerPoint</Application>
  <PresentationFormat>Affichage à l'écran (4:3)</PresentationFormat>
  <Paragraphs>389</Paragraphs>
  <Slides>21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1_Modèle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LIF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Alain Casali</dc:creator>
  <cp:lastModifiedBy> </cp:lastModifiedBy>
  <cp:revision>11</cp:revision>
  <dcterms:created xsi:type="dcterms:W3CDTF">2012-10-26T09:51:38Z</dcterms:created>
  <dcterms:modified xsi:type="dcterms:W3CDTF">2017-03-19T10:12:13Z</dcterms:modified>
</cp:coreProperties>
</file>