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94" r:id="rId2"/>
    <p:sldId id="292" r:id="rId3"/>
    <p:sldId id="258" r:id="rId4"/>
    <p:sldId id="259" r:id="rId5"/>
    <p:sldId id="260" r:id="rId6"/>
    <p:sldId id="262" r:id="rId7"/>
    <p:sldId id="266" r:id="rId8"/>
    <p:sldId id="265" r:id="rId9"/>
    <p:sldId id="269" r:id="rId10"/>
    <p:sldId id="261" r:id="rId11"/>
    <p:sldId id="263" r:id="rId12"/>
    <p:sldId id="264" r:id="rId13"/>
    <p:sldId id="267" r:id="rId14"/>
    <p:sldId id="268" r:id="rId15"/>
    <p:sldId id="270" r:id="rId16"/>
    <p:sldId id="271" r:id="rId17"/>
    <p:sldId id="272" r:id="rId18"/>
    <p:sldId id="293" r:id="rId19"/>
    <p:sldId id="273" r:id="rId20"/>
    <p:sldId id="274" r:id="rId21"/>
    <p:sldId id="275" r:id="rId22"/>
    <p:sldId id="276" r:id="rId23"/>
    <p:sldId id="278" r:id="rId24"/>
    <p:sldId id="277" r:id="rId25"/>
    <p:sldId id="280" r:id="rId26"/>
    <p:sldId id="285" r:id="rId27"/>
    <p:sldId id="281" r:id="rId28"/>
    <p:sldId id="282" r:id="rId29"/>
    <p:sldId id="283" r:id="rId30"/>
    <p:sldId id="289" r:id="rId31"/>
    <p:sldId id="290" r:id="rId32"/>
    <p:sldId id="291" r:id="rId3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54379-7E64-E24F-B752-3227654FFC25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3E8DD-4632-9042-8634-D75C058F72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3791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82C75-6522-FB43-9F1A-CE214B131192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A2E5D-57E4-2949-9096-2A9D4C4CA3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79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0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074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596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678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833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359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55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810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67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814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A2E5D-57E4-2949-9096-2A9D4C4CA375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45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32720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579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11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64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619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586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8931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8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8284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0081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606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r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9 novembre 14</a:t>
            </a:r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32492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0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Cours de C++ (M3103)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A. Casali / M. Laporte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5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2" y="1450307"/>
            <a:ext cx="201071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Liste chainée avec 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Structures de données pour la recherche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0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602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A. 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ext Box 1050"/>
          <p:cNvSpPr txBox="1">
            <a:spLocks noChangeArrowheads="1"/>
          </p:cNvSpPr>
          <p:nvPr/>
        </p:nvSpPr>
        <p:spPr bwMode="auto">
          <a:xfrm>
            <a:off x="414382" y="2982884"/>
            <a:ext cx="495735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</a:t>
            </a:r>
            <a:r>
              <a:rPr lang="fr-FR" sz="2000" dirty="0">
                <a:solidFill>
                  <a:prstClr val="white"/>
                </a:solidFill>
                <a:latin typeface="Palatino Linotype"/>
              </a:rPr>
              <a:t>2  Les différents types de smart pointers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14382" y="3704426"/>
            <a:ext cx="7975536" cy="17543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Avant C++11, on n’avait que la classe </a:t>
            </a:r>
            <a:r>
              <a:rPr lang="fr-FR" dirty="0" err="1">
                <a:solidFill>
                  <a:prstClr val="white"/>
                </a:solidFill>
                <a:latin typeface="Courier New"/>
                <a:cs typeface="Courier New"/>
              </a:rPr>
              <a:t>auto_ptr</a:t>
            </a:r>
            <a:r>
              <a:rPr lang="fr-FR" dirty="0">
                <a:solidFill>
                  <a:prstClr val="white"/>
                </a:solidFill>
                <a:latin typeface="Palatino Linotype"/>
              </a:rPr>
              <a:t> comme smart pointers. Cependant il ne faut plus l’utiliser. On a à disposition 3 classes de smart pointers : 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prstClr val="white"/>
                </a:solidFill>
                <a:latin typeface="Courier New"/>
                <a:cs typeface="Courier New"/>
              </a:rPr>
              <a:t>unique_ptr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;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prstClr val="white"/>
                </a:solidFill>
                <a:latin typeface="Courier New"/>
                <a:cs typeface="Courier New"/>
              </a:rPr>
              <a:t>shared_ptr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;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prstClr val="white"/>
                </a:solidFill>
                <a:latin typeface="Courier New"/>
                <a:cs typeface="Courier New"/>
              </a:rPr>
              <a:t>weak_ptr</a:t>
            </a:r>
            <a:r>
              <a:rPr lang="fr-FR" dirty="0">
                <a:solidFill>
                  <a:prstClr val="white"/>
                </a:solidFill>
                <a:latin typeface="Courier New"/>
                <a:cs typeface="Courier New"/>
              </a:rPr>
              <a:t>;</a:t>
            </a:r>
          </a:p>
        </p:txBody>
      </p:sp>
      <p:sp>
        <p:nvSpPr>
          <p:cNvPr id="5" name="Text Box 1050"/>
          <p:cNvSpPr txBox="1">
            <a:spLocks noChangeArrowheads="1"/>
          </p:cNvSpPr>
          <p:nvPr/>
        </p:nvSpPr>
        <p:spPr bwMode="auto">
          <a:xfrm>
            <a:off x="414382" y="1249394"/>
            <a:ext cx="376256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</a:t>
            </a:r>
            <a:r>
              <a:rPr lang="fr-FR" sz="2000" dirty="0">
                <a:solidFill>
                  <a:prstClr val="white"/>
                </a:solidFill>
                <a:latin typeface="Palatino Linotype"/>
              </a:rPr>
              <a:t>1  Un smart pointer c’est quoi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14382" y="1808915"/>
            <a:ext cx="829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C’est une classe du langage qui implémente l’idiome RAII pour les pointeurs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14382" y="5856424"/>
            <a:ext cx="716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prstClr val="white"/>
                </a:solidFill>
                <a:latin typeface="Courier New"/>
                <a:cs typeface="Courier New"/>
              </a:rPr>
              <a:t>shared_ptr</a:t>
            </a:r>
            <a:r>
              <a:rPr lang="fr-FR" dirty="0" smtClean="0">
                <a:solidFill>
                  <a:prstClr val="white"/>
                </a:solidFill>
                <a:latin typeface="Courier New"/>
                <a:cs typeface="Courier New"/>
              </a:rPr>
              <a:t> </a:t>
            </a:r>
            <a:r>
              <a:rPr lang="fr-FR" dirty="0" smtClean="0"/>
              <a:t>est le smart pointer qui remplace les pointers dans 95% des cas.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14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18121"/>
            <a:ext cx="395492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A.3  Bibliothèque, espace de nom </a:t>
            </a:r>
            <a:endParaRPr lang="fr-FR" sz="2000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82" y="1096880"/>
            <a:ext cx="264727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#</a:t>
            </a:r>
            <a:r>
              <a:rPr lang="fr-FR" sz="1600" dirty="0" err="1" smtClean="0">
                <a:latin typeface="Courier New"/>
                <a:cs typeface="Courier New"/>
              </a:rPr>
              <a:t>include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memory</a:t>
            </a:r>
            <a:r>
              <a:rPr lang="fr-FR" sz="1600" dirty="0" smtClean="0">
                <a:latin typeface="Courier New"/>
                <a:cs typeface="Courier New"/>
              </a:rPr>
              <a:t>&gt;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using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namespace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std</a:t>
            </a:r>
            <a:r>
              <a:rPr lang="fr-FR" sz="1600" dirty="0" smtClean="0">
                <a:latin typeface="Courier New"/>
                <a:cs typeface="Courier New"/>
              </a:rPr>
              <a:t>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Text Box 1050"/>
          <p:cNvSpPr txBox="1">
            <a:spLocks noChangeArrowheads="1"/>
          </p:cNvSpPr>
          <p:nvPr/>
        </p:nvSpPr>
        <p:spPr bwMode="auto">
          <a:xfrm>
            <a:off x="414382" y="2032342"/>
            <a:ext cx="526380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A.4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constructeur à partir d’un autre pointeur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382" y="2667288"/>
            <a:ext cx="6613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template</a:t>
            </a:r>
            <a:r>
              <a:rPr lang="fr-FR" sz="1600" dirty="0" smtClean="0">
                <a:latin typeface="Courier New"/>
                <a:cs typeface="Courier New"/>
              </a:rPr>
              <a:t> &lt;class U&gt; explicit </a:t>
            </a:r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(U* p);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4382" y="34290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* i = 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(3);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(i);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 (i);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++*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;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);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(i);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79727" y="3709374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</a:t>
            </a:r>
            <a:r>
              <a:rPr lang="nl-NL" sz="1600" dirty="0" smtClean="0">
                <a:latin typeface="Courier New"/>
                <a:cs typeface="Courier New"/>
              </a:rPr>
              <a:t>0x7fd043500000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3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195071" y="4192156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</a:t>
            </a:r>
            <a:r>
              <a:rPr lang="nl-NL" sz="1600" dirty="0" smtClean="0">
                <a:latin typeface="Courier New"/>
                <a:cs typeface="Courier New"/>
              </a:rPr>
              <a:t>0x7fd043500000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3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195071" y="4638367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</a:t>
            </a:r>
            <a:r>
              <a:rPr lang="nl-NL" sz="1600" dirty="0" smtClean="0">
                <a:latin typeface="Courier New"/>
                <a:cs typeface="Courier New"/>
              </a:rPr>
              <a:t>0x7fd043500000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4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95071" y="4946174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</a:t>
            </a:r>
            <a:r>
              <a:rPr lang="nl-NL" sz="1600" dirty="0" smtClean="0">
                <a:latin typeface="Courier New"/>
                <a:cs typeface="Courier New"/>
              </a:rPr>
              <a:t>0x7fd043500000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4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868029" y="4638367"/>
            <a:ext cx="1452806" cy="1382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320835" y="5920378"/>
            <a:ext cx="4541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Opérateur de déréférencement, comme pour les pointeurs classiques</a:t>
            </a:r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1388846" y="3316508"/>
            <a:ext cx="749246" cy="475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247738" y="3078964"/>
            <a:ext cx="6185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Fonction générique qui affiche l’adresse puis le contenu       </a:t>
            </a:r>
          </a:p>
          <a:p>
            <a:r>
              <a:rPr lang="fr-FR" dirty="0"/>
              <a:t> </a:t>
            </a:r>
            <a:r>
              <a:rPr lang="fr-FR" dirty="0" smtClean="0"/>
              <a:t>              d’un (smart) pointeurs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1858412" y="5459019"/>
            <a:ext cx="364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>
                <a:latin typeface="Courier New"/>
                <a:cs typeface="Courier New"/>
              </a:rPr>
              <a:t> &lt;</a:t>
            </a:r>
            <a:r>
              <a:rPr lang="fr-FR" dirty="0" err="1" smtClean="0">
                <a:latin typeface="Courier New"/>
                <a:cs typeface="Courier New"/>
              </a:rPr>
              <a:t>int</a:t>
            </a:r>
            <a:r>
              <a:rPr lang="fr-FR" dirty="0" smtClean="0">
                <a:latin typeface="Courier New"/>
                <a:cs typeface="Courier New"/>
              </a:rPr>
              <a:t>&gt; </a:t>
            </a:r>
            <a:r>
              <a:rPr lang="fr-FR" dirty="0" err="1" smtClean="0">
                <a:latin typeface="Courier New"/>
                <a:cs typeface="Courier New"/>
              </a:rPr>
              <a:t>shi</a:t>
            </a:r>
            <a:r>
              <a:rPr lang="fr-FR" dirty="0" smtClean="0">
                <a:latin typeface="Courier New"/>
                <a:cs typeface="Courier New"/>
              </a:rPr>
              <a:t> = i;    </a:t>
            </a:r>
          </a:p>
        </p:txBody>
      </p:sp>
      <p:pic>
        <p:nvPicPr>
          <p:cNvPr id="19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03" y="5284728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573660" y="5459019"/>
            <a:ext cx="2786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L’opérateur d’affectation n’existe pas entre les smart pointers et les pointeurs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542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  <p:bldP spid="10" grpId="0"/>
      <p:bldP spid="11" grpId="0"/>
      <p:bldP spid="14" grpId="0"/>
      <p:bldP spid="14" grpId="1"/>
      <p:bldP spid="17" grpId="0"/>
      <p:bldP spid="17" grpId="1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4382" y="249538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* i = 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(3);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(i);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 (i);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++*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;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delete</a:t>
            </a:r>
            <a:r>
              <a:rPr lang="fr-FR" sz="1600" dirty="0" smtClean="0">
                <a:latin typeface="Courier New"/>
                <a:cs typeface="Courier New"/>
              </a:rPr>
              <a:t> (i);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);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//</a:t>
            </a:r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(i);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121974" y="1711893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</a:t>
            </a:r>
            <a:r>
              <a:rPr lang="nl-NL" sz="1600" dirty="0" smtClean="0">
                <a:latin typeface="Courier New"/>
                <a:cs typeface="Courier New"/>
              </a:rPr>
              <a:t>0x7fd043500000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4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004" y="2311641"/>
            <a:ext cx="23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743" y="216042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(19670,0x7fff72ad0300) </a:t>
            </a:r>
            <a:r>
              <a:rPr lang="fr-FR" sz="1600" dirty="0" err="1" smtClean="0">
                <a:latin typeface="Courier New"/>
                <a:cs typeface="Courier New"/>
              </a:rPr>
              <a:t>malloc</a:t>
            </a:r>
            <a:r>
              <a:rPr lang="fr-FR" sz="1600" dirty="0" smtClean="0">
                <a:latin typeface="Courier New"/>
                <a:cs typeface="Courier New"/>
              </a:rPr>
              <a:t>: *** </a:t>
            </a:r>
            <a:r>
              <a:rPr lang="fr-FR" sz="1600" dirty="0" err="1" smtClean="0">
                <a:latin typeface="Courier New"/>
                <a:cs typeface="Courier New"/>
              </a:rPr>
              <a:t>error</a:t>
            </a:r>
            <a:r>
              <a:rPr lang="fr-FR" sz="1600" dirty="0" smtClean="0">
                <a:latin typeface="Courier New"/>
                <a:cs typeface="Courier New"/>
              </a:rPr>
              <a:t> for </a:t>
            </a:r>
            <a:r>
              <a:rPr lang="fr-FR" sz="1600" dirty="0" err="1" smtClean="0">
                <a:latin typeface="Courier New"/>
                <a:cs typeface="Courier New"/>
              </a:rPr>
              <a:t>object</a:t>
            </a:r>
            <a:r>
              <a:rPr lang="fr-FR" sz="1600" dirty="0" smtClean="0">
                <a:latin typeface="Courier New"/>
                <a:cs typeface="Courier New"/>
              </a:rPr>
              <a:t> 0x7fd043500000: pointer </a:t>
            </a:r>
            <a:r>
              <a:rPr lang="fr-FR" sz="1600" dirty="0" err="1" smtClean="0">
                <a:latin typeface="Courier New"/>
                <a:cs typeface="Courier New"/>
              </a:rPr>
              <a:t>being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freed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was</a:t>
            </a:r>
            <a:r>
              <a:rPr lang="fr-FR" sz="1600" dirty="0" smtClean="0">
                <a:latin typeface="Courier New"/>
                <a:cs typeface="Courier New"/>
              </a:rPr>
              <a:t> not </a:t>
            </a:r>
            <a:r>
              <a:rPr lang="fr-FR" sz="1600" dirty="0" err="1" smtClean="0">
                <a:latin typeface="Courier New"/>
                <a:cs typeface="Courier New"/>
              </a:rPr>
              <a:t>allocated</a:t>
            </a:r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*** set a </a:t>
            </a:r>
            <a:r>
              <a:rPr lang="fr-FR" sz="1600" dirty="0" err="1" smtClean="0">
                <a:latin typeface="Courier New"/>
                <a:cs typeface="Courier New"/>
              </a:rPr>
              <a:t>breakpoint</a:t>
            </a:r>
            <a:r>
              <a:rPr lang="fr-FR" sz="1600" dirty="0" smtClean="0">
                <a:latin typeface="Courier New"/>
                <a:cs typeface="Courier New"/>
              </a:rPr>
              <a:t> in </a:t>
            </a:r>
            <a:r>
              <a:rPr lang="fr-FR" sz="1600" dirty="0" err="1" smtClean="0">
                <a:latin typeface="Courier New"/>
                <a:cs typeface="Courier New"/>
              </a:rPr>
              <a:t>malloc_error_break</a:t>
            </a:r>
            <a:r>
              <a:rPr lang="fr-FR" sz="1600" dirty="0" smtClean="0">
                <a:latin typeface="Courier New"/>
                <a:cs typeface="Courier New"/>
              </a:rPr>
              <a:t> to </a:t>
            </a:r>
            <a:r>
              <a:rPr lang="fr-FR" sz="1600" dirty="0" err="1" smtClean="0">
                <a:latin typeface="Courier New"/>
                <a:cs typeface="Courier New"/>
              </a:rPr>
              <a:t>debu</a:t>
            </a:r>
            <a:endParaRPr lang="fr-FR" sz="1600" dirty="0">
              <a:latin typeface="Courier New"/>
              <a:cs typeface="Courier New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65" y="2650195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Capture d’écran 2013-09-01 à 11.49.4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65" y="3698860"/>
            <a:ext cx="2191718" cy="1970154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 flipH="1">
            <a:off x="1798471" y="4098003"/>
            <a:ext cx="1533071" cy="7982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1798471" y="4896289"/>
            <a:ext cx="1415143" cy="5805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366014" y="3898436"/>
            <a:ext cx="689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i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66227" y="5307583"/>
            <a:ext cx="789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shi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338409" y="3797095"/>
            <a:ext cx="4705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 pointeur existe toujours, seul l’objet pointé est détruit!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425874" y="5153694"/>
            <a:ext cx="4223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essaye de restituer l’espace mémoire déjà restitué à la destruction de </a:t>
            </a:r>
            <a:r>
              <a:rPr lang="fr-FR" dirty="0" smtClean="0">
                <a:latin typeface="Courier New"/>
                <a:cs typeface="Courier New"/>
              </a:rPr>
              <a:t>i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14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03" y="5800025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lèche vers la droite 14"/>
          <p:cNvSpPr/>
          <p:nvPr/>
        </p:nvSpPr>
        <p:spPr>
          <a:xfrm>
            <a:off x="1849022" y="6359942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655721" y="5986625"/>
            <a:ext cx="542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évite de mélanger smart pointers et pointeurs classique sinon on perd tout le bénéfice.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379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  <p:bldP spid="11" grpId="0"/>
      <p:bldP spid="12" grpId="0"/>
      <p:bldP spid="13" grpId="0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7199" y="590421"/>
            <a:ext cx="60927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P1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(10));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P1 = </a:t>
            </a:r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(30));    </a:t>
            </a:r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*P1 = 40;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47720" y="173591"/>
            <a:ext cx="398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 mieux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003191" y="880481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91631" y="1599337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0x7fcd20500030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30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43524" y="2245102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0x7fcd20500030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40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3003191" y="1937891"/>
            <a:ext cx="1830360" cy="10771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256875" y="3015007"/>
            <a:ext cx="2759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Réallocation du smart pointer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6779763" y="2583657"/>
            <a:ext cx="228429" cy="6506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067066" y="3234281"/>
            <a:ext cx="2229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Changement du contenu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7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1" y="269020"/>
            <a:ext cx="291753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A.5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Nombre d’instances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4381" y="941048"/>
            <a:ext cx="7818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/>
              <a:t>La méthode </a:t>
            </a:r>
            <a:r>
              <a:rPr lang="fr-FR" dirty="0" err="1" smtClean="0">
                <a:latin typeface="Courier New"/>
                <a:cs typeface="Courier New"/>
              </a:rPr>
              <a:t>use_count</a:t>
            </a:r>
            <a:r>
              <a:rPr lang="fr-FR" dirty="0" smtClean="0">
                <a:latin typeface="Courier New"/>
                <a:cs typeface="Courier New"/>
              </a:rPr>
              <a:t> () </a:t>
            </a:r>
            <a:r>
              <a:rPr lang="fr-FR" dirty="0" smtClean="0"/>
              <a:t>renvoie le nombre d’instance (de smart pointers) qui pointent sur la même zone mémoire.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La méthode </a:t>
            </a:r>
            <a:r>
              <a:rPr lang="fr-FR" dirty="0" smtClean="0">
                <a:latin typeface="Courier New"/>
                <a:cs typeface="Courier New"/>
              </a:rPr>
              <a:t>unique ()</a:t>
            </a:r>
            <a:r>
              <a:rPr lang="fr-FR" dirty="0" smtClean="0"/>
              <a:t> renvoie un booléen s’il n’y a qu’une instance sur la zone mémoire.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32148" y="275290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* i = 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(3);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 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shi</a:t>
            </a:r>
            <a:r>
              <a:rPr lang="fr-FR" sz="1600" dirty="0" smtClean="0">
                <a:latin typeface="Courier New"/>
                <a:cs typeface="Courier New"/>
              </a:rPr>
              <a:t> (i);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delete</a:t>
            </a:r>
            <a:r>
              <a:rPr lang="fr-FR" sz="1600" dirty="0" smtClean="0">
                <a:latin typeface="Courier New"/>
                <a:cs typeface="Courier New"/>
              </a:rPr>
              <a:t> (i);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747266" y="2141377"/>
            <a:ext cx="248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Nombre d’instances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838636" y="2667825"/>
            <a:ext cx="56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817431" y="3158271"/>
            <a:ext cx="56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23636" y="3634251"/>
            <a:ext cx="56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0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1004" y="4076347"/>
            <a:ext cx="23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434476" y="4277861"/>
            <a:ext cx="1265033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818292" y="4076347"/>
            <a:ext cx="6140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essaye de détruire </a:t>
            </a:r>
            <a:r>
              <a:rPr lang="fr-FR" dirty="0" err="1" smtClean="0">
                <a:latin typeface="Courier New"/>
                <a:cs typeface="Courier New"/>
              </a:rPr>
              <a:t>shi</a:t>
            </a:r>
            <a:r>
              <a:rPr lang="fr-FR" dirty="0" smtClean="0"/>
              <a:t>, smart pointer pour lequel il n’existe plus d’instance</a:t>
            </a:r>
            <a:endParaRPr lang="fr-FR" dirty="0"/>
          </a:p>
        </p:txBody>
      </p:sp>
      <p:sp>
        <p:nvSpPr>
          <p:cNvPr id="14" name="Flèche vers la droite 13"/>
          <p:cNvSpPr/>
          <p:nvPr/>
        </p:nvSpPr>
        <p:spPr>
          <a:xfrm>
            <a:off x="332148" y="5190485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343725" y="4892205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(19670,0x7fff72ad0300) </a:t>
            </a:r>
            <a:r>
              <a:rPr lang="fr-FR" sz="1600" dirty="0" err="1" smtClean="0">
                <a:latin typeface="Courier New"/>
                <a:cs typeface="Courier New"/>
              </a:rPr>
              <a:t>malloc</a:t>
            </a:r>
            <a:r>
              <a:rPr lang="fr-FR" sz="1600" dirty="0" smtClean="0">
                <a:latin typeface="Courier New"/>
                <a:cs typeface="Courier New"/>
              </a:rPr>
              <a:t>: *** </a:t>
            </a:r>
            <a:r>
              <a:rPr lang="fr-FR" sz="1600" dirty="0" err="1" smtClean="0">
                <a:latin typeface="Courier New"/>
                <a:cs typeface="Courier New"/>
              </a:rPr>
              <a:t>error</a:t>
            </a:r>
            <a:r>
              <a:rPr lang="fr-FR" sz="1600" dirty="0" smtClean="0">
                <a:latin typeface="Courier New"/>
                <a:cs typeface="Courier New"/>
              </a:rPr>
              <a:t> for </a:t>
            </a:r>
            <a:r>
              <a:rPr lang="fr-FR" sz="1600" dirty="0" err="1" smtClean="0">
                <a:latin typeface="Courier New"/>
                <a:cs typeface="Courier New"/>
              </a:rPr>
              <a:t>object</a:t>
            </a:r>
            <a:r>
              <a:rPr lang="fr-FR" sz="1600" dirty="0" smtClean="0">
                <a:latin typeface="Courier New"/>
                <a:cs typeface="Courier New"/>
              </a:rPr>
              <a:t> 0x7fd043500000: pointer </a:t>
            </a:r>
            <a:r>
              <a:rPr lang="fr-FR" sz="1600" dirty="0" err="1" smtClean="0">
                <a:latin typeface="Courier New"/>
                <a:cs typeface="Courier New"/>
              </a:rPr>
              <a:t>being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freed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was</a:t>
            </a:r>
            <a:r>
              <a:rPr lang="fr-FR" sz="1600" dirty="0" smtClean="0">
                <a:latin typeface="Courier New"/>
                <a:cs typeface="Courier New"/>
              </a:rPr>
              <a:t> not </a:t>
            </a:r>
            <a:r>
              <a:rPr lang="fr-FR" sz="1600" dirty="0" err="1" smtClean="0">
                <a:latin typeface="Courier New"/>
                <a:cs typeface="Courier New"/>
              </a:rPr>
              <a:t>allocated</a:t>
            </a:r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*** set a </a:t>
            </a:r>
            <a:r>
              <a:rPr lang="fr-FR" sz="1600" dirty="0" err="1" smtClean="0">
                <a:latin typeface="Courier New"/>
                <a:cs typeface="Courier New"/>
              </a:rPr>
              <a:t>breakpoint</a:t>
            </a:r>
            <a:r>
              <a:rPr lang="fr-FR" sz="1600" dirty="0" smtClean="0">
                <a:latin typeface="Courier New"/>
                <a:cs typeface="Courier New"/>
              </a:rPr>
              <a:t> in </a:t>
            </a:r>
            <a:r>
              <a:rPr lang="fr-FR" sz="1600" dirty="0" err="1" smtClean="0">
                <a:latin typeface="Courier New"/>
                <a:cs typeface="Courier New"/>
              </a:rPr>
              <a:t>malloc_error_break</a:t>
            </a:r>
            <a:r>
              <a:rPr lang="fr-FR" sz="1600" dirty="0" smtClean="0">
                <a:latin typeface="Courier New"/>
                <a:cs typeface="Courier New"/>
              </a:rPr>
              <a:t> to </a:t>
            </a:r>
            <a:r>
              <a:rPr lang="fr-FR" sz="1600" dirty="0" err="1" smtClean="0">
                <a:latin typeface="Courier New"/>
                <a:cs typeface="Courier New"/>
              </a:rPr>
              <a:t>debu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186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1" y="269020"/>
            <a:ext cx="3410083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A.6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constructeur par recopie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80" y="931375"/>
            <a:ext cx="859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template</a:t>
            </a:r>
            <a:r>
              <a:rPr lang="fr-FR" dirty="0" smtClean="0">
                <a:latin typeface="Courier New"/>
                <a:cs typeface="Courier New"/>
              </a:rPr>
              <a:t> &lt;class U&gt; 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>
                <a:latin typeface="Courier New"/>
                <a:cs typeface="Courier New"/>
              </a:rPr>
              <a:t> (</a:t>
            </a:r>
            <a:r>
              <a:rPr lang="fr-FR" dirty="0" err="1" smtClean="0"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>
                <a:latin typeface="Courier New"/>
                <a:cs typeface="Courier New"/>
              </a:rPr>
              <a:t>&lt;U&gt;&amp; x) </a:t>
            </a:r>
            <a:r>
              <a:rPr lang="fr-FR" dirty="0" err="1" smtClean="0">
                <a:latin typeface="Courier New"/>
                <a:cs typeface="Courier New"/>
              </a:rPr>
              <a:t>noexcept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569" y="163092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(10));    </a:t>
            </a:r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P2 (P1);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(P2);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53504" y="1906081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987122" y="2369627"/>
            <a:ext cx="59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2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987122" y="2636965"/>
            <a:ext cx="59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2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Text Box 1050"/>
          <p:cNvSpPr txBox="1">
            <a:spLocks noChangeArrowheads="1"/>
          </p:cNvSpPr>
          <p:nvPr/>
        </p:nvSpPr>
        <p:spPr bwMode="auto">
          <a:xfrm>
            <a:off x="414380" y="3104125"/>
            <a:ext cx="190308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A.7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Affectation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255" y="3632353"/>
            <a:ext cx="8395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template</a:t>
            </a:r>
            <a:r>
              <a:rPr lang="fr-FR" dirty="0" smtClean="0">
                <a:latin typeface="Courier New"/>
                <a:cs typeface="Courier New"/>
              </a:rPr>
              <a:t> &lt;class U&gt; 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>
                <a:latin typeface="Courier New"/>
                <a:cs typeface="Courier New"/>
              </a:rPr>
              <a:t>&amp; </a:t>
            </a:r>
            <a:r>
              <a:rPr lang="fr-FR" dirty="0" err="1" smtClean="0">
                <a:latin typeface="Courier New"/>
                <a:cs typeface="Courier New"/>
              </a:rPr>
              <a:t>operator</a:t>
            </a:r>
            <a:r>
              <a:rPr lang="fr-FR" dirty="0" smtClean="0">
                <a:latin typeface="Courier New"/>
                <a:cs typeface="Courier New"/>
              </a:rPr>
              <a:t>= (</a:t>
            </a:r>
            <a:r>
              <a:rPr lang="fr-FR" dirty="0" err="1" smtClean="0"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>
                <a:latin typeface="Courier New"/>
                <a:cs typeface="Courier New"/>
              </a:rPr>
              <a:t>&lt;U&gt;&amp; x) </a:t>
            </a:r>
            <a:r>
              <a:rPr lang="fr-FR" dirty="0" err="1" smtClean="0">
                <a:latin typeface="Courier New"/>
                <a:cs typeface="Courier New"/>
              </a:rPr>
              <a:t>noexcept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4256" y="439543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(10));    </a:t>
            </a:r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P2 = P1;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(P2);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003191" y="4670593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036809" y="5134139"/>
            <a:ext cx="59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2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36809" y="5401477"/>
            <a:ext cx="59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2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4" name="Flèche vers la droite 13"/>
          <p:cNvSpPr/>
          <p:nvPr/>
        </p:nvSpPr>
        <p:spPr>
          <a:xfrm>
            <a:off x="342997" y="5985350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959400" y="5874696"/>
            <a:ext cx="6916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Chaque fois qu’on appelle le construction par recopie ou qu’on utilise l’affectation, on augment de 1 le nombre d’instance(s) sur la zone mémoire.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86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198002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A.8 D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estruction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4382" y="1014139"/>
            <a:ext cx="8019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L’appel au destructeur a plusieurs effet :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Si le nombre d’instances est &gt; 1, alors il est diminué de 1;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Si le nombre d’instances vaut 1, le smart pointer est détruit;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Si le nombre d’instances vaut 0, il ne se passe rien.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4382" y="2664381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P1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(10));    </a:t>
            </a:r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 </a:t>
            </a:r>
            <a:endParaRPr lang="en-US" sz="1600" dirty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{        </a:t>
            </a:r>
          </a:p>
          <a:p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   </a:t>
            </a:r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P2 (P1);        </a:t>
            </a:r>
          </a:p>
          <a:p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   </a:t>
            </a:r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(P2);    </a:t>
            </a:r>
          </a:p>
          <a:p>
            <a:r>
              <a:rPr lang="en-US" sz="1600" dirty="0" smtClean="0">
                <a:latin typeface="Courier New"/>
                <a:cs typeface="Courier New"/>
              </a:rPr>
              <a:t>}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53504" y="2929356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987122" y="3731456"/>
            <a:ext cx="59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2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987122" y="4147873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1004" y="4515358"/>
            <a:ext cx="23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434476" y="4716872"/>
            <a:ext cx="1265033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818292" y="4515358"/>
            <a:ext cx="6140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Ça ne plante plus </a:t>
            </a:r>
            <a:r>
              <a:rPr lang="fr-FR" dirty="0" smtClean="0">
                <a:sym typeface="Wingdings"/>
              </a:rPr>
              <a:t>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79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3397184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A.8 </a:t>
            </a:r>
            <a:r>
              <a:rPr lang="fr-FR" sz="2000" dirty="0" err="1" smtClean="0">
                <a:solidFill>
                  <a:prstClr val="white"/>
                </a:solidFill>
                <a:cs typeface="Courier New"/>
              </a:rPr>
              <a:t>Désallocation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 volontaire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4382" y="1032412"/>
            <a:ext cx="766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appelle la méthode </a:t>
            </a:r>
            <a:r>
              <a:rPr lang="fr-FR" dirty="0" smtClean="0">
                <a:latin typeface="Courier New"/>
                <a:cs typeface="Courier New"/>
              </a:rPr>
              <a:t>.reset () </a:t>
            </a:r>
            <a:r>
              <a:rPr lang="fr-FR" dirty="0" smtClean="0"/>
              <a:t>sur le smart pointer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14381" y="1652472"/>
            <a:ext cx="66212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(10));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P1.reset ();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if (</a:t>
            </a:r>
            <a:r>
              <a:rPr lang="fr-FR" sz="1600" dirty="0" err="1" smtClean="0">
                <a:latin typeface="Courier New"/>
                <a:cs typeface="Courier New"/>
              </a:rPr>
              <a:t>nullptr</a:t>
            </a:r>
            <a:r>
              <a:rPr lang="fr-FR" sz="1600" dirty="0" smtClean="0">
                <a:latin typeface="Courier New"/>
                <a:cs typeface="Courier New"/>
              </a:rPr>
              <a:t> == P1)        </a:t>
            </a:r>
          </a:p>
          <a:p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   cout &lt;&lt; "Pointeur à adresse nulle" &lt;&lt; </a:t>
            </a:r>
            <a:r>
              <a:rPr lang="fr-FR" sz="1600" dirty="0" err="1" smtClean="0">
                <a:latin typeface="Courier New"/>
                <a:cs typeface="Courier New"/>
              </a:rPr>
              <a:t>endl</a:t>
            </a:r>
            <a:r>
              <a:rPr lang="fr-FR" sz="1600" dirty="0" smtClean="0">
                <a:latin typeface="Courier New"/>
                <a:cs typeface="Courier New"/>
              </a:rPr>
              <a:t>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03191" y="1949438"/>
            <a:ext cx="6006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 : 1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83415" y="3004852"/>
            <a:ext cx="3509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Pointeur à adresse nulle</a:t>
            </a:r>
            <a:endParaRPr lang="fr-FR" dirty="0"/>
          </a:p>
        </p:txBody>
      </p:sp>
      <p:pic>
        <p:nvPicPr>
          <p:cNvPr id="10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03" y="3503132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827429" y="3566040"/>
            <a:ext cx="667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Normalement, on ne devrait pas </a:t>
            </a:r>
            <a:r>
              <a:rPr lang="fr-FR" dirty="0" err="1" smtClean="0"/>
              <a:t>désallouer</a:t>
            </a:r>
            <a:r>
              <a:rPr lang="fr-FR" dirty="0" smtClean="0"/>
              <a:t> manuellement le smart pointer puisque le destructeur le fait.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470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442849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A.9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smart pointer à adresse constante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82" y="1133829"/>
            <a:ext cx="4371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const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T</a:t>
            </a:r>
            <a:r>
              <a:rPr lang="fr-FR" sz="1600" dirty="0" smtClean="0"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VarIdent</a:t>
            </a:r>
            <a:r>
              <a:rPr lang="fr-FR" sz="1600" dirty="0" smtClean="0">
                <a:latin typeface="Courier New"/>
                <a:cs typeface="Courier New"/>
              </a:rPr>
              <a:t> (…);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367199" y="1759879"/>
            <a:ext cx="60927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const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P1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(10));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P1 = </a:t>
            </a:r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(30));    </a:t>
            </a:r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*P1 = 40;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03191" y="2040802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03191" y="3435750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40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H="1" flipV="1">
            <a:off x="4166539" y="2877962"/>
            <a:ext cx="411172" cy="20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4650808" y="3005871"/>
            <a:ext cx="276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7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449273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A.10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smart pointer à contenu constant</a:t>
            </a:r>
            <a:endParaRPr lang="fr-FR" sz="2000" dirty="0">
              <a:solidFill>
                <a:prstClr val="white"/>
              </a:solidFill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199" y="2173024"/>
            <a:ext cx="60927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const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P1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(10));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P1 = </a:t>
            </a:r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const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(30));    </a:t>
            </a:r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   </a:t>
            </a:r>
          </a:p>
          <a:p>
            <a:endParaRPr lang="en-US" sz="1600" dirty="0" smtClean="0">
              <a:latin typeface="Courier New"/>
              <a:cs typeface="Courier New"/>
            </a:endParaRPr>
          </a:p>
          <a:p>
            <a:r>
              <a:rPr lang="en-US" sz="1600" dirty="0" smtClean="0">
                <a:latin typeface="Courier New"/>
                <a:cs typeface="Courier New"/>
              </a:rPr>
              <a:t>*P1 = 40;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03191" y="2463084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91631" y="3181940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0x7fcd20500030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30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flipH="1">
            <a:off x="1599001" y="3812854"/>
            <a:ext cx="8314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467031" y="3620995"/>
            <a:ext cx="276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220327" y="4442292"/>
            <a:ext cx="603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Puisqu’on a fait une réallocation du smart pointer, on a le droit de changer son contenu. 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9" y="4305818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48244" y="1279821"/>
            <a:ext cx="4371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const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T</a:t>
            </a:r>
            <a:r>
              <a:rPr lang="fr-FR" sz="1600" dirty="0" smtClean="0"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VarIdent</a:t>
            </a:r>
            <a:r>
              <a:rPr lang="fr-FR" sz="1600" dirty="0" smtClean="0">
                <a:latin typeface="Courier New"/>
                <a:cs typeface="Courier New"/>
              </a:rPr>
              <a:t> (…);    </a:t>
            </a:r>
          </a:p>
        </p:txBody>
      </p:sp>
    </p:spTree>
    <p:extLst>
      <p:ext uri="{BB962C8B-B14F-4D97-AF65-F5344CB8AC3E}">
        <p14:creationId xmlns:p14="http://schemas.microsoft.com/office/powerpoint/2010/main" val="84597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496236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A.10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smart pointer, classe, et opérateur </a:t>
            </a:r>
            <a:r>
              <a:rPr lang="fr-FR" sz="2000" dirty="0" smtClean="0">
                <a:solidFill>
                  <a:prstClr val="white"/>
                </a:solidFill>
                <a:latin typeface="Courier New"/>
                <a:cs typeface="Courier New"/>
              </a:rPr>
              <a:t>-&gt;</a:t>
            </a:r>
            <a:endParaRPr lang="fr-FR" sz="2000" dirty="0">
              <a:solidFill>
                <a:prstClr val="white"/>
              </a:solidFill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834" y="1447789"/>
            <a:ext cx="87958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 ("Casali", "Alain"));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P1-&gt;Afficher();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&gt; P2 (P1);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(P2);    </a:t>
            </a:r>
          </a:p>
          <a:p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P2-&gt;</a:t>
            </a:r>
            <a:r>
              <a:rPr lang="fr-FR" sz="1600" dirty="0" err="1" smtClean="0">
                <a:latin typeface="Courier New"/>
                <a:cs typeface="Courier New"/>
              </a:rPr>
              <a:t>SetNom</a:t>
            </a:r>
            <a:r>
              <a:rPr lang="fr-FR" sz="1600" dirty="0" smtClean="0">
                <a:latin typeface="Courier New"/>
                <a:cs typeface="Courier New"/>
              </a:rPr>
              <a:t> ("Laporte");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P1-&gt;Afficher ();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H="1" flipV="1">
            <a:off x="849755" y="1973459"/>
            <a:ext cx="1863978" cy="1745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2713733" y="3608873"/>
            <a:ext cx="4212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Opérateur de déréférencement de méthode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325920" y="1726776"/>
            <a:ext cx="6341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Casali Alain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37264" y="2006581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smtClean="0">
                <a:latin typeface="Courier New"/>
                <a:cs typeface="Courier New"/>
              </a:rPr>
              <a:t>#ins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16783" y="2652345"/>
            <a:ext cx="600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smtClean="0">
                <a:latin typeface="Courier New"/>
                <a:cs typeface="Courier New"/>
              </a:rPr>
              <a:t>#ins</a:t>
            </a:r>
            <a:r>
              <a:rPr lang="fr-FR" sz="1600" dirty="0" smtClean="0">
                <a:latin typeface="Courier New"/>
                <a:cs typeface="Courier New"/>
              </a:rPr>
              <a:t> : 2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316783" y="3404445"/>
            <a:ext cx="6341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Laporte Alain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9186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445729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A.11 </a:t>
            </a:r>
            <a:r>
              <a:rPr lang="fr-FR" sz="2000" dirty="0" smtClean="0">
                <a:solidFill>
                  <a:prstClr val="white"/>
                </a:solidFill>
                <a:cs typeface="Courier New"/>
              </a:rPr>
              <a:t>smart pointer et polymorphisme</a:t>
            </a:r>
            <a:endParaRPr lang="fr-FR" sz="2000" dirty="0">
              <a:solidFill>
                <a:prstClr val="white"/>
              </a:solidFill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81" y="1388194"/>
            <a:ext cx="859484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CProf</a:t>
            </a:r>
            <a:r>
              <a:rPr lang="fr-FR" sz="1600" dirty="0" smtClean="0">
                <a:latin typeface="Courier New"/>
                <a:cs typeface="Courier New"/>
              </a:rPr>
              <a:t> ("Casali", "Alain"));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P1-&gt;Afficher ();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549264" y="1634416"/>
            <a:ext cx="58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Prof Casali Alain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00527" y="2291392"/>
            <a:ext cx="5582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polymorphisme fonctionne de la même manière qu’avec les pointeurs classiques, il faut juste que les classes utilisant le polymorphisme soient </a:t>
            </a:r>
            <a:r>
              <a:rPr lang="fr-FR" dirty="0" smtClean="0"/>
              <a:t>compatibles avec  cette </a:t>
            </a:r>
            <a:r>
              <a:rPr lang="fr-FR" dirty="0" smtClean="0"/>
              <a:t>méthode.</a:t>
            </a:r>
            <a:endParaRPr lang="fr-FR" dirty="0"/>
          </a:p>
        </p:txBody>
      </p:sp>
      <p:pic>
        <p:nvPicPr>
          <p:cNvPr id="6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2" y="2291392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6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337814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A.12 La classe </a:t>
            </a:r>
            <a:r>
              <a:rPr lang="fr-FR" sz="2000" dirty="0" err="1" smtClean="0">
                <a:solidFill>
                  <a:prstClr val="white"/>
                </a:solidFill>
                <a:latin typeface="Courier New"/>
                <a:cs typeface="Courier New"/>
              </a:rPr>
              <a:t>unique_ptr</a:t>
            </a:r>
            <a:endParaRPr lang="fr-FR" sz="2000" dirty="0">
              <a:solidFill>
                <a:prstClr val="white"/>
              </a:solidFill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14382" y="1032412"/>
            <a:ext cx="821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ne peut avoir qu’une unique instance d’un </a:t>
            </a:r>
            <a:r>
              <a:rPr lang="fr-FR" dirty="0" err="1" smtClean="0"/>
              <a:t>unique_ptr</a:t>
            </a:r>
            <a:r>
              <a:rPr lang="fr-FR" dirty="0" smtClean="0"/>
              <a:t> à la fois.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84269" y="1516640"/>
            <a:ext cx="6615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Utilité :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Singleton;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Fabrique (</a:t>
            </a:r>
            <a:r>
              <a:rPr lang="fr-FR" dirty="0" err="1" smtClean="0"/>
              <a:t>factory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);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84268" y="3706018"/>
            <a:ext cx="86597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unique_ptr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&gt; P1 (new 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 ("Casali", "Alain"));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(P1);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unique_ptr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&gt; P2 (move (P1));   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Autoposie</a:t>
            </a:r>
            <a:r>
              <a:rPr lang="fr-FR" sz="1600" dirty="0" smtClean="0">
                <a:latin typeface="Courier New"/>
                <a:cs typeface="Courier New"/>
              </a:rPr>
              <a:t> (P2);</a:t>
            </a:r>
          </a:p>
          <a:p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P1-&gt;Afficher ();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91631" y="4002844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180071" y="4721700"/>
            <a:ext cx="5052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0x7fcd20500030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4120853" y="4721700"/>
            <a:ext cx="18275" cy="5515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481253" y="5273238"/>
            <a:ext cx="449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Transfert le propriétaire de la case mémoire à P2 et supprime P1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84269" y="5947895"/>
            <a:ext cx="28935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Segmentation </a:t>
            </a:r>
            <a:r>
              <a:rPr lang="fr-FR" sz="1600" dirty="0" err="1">
                <a:latin typeface="Courier New"/>
                <a:cs typeface="Courier New"/>
              </a:rPr>
              <a:t>fault</a:t>
            </a:r>
            <a:r>
              <a:rPr lang="fr-FR" sz="1600" dirty="0">
                <a:latin typeface="Courier New"/>
                <a:cs typeface="Courier New"/>
              </a:rPr>
              <a:t>: 11</a:t>
            </a:r>
          </a:p>
        </p:txBody>
      </p:sp>
      <p:pic>
        <p:nvPicPr>
          <p:cNvPr id="12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2" y="2793893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1737308" y="2856801"/>
            <a:ext cx="667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n’y a ni constructeur par recopie, ni affectation.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8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0" grpId="1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406066"/>
            <a:ext cx="3070322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white"/>
                </a:solidFill>
                <a:latin typeface="Palatino Linotype"/>
              </a:rPr>
              <a:t>A.13 La classe </a:t>
            </a:r>
            <a:r>
              <a:rPr lang="fr-FR" sz="2000" dirty="0" err="1" smtClean="0">
                <a:solidFill>
                  <a:prstClr val="white"/>
                </a:solidFill>
                <a:latin typeface="Courier New"/>
                <a:cs typeface="Courier New"/>
              </a:rPr>
              <a:t>weak_ptr</a:t>
            </a:r>
            <a:endParaRPr lang="fr-FR" sz="2000" dirty="0">
              <a:solidFill>
                <a:prstClr val="white"/>
              </a:solidFill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83" y="2126788"/>
            <a:ext cx="6959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shared_ptr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P1 (new 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(10));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(P1);</a:t>
            </a:r>
          </a:p>
          <a:p>
            <a:endParaRPr lang="en-US" sz="1600" dirty="0">
              <a:latin typeface="Courier New"/>
              <a:cs typeface="Courier New"/>
            </a:endParaRPr>
          </a:p>
          <a:p>
            <a:r>
              <a:rPr lang="en-US" sz="1600" dirty="0" err="1" smtClean="0">
                <a:latin typeface="Courier New"/>
                <a:cs typeface="Courier New"/>
              </a:rPr>
              <a:t>weak_ptr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&gt; P2 (P1);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Autoposie</a:t>
            </a:r>
            <a:r>
              <a:rPr lang="en-US" sz="1600" dirty="0" smtClean="0">
                <a:latin typeface="Courier New"/>
                <a:cs typeface="Courier New"/>
              </a:rPr>
              <a:t> (P2);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03191" y="2387985"/>
            <a:ext cx="6140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0x7fcd20500000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 #ins : 1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91632" y="3106841"/>
            <a:ext cx="5853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Adresse : 0x7fcd20500030 </a:t>
            </a:r>
            <a:r>
              <a:rPr lang="nl-NL" sz="1600" dirty="0" err="1" smtClean="0">
                <a:latin typeface="Courier New"/>
                <a:cs typeface="Courier New"/>
              </a:rPr>
              <a:t>contenu</a:t>
            </a:r>
            <a:r>
              <a:rPr lang="nl-NL" sz="1600" dirty="0" smtClean="0">
                <a:latin typeface="Courier New"/>
                <a:cs typeface="Courier New"/>
              </a:rPr>
              <a:t> : 10</a:t>
            </a:r>
            <a:r>
              <a:rPr lang="fr-FR" sz="1600" dirty="0" smtClean="0">
                <a:latin typeface="Courier New"/>
                <a:cs typeface="Courier New"/>
              </a:rPr>
              <a:t> #</a:t>
            </a:r>
            <a:r>
              <a:rPr lang="fr-FR" sz="1600" dirty="0" err="1" smtClean="0">
                <a:latin typeface="Courier New"/>
                <a:cs typeface="Courier New"/>
              </a:rPr>
              <a:t>ins</a:t>
            </a:r>
            <a:r>
              <a:rPr lang="fr-FR" sz="1600" dirty="0" smtClean="0">
                <a:latin typeface="Courier New"/>
                <a:cs typeface="Courier New"/>
              </a:rPr>
              <a:t> : 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14383" y="968819"/>
            <a:ext cx="8101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construit un </a:t>
            </a:r>
            <a:r>
              <a:rPr lang="fr-FR" dirty="0" err="1" smtClean="0">
                <a:latin typeface="Courier New"/>
                <a:cs typeface="Courier New"/>
              </a:rPr>
              <a:t>weak_ptr</a:t>
            </a:r>
            <a:r>
              <a:rPr lang="fr-FR" dirty="0" smtClean="0"/>
              <a:t> à partir d’un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/>
              <a:t> ou d’un </a:t>
            </a:r>
            <a:r>
              <a:rPr lang="fr-FR" dirty="0" err="1" smtClean="0">
                <a:latin typeface="Courier New"/>
                <a:cs typeface="Courier New"/>
              </a:rPr>
              <a:t>weak_ptr</a:t>
            </a:r>
            <a:r>
              <a:rPr lang="fr-FR" dirty="0" smtClean="0">
                <a:cs typeface="Courier New"/>
              </a:rPr>
              <a:t>. L’objet construit ne pointe pas sur la même zone mémoire et dispose de son propre comptage.</a:t>
            </a:r>
            <a:endParaRPr lang="fr-FR" dirty="0"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14383" y="3599736"/>
            <a:ext cx="747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accède au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/>
              <a:t> ayant servi à la création en appelant la méthode </a:t>
            </a:r>
            <a:r>
              <a:rPr lang="fr-FR" dirty="0" smtClean="0">
                <a:latin typeface="Courier New"/>
                <a:cs typeface="Courier New"/>
              </a:rPr>
              <a:t>.</a:t>
            </a:r>
            <a:r>
              <a:rPr lang="fr-FR" dirty="0" err="1" smtClean="0">
                <a:latin typeface="Courier New"/>
                <a:cs typeface="Courier New"/>
              </a:rPr>
              <a:t>lock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smtClean="0">
                <a:latin typeface="Courier New"/>
                <a:cs typeface="Courier New"/>
              </a:rPr>
              <a:t>(), </a:t>
            </a:r>
            <a:r>
              <a:rPr lang="fr-FR" smtClean="0"/>
              <a:t>puis avec le symbole *.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14383" y="4448884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latin typeface="Courier New"/>
                <a:cs typeface="Courier New"/>
              </a:rPr>
              <a:t>++*P2.lock();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cout</a:t>
            </a:r>
            <a:r>
              <a:rPr lang="en-US" sz="1600" dirty="0" smtClean="0">
                <a:latin typeface="Courier New"/>
                <a:cs typeface="Courier New"/>
              </a:rPr>
              <a:t> &lt;&lt; *P2.lock() &lt;&lt; </a:t>
            </a:r>
            <a:r>
              <a:rPr lang="en-US" sz="1600" dirty="0" err="1" smtClean="0">
                <a:latin typeface="Courier New"/>
                <a:cs typeface="Courier New"/>
              </a:rPr>
              <a:t>endl</a:t>
            </a:r>
            <a:r>
              <a:rPr lang="en-US" sz="1600" dirty="0" smtClean="0">
                <a:latin typeface="Courier New"/>
                <a:cs typeface="Courier New"/>
              </a:rPr>
              <a:t>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cout</a:t>
            </a:r>
            <a:r>
              <a:rPr lang="en-US" sz="1600" dirty="0" smtClean="0">
                <a:latin typeface="Courier New"/>
                <a:cs typeface="Courier New"/>
              </a:rPr>
              <a:t> &lt;&lt; *P1 &lt;&lt; </a:t>
            </a:r>
            <a:r>
              <a:rPr lang="en-US" sz="1600" dirty="0" err="1" smtClean="0">
                <a:latin typeface="Courier New"/>
                <a:cs typeface="Courier New"/>
              </a:rPr>
              <a:t>endl</a:t>
            </a:r>
            <a:r>
              <a:rPr lang="en-US" sz="1600" dirty="0" smtClean="0">
                <a:latin typeface="Courier New"/>
                <a:cs typeface="Courier New"/>
              </a:rPr>
              <a:t>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454877" y="4623011"/>
            <a:ext cx="64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454877" y="4944688"/>
            <a:ext cx="64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11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008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0309" y="420274"/>
            <a:ext cx="7428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</a:t>
            </a:r>
            <a:r>
              <a:rPr lang="fr-FR" dirty="0" err="1" smtClean="0">
                <a:latin typeface="Courier New"/>
                <a:cs typeface="Courier New"/>
              </a:rPr>
              <a:t>weak_ptr</a:t>
            </a:r>
            <a:r>
              <a:rPr lang="fr-FR" dirty="0" smtClean="0"/>
              <a:t> est détruit quand :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Il n’a plus de portée;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Le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r>
              <a:rPr lang="fr-FR" dirty="0" smtClean="0"/>
              <a:t> ayant servi à sa construction est détruit. 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420309" y="1453603"/>
            <a:ext cx="350919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/>
                <a:cs typeface="Courier New"/>
              </a:rPr>
              <a:t>P1.reset();    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cout</a:t>
            </a:r>
            <a:r>
              <a:rPr lang="en-US" sz="1600" dirty="0" smtClean="0">
                <a:latin typeface="Courier New"/>
                <a:cs typeface="Courier New"/>
              </a:rPr>
              <a:t> &lt;&lt; *P2.lock() &lt;&lt; </a:t>
            </a:r>
            <a:r>
              <a:rPr lang="en-US" sz="1600" dirty="0" err="1" smtClean="0">
                <a:latin typeface="Courier New"/>
                <a:cs typeface="Courier New"/>
              </a:rPr>
              <a:t>endl</a:t>
            </a:r>
            <a:r>
              <a:rPr lang="en-US" sz="1600" dirty="0" smtClean="0">
                <a:latin typeface="Courier New"/>
                <a:cs typeface="Courier New"/>
              </a:rPr>
              <a:t>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8738" y="1691605"/>
            <a:ext cx="28935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Segmentation </a:t>
            </a:r>
            <a:r>
              <a:rPr lang="fr-FR" sz="1600" dirty="0" err="1">
                <a:latin typeface="Courier New"/>
                <a:cs typeface="Courier New"/>
              </a:rPr>
              <a:t>fault</a:t>
            </a:r>
            <a:r>
              <a:rPr lang="fr-FR" sz="1600" dirty="0">
                <a:latin typeface="Courier New"/>
                <a:cs typeface="Courier New"/>
              </a:rPr>
              <a:t>: 11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430373"/>
              </p:ext>
            </p:extLst>
          </p:nvPr>
        </p:nvGraphicFramePr>
        <p:xfrm>
          <a:off x="1039732" y="3589733"/>
          <a:ext cx="577543" cy="11125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775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C2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02543" y="2549052"/>
            <a:ext cx="8259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Utilité : éviter les situations de </a:t>
            </a:r>
            <a:r>
              <a:rPr lang="fr-FR" dirty="0" err="1" smtClean="0"/>
              <a:t>dead</a:t>
            </a:r>
            <a:r>
              <a:rPr lang="fr-FR" dirty="0" smtClean="0"/>
              <a:t> </a:t>
            </a:r>
            <a:r>
              <a:rPr lang="fr-FR" dirty="0" err="1" smtClean="0"/>
              <a:t>lock</a:t>
            </a:r>
            <a:r>
              <a:rPr lang="fr-FR" dirty="0" smtClean="0"/>
              <a:t> (notamment dans les listes circulaires)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198001" y="3490100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P1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107057" y="4032446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722869" y="4219741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P3</a:t>
            </a:r>
            <a:endParaRPr lang="fr-FR" dirty="0"/>
          </a:p>
        </p:txBody>
      </p:sp>
      <p:cxnSp>
        <p:nvCxnSpPr>
          <p:cNvPr id="12" name="Connecteur droit avec flèche 11"/>
          <p:cNvCxnSpPr>
            <a:stCxn id="8" idx="3"/>
            <a:endCxn id="9" idx="0"/>
          </p:cNvCxnSpPr>
          <p:nvPr/>
        </p:nvCxnSpPr>
        <p:spPr>
          <a:xfrm>
            <a:off x="3673133" y="3677396"/>
            <a:ext cx="671490" cy="355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9" idx="1"/>
            <a:endCxn id="10" idx="3"/>
          </p:cNvCxnSpPr>
          <p:nvPr/>
        </p:nvCxnSpPr>
        <p:spPr>
          <a:xfrm flipH="1">
            <a:off x="3198001" y="4219742"/>
            <a:ext cx="909056" cy="1872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10" idx="0"/>
            <a:endCxn id="8" idx="1"/>
          </p:cNvCxnSpPr>
          <p:nvPr/>
        </p:nvCxnSpPr>
        <p:spPr>
          <a:xfrm flipV="1">
            <a:off x="2960435" y="3677396"/>
            <a:ext cx="237566" cy="542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endCxn id="8" idx="1"/>
          </p:cNvCxnSpPr>
          <p:nvPr/>
        </p:nvCxnSpPr>
        <p:spPr>
          <a:xfrm flipV="1">
            <a:off x="1617275" y="3677396"/>
            <a:ext cx="1580726" cy="7765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endCxn id="9" idx="1"/>
          </p:cNvCxnSpPr>
          <p:nvPr/>
        </p:nvCxnSpPr>
        <p:spPr>
          <a:xfrm>
            <a:off x="1617275" y="4110106"/>
            <a:ext cx="2489782" cy="109636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endCxn id="10" idx="1"/>
          </p:cNvCxnSpPr>
          <p:nvPr/>
        </p:nvCxnSpPr>
        <p:spPr>
          <a:xfrm flipV="1">
            <a:off x="1617275" y="4407037"/>
            <a:ext cx="1105594" cy="8552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66503" y="3024144"/>
            <a:ext cx="7675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Soit la liste suivante, chaque case est implémentée avec un </a:t>
            </a:r>
            <a:r>
              <a:rPr lang="fr-FR" dirty="0" err="1" smtClean="0">
                <a:latin typeface="Courier New"/>
                <a:cs typeface="Courier New"/>
              </a:rPr>
              <a:t>shared_ptr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66503" y="4979331"/>
            <a:ext cx="694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vide la liste</a:t>
            </a:r>
            <a:endParaRPr lang="fr-FR" dirty="0"/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603469"/>
              </p:ext>
            </p:extLst>
          </p:nvPr>
        </p:nvGraphicFramePr>
        <p:xfrm>
          <a:off x="1039732" y="5462783"/>
          <a:ext cx="577543" cy="11125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775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3198001" y="5363150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P1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4107057" y="5905496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P2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2722869" y="6092791"/>
            <a:ext cx="475132" cy="374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P3</a:t>
            </a:r>
            <a:endParaRPr lang="fr-FR" dirty="0"/>
          </a:p>
        </p:txBody>
      </p:sp>
      <p:cxnSp>
        <p:nvCxnSpPr>
          <p:cNvPr id="30" name="Connecteur droit avec flèche 29"/>
          <p:cNvCxnSpPr>
            <a:stCxn id="27" idx="3"/>
            <a:endCxn id="28" idx="0"/>
          </p:cNvCxnSpPr>
          <p:nvPr/>
        </p:nvCxnSpPr>
        <p:spPr>
          <a:xfrm>
            <a:off x="3673133" y="5550446"/>
            <a:ext cx="671490" cy="355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9" idx="0"/>
            <a:endCxn id="27" idx="1"/>
          </p:cNvCxnSpPr>
          <p:nvPr/>
        </p:nvCxnSpPr>
        <p:spPr>
          <a:xfrm flipV="1">
            <a:off x="2960435" y="5550446"/>
            <a:ext cx="237566" cy="542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3198001" y="6092791"/>
            <a:ext cx="909056" cy="1872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5272134" y="5492142"/>
            <a:ext cx="3307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ne libère pas la mémoire des cases !!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8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  <p:bldP spid="24" grpId="0"/>
      <p:bldP spid="25" grpId="0"/>
      <p:bldP spid="27" grpId="0"/>
      <p:bldP spid="28" grpId="0"/>
      <p:bldP spid="29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989354"/>
            <a:ext cx="3911243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Liste chainée avec 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Structures de données pour la recherche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0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2" y="150586"/>
            <a:ext cx="8602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B. Liste chainée &amp; 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ext Box 1050"/>
          <p:cNvSpPr txBox="1">
            <a:spLocks noChangeArrowheads="1"/>
          </p:cNvSpPr>
          <p:nvPr/>
        </p:nvSpPr>
        <p:spPr bwMode="auto">
          <a:xfrm>
            <a:off x="540429" y="1823306"/>
            <a:ext cx="313481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B.1 Définition d’un nœud  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275452" y="2473252"/>
            <a:ext cx="39002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class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CNodeInt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private</a:t>
            </a:r>
            <a:r>
              <a:rPr lang="fr-FR" dirty="0">
                <a:latin typeface="Courier New"/>
                <a:cs typeface="Courier New"/>
              </a:rPr>
              <a:t>: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m_Data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 err="1">
                <a:latin typeface="Courier New"/>
                <a:cs typeface="Courier New"/>
              </a:rPr>
              <a:t>CNodeInt</a:t>
            </a:r>
            <a:r>
              <a:rPr lang="fr-FR" dirty="0">
                <a:latin typeface="Courier New"/>
                <a:cs typeface="Courier New"/>
              </a:rPr>
              <a:t>* </a:t>
            </a:r>
            <a:r>
              <a:rPr lang="fr-FR" dirty="0" err="1" smtClean="0">
                <a:latin typeface="Courier New"/>
                <a:cs typeface="Courier New"/>
              </a:rPr>
              <a:t>m_NextNode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}; // </a:t>
            </a:r>
            <a:r>
              <a:rPr lang="fr-FR" dirty="0" err="1" smtClean="0">
                <a:latin typeface="Courier New"/>
                <a:cs typeface="Courier New"/>
              </a:rPr>
              <a:t>CNodeInt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31431" y="4136665"/>
            <a:ext cx="59133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class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CNodeInt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private</a:t>
            </a:r>
            <a:r>
              <a:rPr lang="fr-FR" dirty="0">
                <a:latin typeface="Courier New"/>
                <a:cs typeface="Courier New"/>
              </a:rPr>
              <a:t>:</a:t>
            </a:r>
          </a:p>
          <a:p>
            <a:r>
              <a:rPr lang="fr-FR" dirty="0">
                <a:latin typeface="Courier New"/>
                <a:cs typeface="Courier New"/>
              </a:rPr>
              <a:t>	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m_Data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std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::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shared_ptr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CNodeInt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&gt;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m_NextNode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}; // </a:t>
            </a:r>
            <a:r>
              <a:rPr lang="fr-FR" dirty="0" err="1" smtClean="0">
                <a:latin typeface="Courier New"/>
                <a:cs typeface="Courier New"/>
              </a:rPr>
              <a:t>CNodeInt</a:t>
            </a:r>
            <a:r>
              <a:rPr lang="fr-FR" dirty="0" smtClean="0">
                <a:latin typeface="Courier New"/>
                <a:cs typeface="Courier New"/>
              </a:rPr>
              <a:t>  </a:t>
            </a:r>
            <a:endParaRPr lang="fr-FR" dirty="0">
              <a:latin typeface="Courier New"/>
              <a:cs typeface="Courier New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3755367" y="4038283"/>
            <a:ext cx="1918801" cy="1279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674168" y="3663691"/>
            <a:ext cx="2713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n’oublie pas la résolution de portée sur l’espace de nom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8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348343"/>
            <a:ext cx="338077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B.2 Liste des fonctionnalités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540428" y="948609"/>
            <a:ext cx="627588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public</a:t>
            </a:r>
            <a:r>
              <a:rPr lang="fr-FR" dirty="0" smtClean="0">
                <a:latin typeface="Courier New"/>
                <a:cs typeface="Courier New"/>
              </a:rPr>
              <a:t>:</a:t>
            </a:r>
          </a:p>
          <a:p>
            <a:r>
              <a:rPr lang="fr-FR" dirty="0" smtClean="0">
                <a:latin typeface="Courier New"/>
                <a:cs typeface="Courier New"/>
              </a:rPr>
              <a:t>	//getter / setter</a:t>
            </a: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      </a:t>
            </a:r>
            <a:r>
              <a:rPr lang="fr-FR" dirty="0" err="1" smtClean="0">
                <a:latin typeface="Courier New"/>
                <a:cs typeface="Courier New"/>
              </a:rPr>
              <a:t>GetData</a:t>
            </a:r>
            <a:r>
              <a:rPr lang="fr-FR" dirty="0" smtClean="0">
                <a:latin typeface="Courier New"/>
                <a:cs typeface="Courier New"/>
              </a:rPr>
              <a:t> ()    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  <a:r>
              <a:rPr lang="fr-FR" dirty="0" err="1" smtClean="0">
                <a:latin typeface="Courier New"/>
                <a:cs typeface="Courier New"/>
              </a:rPr>
              <a:t>CNodeInt</a:t>
            </a:r>
            <a:r>
              <a:rPr lang="fr-FR" dirty="0" smtClean="0">
                <a:latin typeface="Courier New"/>
                <a:cs typeface="Courier New"/>
              </a:rPr>
              <a:t>* </a:t>
            </a:r>
            <a:r>
              <a:rPr lang="fr-FR" dirty="0" err="1" smtClean="0">
                <a:latin typeface="Courier New"/>
                <a:cs typeface="Courier New"/>
              </a:rPr>
              <a:t>GetNextNode</a:t>
            </a:r>
            <a:r>
              <a:rPr lang="fr-FR" dirty="0" smtClean="0">
                <a:latin typeface="Courier New"/>
                <a:cs typeface="Courier New"/>
              </a:rPr>
              <a:t> ()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SetData</a:t>
            </a:r>
            <a:r>
              <a:rPr lang="fr-FR" dirty="0" smtClean="0">
                <a:latin typeface="Courier New"/>
                <a:cs typeface="Courier New"/>
              </a:rPr>
              <a:t>     (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 smtClean="0">
                <a:latin typeface="Courier New"/>
                <a:cs typeface="Courier New"/>
              </a:rPr>
              <a:t>);</a:t>
            </a: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SetNextNode</a:t>
            </a:r>
            <a:r>
              <a:rPr lang="fr-FR" dirty="0" smtClean="0">
                <a:latin typeface="Courier New"/>
                <a:cs typeface="Courier New"/>
              </a:rPr>
              <a:t> (</a:t>
            </a:r>
            <a:r>
              <a:rPr lang="fr-FR" dirty="0" err="1" smtClean="0">
                <a:latin typeface="Courier New"/>
                <a:cs typeface="Courier New"/>
              </a:rPr>
              <a:t>CNodeInt</a:t>
            </a:r>
            <a:r>
              <a:rPr lang="fr-FR" dirty="0" smtClean="0">
                <a:latin typeface="Courier New"/>
                <a:cs typeface="Courier New"/>
              </a:rPr>
              <a:t>*);</a:t>
            </a:r>
          </a:p>
        </p:txBody>
      </p:sp>
      <p:sp>
        <p:nvSpPr>
          <p:cNvPr id="4" name="Rectangle 3"/>
          <p:cNvSpPr/>
          <p:nvPr/>
        </p:nvSpPr>
        <p:spPr>
          <a:xfrm>
            <a:off x="540428" y="3263022"/>
            <a:ext cx="81581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p</a:t>
            </a:r>
            <a:r>
              <a:rPr lang="fr-FR" sz="1600" dirty="0" smtClean="0">
                <a:latin typeface="Courier New"/>
                <a:cs typeface="Courier New"/>
              </a:rPr>
              <a:t>ublic:</a:t>
            </a:r>
          </a:p>
          <a:p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                       </a:t>
            </a:r>
            <a:r>
              <a:rPr lang="fr-FR" sz="1600" dirty="0" err="1" smtClean="0">
                <a:latin typeface="Courier New"/>
                <a:cs typeface="Courier New"/>
              </a:rPr>
              <a:t>GetData</a:t>
            </a:r>
            <a:r>
              <a:rPr lang="fr-FR" sz="1600" dirty="0" smtClean="0">
                <a:latin typeface="Courier New"/>
                <a:cs typeface="Courier New"/>
              </a:rPr>
              <a:t>     ()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sz="1600" dirty="0" smtClean="0">
                <a:latin typeface="Courier New"/>
                <a:cs typeface="Courier New"/>
              </a:rPr>
              <a:t>;    </a:t>
            </a:r>
          </a:p>
          <a:p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&gt; </a:t>
            </a:r>
            <a:r>
              <a:rPr lang="fr-FR" sz="1600" dirty="0" err="1" smtClean="0">
                <a:latin typeface="Courier New"/>
                <a:cs typeface="Courier New"/>
              </a:rPr>
              <a:t>GetNextNode</a:t>
            </a:r>
            <a:r>
              <a:rPr lang="fr-FR" sz="1600" dirty="0" smtClean="0">
                <a:latin typeface="Courier New"/>
                <a:cs typeface="Courier New"/>
              </a:rPr>
              <a:t> ()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sz="1600" dirty="0" smtClean="0">
                <a:latin typeface="Courier New"/>
                <a:cs typeface="Courier New"/>
              </a:rPr>
              <a:t>;    </a:t>
            </a:r>
          </a:p>
          <a:p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SetData</a:t>
            </a:r>
            <a:r>
              <a:rPr lang="fr-FR" sz="1600" dirty="0" smtClean="0">
                <a:latin typeface="Courier New"/>
                <a:cs typeface="Courier New"/>
              </a:rPr>
              <a:t>     (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600" dirty="0" smtClean="0">
                <a:latin typeface="Courier New"/>
                <a:cs typeface="Courier New"/>
              </a:rPr>
              <a:t>);    </a:t>
            </a:r>
          </a:p>
          <a:p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SetNextNode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&gt;&amp; </a:t>
            </a:r>
            <a:r>
              <a:rPr lang="fr-FR" sz="1600" dirty="0" smtClean="0">
                <a:latin typeface="Courier New"/>
                <a:cs typeface="Courier New"/>
              </a:rPr>
              <a:t>);</a:t>
            </a:r>
            <a:endParaRPr lang="fr-FR" sz="1600" dirty="0">
              <a:latin typeface="Courier New"/>
              <a:cs typeface="Courier New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3921207" y="4586461"/>
            <a:ext cx="2017939" cy="5390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1635549" y="5125513"/>
            <a:ext cx="487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Attention au passage par référence ici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6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348343"/>
            <a:ext cx="209361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B.3 Constructeur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540429" y="993875"/>
            <a:ext cx="787488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i = 0,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&gt; &amp; </a:t>
            </a:r>
            <a:r>
              <a:rPr lang="fr-FR" sz="1600" dirty="0" err="1" smtClean="0">
                <a:latin typeface="Courier New"/>
                <a:cs typeface="Courier New"/>
              </a:rPr>
              <a:t>ptr</a:t>
            </a:r>
            <a:r>
              <a:rPr lang="fr-FR" sz="1600" dirty="0" smtClean="0">
                <a:latin typeface="Courier New"/>
                <a:cs typeface="Courier New"/>
              </a:rPr>
              <a:t> =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r>
              <a:rPr lang="fr-FR" sz="1600" dirty="0" smtClean="0">
                <a:latin typeface="Courier New"/>
                <a:cs typeface="Courier New"/>
              </a:rPr>
              <a:t>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26143" y="1601999"/>
            <a:ext cx="516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Corps du constructeur :</a:t>
            </a:r>
            <a:endParaRPr lang="fr-FR" u="sng" dirty="0"/>
          </a:p>
        </p:txBody>
      </p:sp>
      <p:sp>
        <p:nvSpPr>
          <p:cNvPr id="5" name="Rectangle 4"/>
          <p:cNvSpPr/>
          <p:nvPr/>
        </p:nvSpPr>
        <p:spPr>
          <a:xfrm>
            <a:off x="526142" y="2079652"/>
            <a:ext cx="82181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latin typeface="Courier New"/>
                <a:cs typeface="Courier New"/>
              </a:rPr>
              <a:t>::</a:t>
            </a:r>
            <a:r>
              <a:rPr lang="fr-FR" sz="1600" dirty="0" err="1" smtClean="0"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i /*= 0*/,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const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sz="1600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sz="1600" dirty="0" smtClean="0">
                <a:solidFill>
                  <a:srgbClr val="297FD5"/>
                </a:solidFill>
                <a:latin typeface="Courier New"/>
                <a:cs typeface="Courier New"/>
              </a:rPr>
              <a:t>&gt; &amp; </a:t>
            </a:r>
            <a:r>
              <a:rPr lang="fr-FR" sz="1600" dirty="0" err="1" smtClean="0">
                <a:latin typeface="Courier New"/>
                <a:cs typeface="Courier New"/>
              </a:rPr>
              <a:t>ptr</a:t>
            </a:r>
            <a:r>
              <a:rPr lang="fr-FR" sz="1600" dirty="0" smtClean="0">
                <a:latin typeface="Courier New"/>
                <a:cs typeface="Courier New"/>
              </a:rPr>
              <a:t> /*= </a:t>
            </a:r>
            <a:r>
              <a:rPr lang="fr-FR" sz="1600" dirty="0" err="1" smtClean="0">
                <a:latin typeface="Courier New"/>
                <a:cs typeface="Courier New"/>
              </a:rPr>
              <a:t>nullptr</a:t>
            </a:r>
            <a:r>
              <a:rPr lang="fr-FR" sz="1600" dirty="0" smtClean="0">
                <a:latin typeface="Courier New"/>
                <a:cs typeface="Courier New"/>
              </a:rPr>
              <a:t>*/) : 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m_Data</a:t>
            </a:r>
            <a:r>
              <a:rPr lang="fr-FR" sz="1600" dirty="0" smtClean="0">
                <a:latin typeface="Courier New"/>
                <a:cs typeface="Courier New"/>
              </a:rPr>
              <a:t> (i), </a:t>
            </a:r>
            <a:r>
              <a:rPr lang="fr-FR" sz="1600" dirty="0" err="1" smtClean="0">
                <a:latin typeface="Courier New"/>
                <a:cs typeface="Courier New"/>
              </a:rPr>
              <a:t>m_NextNode</a:t>
            </a:r>
            <a:r>
              <a:rPr lang="fr-FR" sz="1600" dirty="0" smtClean="0">
                <a:latin typeface="Courier New"/>
                <a:cs typeface="Courier New"/>
              </a:rPr>
              <a:t> (</a:t>
            </a:r>
            <a:r>
              <a:rPr lang="fr-FR" sz="1600" dirty="0" err="1" smtClean="0">
                <a:latin typeface="Courier New"/>
                <a:cs typeface="Courier New"/>
              </a:rPr>
              <a:t>ptr</a:t>
            </a:r>
            <a:r>
              <a:rPr lang="fr-FR" sz="1600" dirty="0" smtClean="0">
                <a:latin typeface="Courier New"/>
                <a:cs typeface="Courier New"/>
              </a:rPr>
              <a:t>)  {}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6142" y="3182831"/>
            <a:ext cx="8291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Et le destructeur dans tout ça ?</a:t>
            </a:r>
          </a:p>
          <a:p>
            <a:r>
              <a:rPr lang="fr-FR" dirty="0" smtClean="0"/>
              <a:t>On n’en a pas besoin : les smart pointers font la </a:t>
            </a:r>
            <a:r>
              <a:rPr lang="fr-FR" dirty="0" err="1" smtClean="0"/>
              <a:t>désallocation</a:t>
            </a:r>
            <a:r>
              <a:rPr lang="fr-FR" dirty="0" smtClean="0"/>
              <a:t> mémoire pour nous </a:t>
            </a:r>
            <a:r>
              <a:rPr lang="fr-FR" dirty="0" smtClean="0">
                <a:sym typeface="Wingdings"/>
              </a:rPr>
              <a:t> </a:t>
            </a:r>
            <a:endParaRPr lang="fr-FR" dirty="0"/>
          </a:p>
        </p:txBody>
      </p:sp>
      <p:sp>
        <p:nvSpPr>
          <p:cNvPr id="7" name="Text Box 1050"/>
          <p:cNvSpPr txBox="1">
            <a:spLocks noChangeArrowheads="1"/>
          </p:cNvSpPr>
          <p:nvPr/>
        </p:nvSpPr>
        <p:spPr bwMode="auto">
          <a:xfrm>
            <a:off x="526142" y="4180493"/>
            <a:ext cx="2718913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B.4 Création de la liste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526142" y="5342554"/>
            <a:ext cx="598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&gt; </a:t>
            </a:r>
            <a:r>
              <a:rPr lang="fr-FR" dirty="0" smtClean="0">
                <a:latin typeface="Courier New"/>
                <a:cs typeface="Courier New"/>
              </a:rPr>
              <a:t>Head</a:t>
            </a:r>
            <a:r>
              <a:rPr lang="fr-FR" dirty="0" smtClean="0">
                <a:latin typeface="Courier New"/>
                <a:cs typeface="Courier New"/>
              </a:rPr>
              <a:t>; 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6142" y="4840054"/>
            <a:ext cx="3631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CNodeInt</a:t>
            </a:r>
            <a:r>
              <a:rPr lang="fr-FR" dirty="0">
                <a:latin typeface="Courier New"/>
                <a:cs typeface="Courier New"/>
              </a:rPr>
              <a:t>* </a:t>
            </a:r>
            <a:r>
              <a:rPr lang="fr-FR" dirty="0" smtClean="0">
                <a:latin typeface="Courier New"/>
                <a:cs typeface="Courier New"/>
              </a:rPr>
              <a:t>Head=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026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273199"/>
            <a:ext cx="329962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B.5 Insertion en tête de liste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14382" y="854228"/>
            <a:ext cx="614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5; )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Head =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CNodeInt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++, </a:t>
            </a:r>
            <a:r>
              <a:rPr lang="en-US" dirty="0" smtClean="0">
                <a:latin typeface="Courier New"/>
                <a:cs typeface="Courier New"/>
              </a:rPr>
              <a:t>Head)</a:t>
            </a:r>
            <a:r>
              <a:rPr lang="en-US" dirty="0">
                <a:latin typeface="Courier New"/>
                <a:cs typeface="Courier New"/>
              </a:rPr>
              <a:t>;</a:t>
            </a:r>
            <a:endParaRPr lang="fr-FR" dirty="0" smtClean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02822" y="1956812"/>
            <a:ext cx="614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5; )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Head =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CNodeInt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++, </a:t>
            </a:r>
            <a:r>
              <a:rPr lang="en-US" dirty="0" smtClean="0">
                <a:latin typeface="Courier New"/>
                <a:cs typeface="Courier New"/>
              </a:rPr>
              <a:t>Head)</a:t>
            </a:r>
            <a:r>
              <a:rPr lang="en-US" dirty="0">
                <a:latin typeface="Courier New"/>
                <a:cs typeface="Courier New"/>
              </a:rPr>
              <a:t>;</a:t>
            </a:r>
            <a:endParaRPr lang="fr-FR" dirty="0" smtClean="0">
              <a:latin typeface="Courier New"/>
              <a:cs typeface="Courier New"/>
            </a:endParaRPr>
          </a:p>
        </p:txBody>
      </p:sp>
      <p:pic>
        <p:nvPicPr>
          <p:cNvPr id="5" name="Image 4" descr="Capture d’écran 2014-11-09 à 18.26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2366"/>
            <a:ext cx="9144000" cy="95020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55222" y="4667411"/>
            <a:ext cx="8664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5; 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err="1" smtClean="0">
                <a:latin typeface="Courier New"/>
                <a:cs typeface="Courier New"/>
              </a:rPr>
              <a:t>shared_ptr</a:t>
            </a:r>
            <a:r>
              <a:rPr lang="en-US" dirty="0" smtClean="0">
                <a:latin typeface="Courier New"/>
                <a:cs typeface="Courier New"/>
              </a:rPr>
              <a:t>&lt;</a:t>
            </a:r>
            <a:r>
              <a:rPr lang="en-US" dirty="0" err="1" smtClean="0">
                <a:latin typeface="Courier New"/>
                <a:cs typeface="Courier New"/>
              </a:rPr>
              <a:t>CNodeInt</a:t>
            </a:r>
            <a:r>
              <a:rPr lang="en-US" dirty="0" smtClean="0">
                <a:latin typeface="Courier New"/>
                <a:cs typeface="Courier New"/>
              </a:rPr>
              <a:t>&gt; </a:t>
            </a:r>
            <a:r>
              <a:rPr lang="en-US" dirty="0" err="1" smtClean="0">
                <a:latin typeface="Courier New"/>
                <a:cs typeface="Courier New"/>
              </a:rPr>
              <a:t>tmp</a:t>
            </a:r>
            <a:r>
              <a:rPr lang="en-US" dirty="0" smtClean="0">
                <a:latin typeface="Courier New"/>
                <a:cs typeface="Courier New"/>
              </a:rPr>
              <a:t> (</a:t>
            </a:r>
            <a:r>
              <a:rPr lang="en-US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CNodeInt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++, </a:t>
            </a:r>
            <a:r>
              <a:rPr lang="en-US" dirty="0" smtClean="0">
                <a:latin typeface="Courier New"/>
                <a:cs typeface="Courier New"/>
              </a:rPr>
              <a:t>Head));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Head = </a:t>
            </a:r>
            <a:r>
              <a:rPr lang="en-US" dirty="0" err="1" smtClean="0">
                <a:latin typeface="Courier New"/>
                <a:cs typeface="Courier New"/>
              </a:rPr>
              <a:t>tmp</a:t>
            </a:r>
            <a:r>
              <a:rPr lang="en-US" dirty="0" smtClean="0">
                <a:latin typeface="Courier New"/>
                <a:cs typeface="Courier New"/>
              </a:rPr>
              <a:t>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  <a:endParaRPr lang="fr-FR" dirty="0" smtClean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2822" y="2804871"/>
            <a:ext cx="7866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6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563201"/>
              </p:ext>
            </p:extLst>
          </p:nvPr>
        </p:nvGraphicFramePr>
        <p:xfrm>
          <a:off x="4708071" y="5225143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3" name="Connecteur droit avec flèche 2"/>
          <p:cNvCxnSpPr/>
          <p:nvPr/>
        </p:nvCxnSpPr>
        <p:spPr>
          <a:xfrm>
            <a:off x="5016499" y="5796644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6050641" y="5611978"/>
            <a:ext cx="1365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197232"/>
              </p:ext>
            </p:extLst>
          </p:nvPr>
        </p:nvGraphicFramePr>
        <p:xfrm>
          <a:off x="3690256" y="5241138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6" name="Connecteur droit avec flèche 5"/>
          <p:cNvCxnSpPr/>
          <p:nvPr/>
        </p:nvCxnSpPr>
        <p:spPr>
          <a:xfrm>
            <a:off x="3998684" y="5812639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743672"/>
              </p:ext>
            </p:extLst>
          </p:nvPr>
        </p:nvGraphicFramePr>
        <p:xfrm>
          <a:off x="2625294" y="5239630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>
            <a:off x="2933722" y="5811131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414386"/>
              </p:ext>
            </p:extLst>
          </p:nvPr>
        </p:nvGraphicFramePr>
        <p:xfrm>
          <a:off x="1589337" y="5225143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0" name="Connecteur droit avec flèche 9"/>
          <p:cNvCxnSpPr/>
          <p:nvPr/>
        </p:nvCxnSpPr>
        <p:spPr>
          <a:xfrm>
            <a:off x="1897765" y="5796644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11194"/>
              </p:ext>
            </p:extLst>
          </p:nvPr>
        </p:nvGraphicFramePr>
        <p:xfrm>
          <a:off x="589643" y="5239630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2" name="Connecteur droit avec flèche 11"/>
          <p:cNvCxnSpPr/>
          <p:nvPr/>
        </p:nvCxnSpPr>
        <p:spPr>
          <a:xfrm>
            <a:off x="898071" y="5811131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752295" y="4064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Head</a:t>
            </a:r>
            <a:endParaRPr lang="fr-FR" dirty="0">
              <a:latin typeface="Courier New"/>
              <a:cs typeface="Courier New"/>
            </a:endParaRPr>
          </a:p>
        </p:txBody>
      </p:sp>
      <p:cxnSp>
        <p:nvCxnSpPr>
          <p:cNvPr id="14" name="Connecteur droit avec flèche 13"/>
          <p:cNvCxnSpPr>
            <a:stCxn id="13" idx="2"/>
            <a:endCxn id="2" idx="0"/>
          </p:cNvCxnSpPr>
          <p:nvPr/>
        </p:nvCxnSpPr>
        <p:spPr>
          <a:xfrm>
            <a:off x="3133295" y="4433332"/>
            <a:ext cx="1846919" cy="7918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13" idx="2"/>
            <a:endCxn id="5" idx="0"/>
          </p:cNvCxnSpPr>
          <p:nvPr/>
        </p:nvCxnSpPr>
        <p:spPr>
          <a:xfrm>
            <a:off x="3133295" y="4433332"/>
            <a:ext cx="829104" cy="8078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13" idx="2"/>
            <a:endCxn id="7" idx="0"/>
          </p:cNvCxnSpPr>
          <p:nvPr/>
        </p:nvCxnSpPr>
        <p:spPr>
          <a:xfrm flipH="1">
            <a:off x="2897437" y="4433332"/>
            <a:ext cx="235858" cy="8062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13" idx="2"/>
            <a:endCxn id="11" idx="0"/>
          </p:cNvCxnSpPr>
          <p:nvPr/>
        </p:nvCxnSpPr>
        <p:spPr>
          <a:xfrm flipH="1">
            <a:off x="861786" y="4433332"/>
            <a:ext cx="2271509" cy="8062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er 17"/>
          <p:cNvGrpSpPr/>
          <p:nvPr/>
        </p:nvGrpSpPr>
        <p:grpSpPr>
          <a:xfrm>
            <a:off x="3133295" y="4433332"/>
            <a:ext cx="3216705" cy="1178646"/>
            <a:chOff x="3133295" y="4433332"/>
            <a:chExt cx="3216705" cy="1178646"/>
          </a:xfrm>
        </p:grpSpPr>
        <p:cxnSp>
          <p:nvCxnSpPr>
            <p:cNvPr id="19" name="Connecteur droit 18"/>
            <p:cNvCxnSpPr>
              <a:stCxn id="13" idx="2"/>
            </p:cNvCxnSpPr>
            <p:nvPr/>
          </p:nvCxnSpPr>
          <p:spPr>
            <a:xfrm>
              <a:off x="3133295" y="4433332"/>
              <a:ext cx="321670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6350000" y="4433332"/>
              <a:ext cx="0" cy="117864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 Box 1050"/>
          <p:cNvSpPr txBox="1">
            <a:spLocks noChangeArrowheads="1"/>
          </p:cNvSpPr>
          <p:nvPr/>
        </p:nvSpPr>
        <p:spPr bwMode="auto">
          <a:xfrm>
            <a:off x="414382" y="273199"/>
            <a:ext cx="329962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B.5 Insertion en tête de liste</a:t>
            </a:r>
            <a:endParaRPr lang="fr-FR" sz="2000" dirty="0"/>
          </a:p>
        </p:txBody>
      </p:sp>
      <p:sp>
        <p:nvSpPr>
          <p:cNvPr id="22" name="ZoneTexte 21"/>
          <p:cNvSpPr txBox="1"/>
          <p:nvPr/>
        </p:nvSpPr>
        <p:spPr>
          <a:xfrm>
            <a:off x="375737" y="930629"/>
            <a:ext cx="8664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5; </a:t>
            </a:r>
            <a:r>
              <a:rPr lang="en-US" dirty="0" smtClean="0">
                <a:latin typeface="Courier New"/>
                <a:cs typeface="Courier New"/>
              </a:rPr>
              <a:t>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err="1" smtClean="0">
                <a:latin typeface="Courier New"/>
                <a:cs typeface="Courier New"/>
              </a:rPr>
              <a:t>shared_ptr</a:t>
            </a:r>
            <a:r>
              <a:rPr lang="en-US" dirty="0" smtClean="0">
                <a:latin typeface="Courier New"/>
                <a:cs typeface="Courier New"/>
              </a:rPr>
              <a:t>&lt;</a:t>
            </a:r>
            <a:r>
              <a:rPr lang="en-US" dirty="0" err="1" smtClean="0">
                <a:latin typeface="Courier New"/>
                <a:cs typeface="Courier New"/>
              </a:rPr>
              <a:t>CNodeInt</a:t>
            </a:r>
            <a:r>
              <a:rPr lang="en-US" dirty="0" smtClean="0">
                <a:latin typeface="Courier New"/>
                <a:cs typeface="Courier New"/>
              </a:rPr>
              <a:t>&gt; </a:t>
            </a:r>
            <a:r>
              <a:rPr lang="en-US" dirty="0" err="1" smtClean="0">
                <a:latin typeface="Courier New"/>
                <a:cs typeface="Courier New"/>
              </a:rPr>
              <a:t>tmp</a:t>
            </a:r>
            <a:r>
              <a:rPr lang="en-US" dirty="0" smtClean="0">
                <a:latin typeface="Courier New"/>
                <a:cs typeface="Courier New"/>
              </a:rPr>
              <a:t> (</a:t>
            </a:r>
            <a:r>
              <a:rPr lang="en-US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CNodeInt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++, </a:t>
            </a:r>
            <a:r>
              <a:rPr lang="en-US" dirty="0" smtClean="0">
                <a:latin typeface="Courier New"/>
                <a:cs typeface="Courier New"/>
              </a:rPr>
              <a:t>Head));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Head = </a:t>
            </a:r>
            <a:r>
              <a:rPr lang="en-US" dirty="0" err="1" smtClean="0">
                <a:latin typeface="Courier New"/>
                <a:cs typeface="Courier New"/>
              </a:rPr>
              <a:t>tmp</a:t>
            </a:r>
            <a:r>
              <a:rPr lang="en-US" dirty="0" smtClean="0">
                <a:latin typeface="Courier New"/>
                <a:cs typeface="Courier New"/>
              </a:rPr>
              <a:t>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  <a:endParaRPr lang="fr-FR" dirty="0" smtClean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026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273199"/>
            <a:ext cx="1680844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B.6 Affichage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14382" y="895279"/>
            <a:ext cx="8209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CNodeInt</a:t>
            </a:r>
            <a:r>
              <a:rPr lang="fr-FR" dirty="0">
                <a:latin typeface="Courier New"/>
                <a:cs typeface="Courier New"/>
              </a:rPr>
              <a:t>* </a:t>
            </a:r>
            <a:r>
              <a:rPr lang="fr-FR" dirty="0" err="1">
                <a:latin typeface="Courier New"/>
                <a:cs typeface="Courier New"/>
              </a:rPr>
              <a:t>p</a:t>
            </a:r>
            <a:r>
              <a:rPr lang="fr-FR" dirty="0" err="1" smtClean="0">
                <a:latin typeface="Courier New"/>
                <a:cs typeface="Courier New"/>
              </a:rPr>
              <a:t>tr</a:t>
            </a:r>
            <a:r>
              <a:rPr lang="fr-FR" dirty="0" smtClean="0">
                <a:latin typeface="Courier New"/>
                <a:cs typeface="Courier New"/>
              </a:rPr>
              <a:t> (Head)</a:t>
            </a:r>
            <a:r>
              <a:rPr lang="fr-FR" dirty="0">
                <a:latin typeface="Courier New"/>
                <a:cs typeface="Courier New"/>
              </a:rPr>
              <a:t>; </a:t>
            </a:r>
            <a:endParaRPr lang="fr-FR" dirty="0" smtClean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p</a:t>
            </a:r>
            <a:r>
              <a:rPr lang="fr-FR" dirty="0" err="1" smtClean="0">
                <a:latin typeface="Courier New"/>
                <a:cs typeface="Courier New"/>
              </a:rPr>
              <a:t>tr</a:t>
            </a:r>
            <a:r>
              <a:rPr lang="fr-FR" dirty="0" smtClean="0">
                <a:latin typeface="Courier New"/>
                <a:cs typeface="Courier New"/>
              </a:rPr>
              <a:t> !=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r>
              <a:rPr lang="fr-FR" dirty="0" smtClean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p</a:t>
            </a:r>
            <a:r>
              <a:rPr lang="fr-FR" dirty="0" err="1" smtClean="0">
                <a:latin typeface="Courier New"/>
                <a:cs typeface="Courier New"/>
              </a:rPr>
              <a:t>tr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</a:t>
            </a:r>
            <a:r>
              <a:rPr lang="fr-FR" dirty="0" err="1" smtClean="0">
                <a:latin typeface="Courier New"/>
                <a:cs typeface="Courier New"/>
              </a:rPr>
              <a:t>ptr</a:t>
            </a:r>
            <a:r>
              <a:rPr lang="fr-FR" dirty="0">
                <a:latin typeface="Courier New"/>
                <a:cs typeface="Courier New"/>
              </a:rPr>
              <a:t>-&gt;</a:t>
            </a:r>
            <a:r>
              <a:rPr lang="fr-FR" dirty="0" err="1">
                <a:latin typeface="Courier New"/>
                <a:cs typeface="Courier New"/>
              </a:rPr>
              <a:t>GetNextNode</a:t>
            </a:r>
            <a:r>
              <a:rPr lang="fr-FR" dirty="0">
                <a:latin typeface="Courier New"/>
                <a:cs typeface="Courier New"/>
              </a:rPr>
              <a:t> ())</a:t>
            </a: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&lt;&lt; </a:t>
            </a:r>
            <a:r>
              <a:rPr lang="en-US" dirty="0" err="1" smtClean="0">
                <a:latin typeface="Courier New"/>
                <a:cs typeface="Courier New"/>
              </a:rPr>
              <a:t>ptr</a:t>
            </a:r>
            <a:r>
              <a:rPr lang="en-US" dirty="0">
                <a:latin typeface="Courier New"/>
                <a:cs typeface="Courier New"/>
              </a:rPr>
              <a:t>-&gt;</a:t>
            </a:r>
            <a:r>
              <a:rPr lang="en-US" dirty="0" err="1" smtClean="0">
                <a:latin typeface="Courier New"/>
                <a:cs typeface="Courier New"/>
              </a:rPr>
              <a:t>GetData</a:t>
            </a:r>
            <a:r>
              <a:rPr lang="en-US" dirty="0" smtClean="0">
                <a:latin typeface="Courier New"/>
                <a:cs typeface="Courier New"/>
              </a:rPr>
              <a:t> (</a:t>
            </a:r>
            <a:r>
              <a:rPr lang="en-US" dirty="0">
                <a:latin typeface="Courier New"/>
                <a:cs typeface="Courier New"/>
              </a:rPr>
              <a:t>) &lt;&lt; "; ";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14382" y="2393646"/>
            <a:ext cx="8209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(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shared_ptr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CNodeInt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&gt;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ptr</a:t>
            </a:r>
            <a:r>
              <a:rPr lang="fr-FR" dirty="0" smtClean="0">
                <a:latin typeface="Courier New"/>
                <a:cs typeface="Courier New"/>
              </a:rPr>
              <a:t> (Head)</a:t>
            </a:r>
            <a:r>
              <a:rPr lang="fr-FR" dirty="0">
                <a:latin typeface="Courier New"/>
                <a:cs typeface="Courier New"/>
              </a:rPr>
              <a:t>; </a:t>
            </a:r>
            <a:endParaRPr lang="fr-FR" dirty="0" smtClean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p</a:t>
            </a:r>
            <a:r>
              <a:rPr lang="fr-FR" dirty="0" err="1" smtClean="0">
                <a:latin typeface="Courier New"/>
                <a:cs typeface="Courier New"/>
              </a:rPr>
              <a:t>tr</a:t>
            </a:r>
            <a:r>
              <a:rPr lang="fr-FR" dirty="0" smtClean="0">
                <a:latin typeface="Courier New"/>
                <a:cs typeface="Courier New"/>
              </a:rPr>
              <a:t> !=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r>
              <a:rPr lang="fr-FR" dirty="0" smtClean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p</a:t>
            </a:r>
            <a:r>
              <a:rPr lang="fr-FR" dirty="0" err="1" smtClean="0">
                <a:latin typeface="Courier New"/>
                <a:cs typeface="Courier New"/>
              </a:rPr>
              <a:t>tr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</a:t>
            </a:r>
            <a:r>
              <a:rPr lang="fr-FR" dirty="0" err="1" smtClean="0">
                <a:latin typeface="Courier New"/>
                <a:cs typeface="Courier New"/>
              </a:rPr>
              <a:t>ptr</a:t>
            </a:r>
            <a:r>
              <a:rPr lang="fr-FR" dirty="0">
                <a:latin typeface="Courier New"/>
                <a:cs typeface="Courier New"/>
              </a:rPr>
              <a:t>-&gt;</a:t>
            </a:r>
            <a:r>
              <a:rPr lang="fr-FR" dirty="0" err="1">
                <a:latin typeface="Courier New"/>
                <a:cs typeface="Courier New"/>
              </a:rPr>
              <a:t>GetNextNode</a:t>
            </a:r>
            <a:r>
              <a:rPr lang="fr-FR" dirty="0">
                <a:latin typeface="Courier New"/>
                <a:cs typeface="Courier New"/>
              </a:rPr>
              <a:t> ())</a:t>
            </a: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&lt;&lt; </a:t>
            </a:r>
            <a:r>
              <a:rPr lang="en-US" dirty="0" err="1" smtClean="0">
                <a:latin typeface="Courier New"/>
                <a:cs typeface="Courier New"/>
              </a:rPr>
              <a:t>ptr</a:t>
            </a:r>
            <a:r>
              <a:rPr lang="en-US" dirty="0">
                <a:latin typeface="Courier New"/>
                <a:cs typeface="Courier New"/>
              </a:rPr>
              <a:t>-&gt;</a:t>
            </a:r>
            <a:r>
              <a:rPr lang="en-US" dirty="0" err="1" smtClean="0">
                <a:latin typeface="Courier New"/>
                <a:cs typeface="Courier New"/>
              </a:rPr>
              <a:t>GetData</a:t>
            </a:r>
            <a:r>
              <a:rPr lang="en-US" dirty="0" smtClean="0">
                <a:latin typeface="Courier New"/>
                <a:cs typeface="Courier New"/>
              </a:rPr>
              <a:t> (</a:t>
            </a:r>
            <a:r>
              <a:rPr lang="en-US" dirty="0">
                <a:latin typeface="Courier New"/>
                <a:cs typeface="Courier New"/>
              </a:rPr>
              <a:t>) &lt;&lt; "; ";</a:t>
            </a:r>
            <a:endParaRPr lang="fr-FR" dirty="0">
              <a:latin typeface="Courier New"/>
              <a:cs typeface="Courier New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407520"/>
              </p:ext>
            </p:extLst>
          </p:nvPr>
        </p:nvGraphicFramePr>
        <p:xfrm>
          <a:off x="4920317" y="4968134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6" name="Connecteur droit avec flèche 5"/>
          <p:cNvCxnSpPr/>
          <p:nvPr/>
        </p:nvCxnSpPr>
        <p:spPr>
          <a:xfrm>
            <a:off x="5228745" y="5539635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262888" y="5354969"/>
            <a:ext cx="134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nullptr</a:t>
            </a:r>
            <a:endParaRPr lang="fr-FR" dirty="0">
              <a:solidFill>
                <a:srgbClr val="297FD5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32211"/>
              </p:ext>
            </p:extLst>
          </p:nvPr>
        </p:nvGraphicFramePr>
        <p:xfrm>
          <a:off x="3902502" y="4984129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9" name="Connecteur droit avec flèche 8"/>
          <p:cNvCxnSpPr/>
          <p:nvPr/>
        </p:nvCxnSpPr>
        <p:spPr>
          <a:xfrm>
            <a:off x="4210930" y="5555630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23936"/>
              </p:ext>
            </p:extLst>
          </p:nvPr>
        </p:nvGraphicFramePr>
        <p:xfrm>
          <a:off x="2837540" y="4982621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1" name="Connecteur droit avec flèche 10"/>
          <p:cNvCxnSpPr/>
          <p:nvPr/>
        </p:nvCxnSpPr>
        <p:spPr>
          <a:xfrm>
            <a:off x="3145968" y="5554122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543834"/>
              </p:ext>
            </p:extLst>
          </p:nvPr>
        </p:nvGraphicFramePr>
        <p:xfrm>
          <a:off x="1801583" y="4968134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3" name="Connecteur droit avec flèche 12"/>
          <p:cNvCxnSpPr/>
          <p:nvPr/>
        </p:nvCxnSpPr>
        <p:spPr>
          <a:xfrm>
            <a:off x="2110011" y="5539635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97395"/>
              </p:ext>
            </p:extLst>
          </p:nvPr>
        </p:nvGraphicFramePr>
        <p:xfrm>
          <a:off x="801889" y="4982621"/>
          <a:ext cx="544286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15" name="Connecteur droit avec flèche 14"/>
          <p:cNvCxnSpPr/>
          <p:nvPr/>
        </p:nvCxnSpPr>
        <p:spPr>
          <a:xfrm>
            <a:off x="1110317" y="5554122"/>
            <a:ext cx="889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964541" y="380699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Head</a:t>
            </a:r>
            <a:endParaRPr lang="fr-FR" dirty="0">
              <a:latin typeface="Courier New"/>
              <a:cs typeface="Courier New"/>
            </a:endParaRPr>
          </a:p>
        </p:txBody>
      </p:sp>
      <p:cxnSp>
        <p:nvCxnSpPr>
          <p:cNvPr id="17" name="Connecteur droit avec flèche 16"/>
          <p:cNvCxnSpPr>
            <a:stCxn id="16" idx="2"/>
            <a:endCxn id="14" idx="0"/>
          </p:cNvCxnSpPr>
          <p:nvPr/>
        </p:nvCxnSpPr>
        <p:spPr>
          <a:xfrm flipH="1">
            <a:off x="1074032" y="4176323"/>
            <a:ext cx="2271509" cy="8062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707571" y="6292562"/>
            <a:ext cx="6295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4; 3; 2; 1; 0;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026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6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516289"/>
            <a:ext cx="406531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B.7 Suppression de la liste chainée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14382" y="1169457"/>
            <a:ext cx="704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 se fait automatiquement grâce aux smart pointers</a:t>
            </a:r>
            <a:endParaRPr lang="fr-FR" dirty="0"/>
          </a:p>
        </p:txBody>
      </p:sp>
      <p:sp>
        <p:nvSpPr>
          <p:cNvPr id="4" name="Text Box 1050"/>
          <p:cNvSpPr txBox="1">
            <a:spLocks noChangeArrowheads="1"/>
          </p:cNvSpPr>
          <p:nvPr/>
        </p:nvSpPr>
        <p:spPr bwMode="auto">
          <a:xfrm>
            <a:off x="414382" y="1856419"/>
            <a:ext cx="310150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B.8 Autres fonctionnalités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414382" y="2676961"/>
            <a:ext cx="8000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classe </a:t>
            </a:r>
            <a:r>
              <a:rPr lang="fr-FR" dirty="0" err="1" smtClean="0">
                <a:latin typeface="Courier New"/>
                <a:cs typeface="Courier New"/>
              </a:rPr>
              <a:t>CListInt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smtClean="0">
                <a:cs typeface="Courier New"/>
              </a:rPr>
              <a:t>et ses fonctionnalités associées (insertion, recherche, </a:t>
            </a:r>
            <a:r>
              <a:rPr lang="fr-FR" dirty="0" smtClean="0"/>
              <a:t>  parcours, suppression (détachement), …) ne sont que des adaptations des pointeurs usuels aux smart pointers.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0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30604"/>
            <a:ext cx="4678764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Liste chainée avec smart pointers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Structures de données pour la recherche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257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414382" y="1170056"/>
            <a:ext cx="355848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C.1 Problématique et objectifs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14382" y="1826144"/>
            <a:ext cx="7946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recherche dans une collection se fait en :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 O(N)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O (N/2) si la collection est un vecteur trié en utilisant la dichotomie. </a:t>
            </a:r>
            <a:endParaRPr lang="fr-FR" dirty="0"/>
          </a:p>
        </p:txBody>
      </p:sp>
      <p:sp>
        <p:nvSpPr>
          <p:cNvPr id="4" name="Flèche vers la droite 3"/>
          <p:cNvSpPr/>
          <p:nvPr/>
        </p:nvSpPr>
        <p:spPr>
          <a:xfrm>
            <a:off x="535594" y="2969209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59909" y="2840283"/>
            <a:ext cx="730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Peut-on trouver des structures de données qui favorisent la recherche d’information (ici des entiers).</a:t>
            </a:r>
            <a:endParaRPr lang="fr-FR" dirty="0"/>
          </a:p>
        </p:txBody>
      </p:sp>
      <p:sp>
        <p:nvSpPr>
          <p:cNvPr id="6" name="Titre 2"/>
          <p:cNvSpPr txBox="1">
            <a:spLocks/>
          </p:cNvSpPr>
          <p:nvPr/>
        </p:nvSpPr>
        <p:spPr>
          <a:xfrm>
            <a:off x="414382" y="150586"/>
            <a:ext cx="8602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C. </a:t>
            </a:r>
            <a:r>
              <a:rPr lang="fr-FR" dirty="0" err="1" smtClean="0">
                <a:solidFill>
                  <a:prstClr val="white"/>
                </a:solidFill>
                <a:latin typeface="Palatino Linotype"/>
              </a:rPr>
              <a:t>SdD</a:t>
            </a: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 et recherche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7" name="Double flèche horizontale 6"/>
          <p:cNvSpPr/>
          <p:nvPr/>
        </p:nvSpPr>
        <p:spPr>
          <a:xfrm>
            <a:off x="535594" y="3736782"/>
            <a:ext cx="524315" cy="22841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206103" y="3736782"/>
            <a:ext cx="715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Quelles sont les structures de données sous-jacentes à la clause </a:t>
            </a:r>
            <a:r>
              <a:rPr lang="fr-FR" dirty="0" smtClean="0">
                <a:latin typeface="Courier New"/>
                <a:cs typeface="Courier New"/>
              </a:rPr>
              <a:t>index</a:t>
            </a:r>
            <a:r>
              <a:rPr lang="fr-FR" dirty="0" smtClean="0"/>
              <a:t> (ou aux clés primaires en BD).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0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41285" y="302100"/>
            <a:ext cx="364276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C.2 Arbre binaire de recherche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341285" y="977593"/>
            <a:ext cx="6849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Idée :</a:t>
            </a:r>
            <a:r>
              <a:rPr lang="fr-FR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Chaque nœud contient une valeur;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Le </a:t>
            </a:r>
            <a:r>
              <a:rPr lang="fr-FR" dirty="0" err="1" smtClean="0"/>
              <a:t>sous-arbre</a:t>
            </a:r>
            <a:r>
              <a:rPr lang="fr-FR" dirty="0" smtClean="0"/>
              <a:t> de gauche contient tous les éléments plus petits;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Le </a:t>
            </a:r>
            <a:r>
              <a:rPr lang="fr-FR" dirty="0" err="1" smtClean="0"/>
              <a:t>sous-arbre</a:t>
            </a:r>
            <a:r>
              <a:rPr lang="fr-FR" dirty="0" smtClean="0"/>
              <a:t> de droite, ceux plus grands.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41" y="1996818"/>
            <a:ext cx="1758942" cy="145607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0" y="2686098"/>
            <a:ext cx="98192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cs typeface="Courier New"/>
              </a:rPr>
              <a:t>Fonction de recherche :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bool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Find</a:t>
            </a:r>
            <a:r>
              <a:rPr lang="fr-FR" dirty="0" smtClean="0">
                <a:latin typeface="Courier New"/>
                <a:cs typeface="Courier New"/>
              </a:rPr>
              <a:t> (</a:t>
            </a:r>
            <a:r>
              <a:rPr lang="fr-FR" dirty="0" err="1" smtClean="0">
                <a:latin typeface="Courier New"/>
                <a:cs typeface="Courier New"/>
              </a:rPr>
              <a:t>int</a:t>
            </a:r>
            <a:r>
              <a:rPr lang="fr-FR" dirty="0" smtClean="0">
                <a:latin typeface="Courier New"/>
                <a:cs typeface="Courier New"/>
              </a:rPr>
              <a:t> Val)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if (</a:t>
            </a:r>
            <a:r>
              <a:rPr lang="fr-FR" dirty="0" err="1" smtClean="0">
                <a:latin typeface="Courier New"/>
                <a:cs typeface="Courier New"/>
              </a:rPr>
              <a:t>nullptr</a:t>
            </a:r>
            <a:r>
              <a:rPr lang="fr-FR" dirty="0" smtClean="0">
                <a:latin typeface="Courier New"/>
                <a:cs typeface="Courier New"/>
              </a:rPr>
              <a:t> == </a:t>
            </a:r>
            <a:r>
              <a:rPr lang="fr-FR" dirty="0" err="1" smtClean="0">
                <a:latin typeface="Courier New"/>
                <a:cs typeface="Courier New"/>
              </a:rPr>
              <a:t>this</a:t>
            </a:r>
            <a:r>
              <a:rPr lang="fr-FR" dirty="0" smtClean="0">
                <a:latin typeface="Courier New"/>
                <a:cs typeface="Courier New"/>
              </a:rPr>
              <a:t>) return false;  </a:t>
            </a:r>
          </a:p>
          <a:p>
            <a:r>
              <a:rPr lang="fr-FR" dirty="0" smtClean="0">
                <a:latin typeface="Courier New"/>
                <a:cs typeface="Courier New"/>
              </a:rPr>
              <a:t>  if (*</a:t>
            </a:r>
            <a:r>
              <a:rPr lang="fr-FR" dirty="0" err="1" smtClean="0">
                <a:latin typeface="Courier New"/>
                <a:cs typeface="Courier New"/>
              </a:rPr>
              <a:t>this.GetVal</a:t>
            </a:r>
            <a:r>
              <a:rPr lang="fr-FR" dirty="0" smtClean="0">
                <a:latin typeface="Courier New"/>
                <a:cs typeface="Courier New"/>
              </a:rPr>
              <a:t> () == Val) return </a:t>
            </a:r>
            <a:r>
              <a:rPr lang="fr-FR" dirty="0" err="1" smtClean="0">
                <a:latin typeface="Courier New"/>
                <a:cs typeface="Courier New"/>
              </a:rPr>
              <a:t>true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if (*</a:t>
            </a:r>
            <a:r>
              <a:rPr lang="fr-FR" dirty="0" err="1" smtClean="0">
                <a:latin typeface="Courier New"/>
                <a:cs typeface="Courier New"/>
              </a:rPr>
              <a:t>this.GetVal</a:t>
            </a:r>
            <a:r>
              <a:rPr lang="fr-FR" dirty="0" smtClean="0">
                <a:latin typeface="Courier New"/>
                <a:cs typeface="Courier New"/>
              </a:rPr>
              <a:t> () &lt; Val) return </a:t>
            </a:r>
            <a:r>
              <a:rPr lang="fr-FR" dirty="0" err="1" smtClean="0">
                <a:latin typeface="Courier New"/>
                <a:cs typeface="Courier New"/>
              </a:rPr>
              <a:t>this.GetGauche</a:t>
            </a:r>
            <a:r>
              <a:rPr lang="fr-FR" dirty="0" smtClean="0">
                <a:latin typeface="Courier New"/>
                <a:cs typeface="Courier New"/>
              </a:rPr>
              <a:t>()-&gt;</a:t>
            </a:r>
            <a:r>
              <a:rPr lang="fr-FR" dirty="0" err="1" smtClean="0">
                <a:latin typeface="Courier New"/>
                <a:cs typeface="Courier New"/>
              </a:rPr>
              <a:t>Find</a:t>
            </a:r>
            <a:r>
              <a:rPr lang="fr-FR" dirty="0" smtClean="0">
                <a:latin typeface="Courier New"/>
                <a:cs typeface="Courier New"/>
              </a:rPr>
              <a:t> (Val);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  return </a:t>
            </a:r>
            <a:r>
              <a:rPr lang="fr-FR" dirty="0" err="1" smtClean="0">
                <a:latin typeface="Courier New"/>
                <a:cs typeface="Courier New"/>
              </a:rPr>
              <a:t>this.GetDroit</a:t>
            </a:r>
            <a:r>
              <a:rPr lang="fr-FR" dirty="0" smtClean="0">
                <a:latin typeface="Courier New"/>
                <a:cs typeface="Courier New"/>
              </a:rPr>
              <a:t>()-&gt;</a:t>
            </a:r>
            <a:r>
              <a:rPr lang="fr-FR" dirty="0" err="1" smtClean="0">
                <a:latin typeface="Courier New"/>
                <a:cs typeface="Courier New"/>
              </a:rPr>
              <a:t>Find</a:t>
            </a:r>
            <a:r>
              <a:rPr lang="fr-FR" dirty="0" smtClean="0">
                <a:latin typeface="Courier New"/>
                <a:cs typeface="Courier New"/>
              </a:rPr>
              <a:t> (Val);</a:t>
            </a: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9646" y="5116376"/>
            <a:ext cx="6825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Nombre d’opérations :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O (N) si l’arbre est quelconque;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O (log</a:t>
            </a:r>
            <a:r>
              <a:rPr lang="fr-FR" baseline="-25000" dirty="0" smtClean="0"/>
              <a:t>2</a:t>
            </a:r>
            <a:r>
              <a:rPr lang="fr-FR" dirty="0" smtClean="0"/>
              <a:t>(N)) si l’arbre est équilibré (on parle d’arbre AVL).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O (hauteur) si l’arbre est Rouge-Noir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0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41285" y="302100"/>
            <a:ext cx="586242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C.3 Arbre binaire de recherche : arbre Rouge-Noir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341285" y="895366"/>
            <a:ext cx="7391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PB :</a:t>
            </a:r>
            <a:r>
              <a:rPr lang="fr-FR" dirty="0" smtClean="0"/>
              <a:t> maintenir un arbre équilibré est trop couteux en temps lors de chaque insertion dans l’arbre puisqu’on peut être amener à rééquilibrer ( changer tous les nœuds de place) de l’arbre. </a:t>
            </a:r>
            <a:endParaRPr lang="fr-FR" dirty="0"/>
          </a:p>
        </p:txBody>
      </p:sp>
      <p:sp>
        <p:nvSpPr>
          <p:cNvPr id="4" name="Flèche vers la droite 3"/>
          <p:cNvSpPr/>
          <p:nvPr/>
        </p:nvSpPr>
        <p:spPr>
          <a:xfrm>
            <a:off x="341285" y="2073843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865600" y="1944917"/>
            <a:ext cx="73005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construit un arbre qui est presque parfait et qui a, en plus des propriétés de l’ABR, les propriétés suivantes :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Un nœud est soit rouge soit noir 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La racine est noire ;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Le parent d'un nœud rouge est noir ;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Le chemin de chaque feuille à la racine contient le même nombre de nœuds noirs.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948" y="4174652"/>
            <a:ext cx="2508429" cy="1748486"/>
          </a:xfrm>
          <a:prstGeom prst="rect">
            <a:avLst/>
          </a:prstGeom>
        </p:spPr>
      </p:pic>
      <p:sp>
        <p:nvSpPr>
          <p:cNvPr id="7" name="Flèche vers la droite 6"/>
          <p:cNvSpPr/>
          <p:nvPr/>
        </p:nvSpPr>
        <p:spPr>
          <a:xfrm>
            <a:off x="3965801" y="4263657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468065" y="4174652"/>
            <a:ext cx="358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montre que la hauteur est </a:t>
            </a:r>
          </a:p>
          <a:p>
            <a:r>
              <a:rPr lang="fr-FR" dirty="0" smtClean="0"/>
              <a:t>2 log</a:t>
            </a:r>
            <a:r>
              <a:rPr lang="fr-FR" baseline="-25000" dirty="0" smtClean="0"/>
              <a:t>2</a:t>
            </a:r>
            <a:r>
              <a:rPr lang="fr-FR" dirty="0" smtClean="0"/>
              <a:t> (N)</a:t>
            </a:r>
            <a:endParaRPr lang="fr-FR" dirty="0"/>
          </a:p>
        </p:txBody>
      </p:sp>
      <p:sp>
        <p:nvSpPr>
          <p:cNvPr id="9" name="Flèche vers la droite 8"/>
          <p:cNvSpPr/>
          <p:nvPr/>
        </p:nvSpPr>
        <p:spPr>
          <a:xfrm>
            <a:off x="3965801" y="5062388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468065" y="4973383"/>
            <a:ext cx="3581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classes </a:t>
            </a:r>
            <a:r>
              <a:rPr lang="fr-FR" dirty="0" smtClean="0">
                <a:latin typeface="Courier New"/>
                <a:cs typeface="Courier New"/>
              </a:rPr>
              <a:t>set</a:t>
            </a:r>
            <a:r>
              <a:rPr lang="fr-FR" dirty="0" smtClean="0"/>
              <a:t> et </a:t>
            </a:r>
            <a:r>
              <a:rPr lang="fr-FR" dirty="0" err="1" smtClean="0">
                <a:latin typeface="Courier New"/>
                <a:cs typeface="Courier New"/>
              </a:rPr>
              <a:t>map</a:t>
            </a:r>
            <a:r>
              <a:rPr lang="fr-FR" dirty="0" smtClean="0"/>
              <a:t> de C++ sont implémentées avec ces arbres.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0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 animBg="1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533400" y="1295400"/>
            <a:ext cx="80772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fr-FR"/>
              <a:t>Lorsque le fichier à indexer est volumineux, on construit un second index sur le premier, ..., et on regroupe les enregistrements par </a:t>
            </a:r>
            <a:r>
              <a:rPr lang="fr-FR" b="1" u="sng"/>
              <a:t>pages</a:t>
            </a:r>
            <a:endParaRPr lang="fr-FR"/>
          </a:p>
          <a:p>
            <a:pPr algn="just"/>
            <a:r>
              <a:rPr lang="fr-FR"/>
              <a:t> </a:t>
            </a:r>
          </a:p>
          <a:p>
            <a:pPr algn="just"/>
            <a:endParaRPr lang="fr-FR"/>
          </a:p>
          <a:p>
            <a:pPr algn="just"/>
            <a:r>
              <a:rPr lang="fr-FR"/>
              <a:t>	</a:t>
            </a:r>
          </a:p>
          <a:p>
            <a:pPr algn="just"/>
            <a:endParaRPr lang="fr-FR"/>
          </a:p>
          <a:p>
            <a:pPr algn="just"/>
            <a:endParaRPr lang="fr-FR"/>
          </a:p>
          <a:p>
            <a:pPr algn="just"/>
            <a:endParaRPr lang="fr-FR"/>
          </a:p>
          <a:p>
            <a:pPr algn="just"/>
            <a:r>
              <a:rPr lang="fr-FR"/>
              <a:t>Dans une page de niveau supérieur, les valeurs des clés stockées sont celles des dernières valeurs des pages d</a:t>
            </a:r>
            <a:r>
              <a:rPr lang="ja-JP" altLang="fr-FR"/>
              <a:t>’</a:t>
            </a:r>
            <a:r>
              <a:rPr lang="fr-FR"/>
              <a:t>index de niveau inférieur</a:t>
            </a:r>
          </a:p>
          <a:p>
            <a:pPr algn="just"/>
            <a:r>
              <a:rPr lang="fr-FR"/>
              <a:t>L</a:t>
            </a:r>
            <a:r>
              <a:rPr lang="ja-JP" altLang="fr-FR"/>
              <a:t>’</a:t>
            </a:r>
            <a:r>
              <a:rPr lang="fr-FR"/>
              <a:t>objectif est de faire « tenir » l</a:t>
            </a:r>
            <a:r>
              <a:rPr lang="ja-JP" altLang="fr-FR"/>
              <a:t>’</a:t>
            </a:r>
            <a:r>
              <a:rPr lang="fr-FR"/>
              <a:t>index racine dans une page pour limiter les accès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2590800" y="2514600"/>
          <a:ext cx="3792538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" r:id="rId4" imgW="5143680" imgH="2847960" progId="Word.Picture.8">
                  <p:embed/>
                </p:oleObj>
              </mc:Choice>
              <mc:Fallback>
                <p:oleObj name="Image" r:id="rId4" imgW="5143680" imgH="28479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514600"/>
                        <a:ext cx="3792538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50"/>
          <p:cNvSpPr txBox="1">
            <a:spLocks noChangeArrowheads="1"/>
          </p:cNvSpPr>
          <p:nvPr/>
        </p:nvSpPr>
        <p:spPr bwMode="auto">
          <a:xfrm>
            <a:off x="341285" y="302100"/>
            <a:ext cx="287996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C.4 Index hiérarchiques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841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Text Box 3"/>
          <p:cNvSpPr txBox="1">
            <a:spLocks noChangeArrowheads="1"/>
          </p:cNvSpPr>
          <p:nvPr/>
        </p:nvSpPr>
        <p:spPr bwMode="auto">
          <a:xfrm>
            <a:off x="533400" y="1295400"/>
            <a:ext cx="80772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fr-FR"/>
              <a:t>Les B-Arbres sont des structures d</a:t>
            </a:r>
            <a:r>
              <a:rPr lang="ja-JP" altLang="fr-FR"/>
              <a:t>’</a:t>
            </a:r>
            <a:r>
              <a:rPr lang="fr-FR"/>
              <a:t>index hiérarchiques implantées de façon dynamique</a:t>
            </a:r>
          </a:p>
          <a:p>
            <a:pPr algn="just"/>
            <a:r>
              <a:rPr lang="fr-FR"/>
              <a:t>Un B-Tree est représenté par un arborescence qui contient les index de tous niveaux</a:t>
            </a:r>
          </a:p>
          <a:p>
            <a:pPr algn="just"/>
            <a:endParaRPr lang="fr-FR"/>
          </a:p>
          <a:p>
            <a:pPr algn="just"/>
            <a:r>
              <a:rPr lang="fr-FR" u="sng"/>
              <a:t>Exemple</a:t>
            </a:r>
            <a:r>
              <a:rPr lang="fr-FR"/>
              <a:t> de B-Tree+ dans lequel les index de niveau supérieur forment des arbres ternaires</a:t>
            </a:r>
          </a:p>
        </p:txBody>
      </p:sp>
      <p:graphicFrame>
        <p:nvGraphicFramePr>
          <p:cNvPr id="22530" name="Object 5"/>
          <p:cNvGraphicFramePr>
            <a:graphicFrameLocks noChangeAspect="1"/>
          </p:cNvGraphicFramePr>
          <p:nvPr/>
        </p:nvGraphicFramePr>
        <p:xfrm>
          <a:off x="2438400" y="3962400"/>
          <a:ext cx="3962400" cy="272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Image" r:id="rId4" imgW="5791320" imgH="3990960" progId="Word.Picture.8">
                  <p:embed/>
                </p:oleObj>
              </mc:Choice>
              <mc:Fallback>
                <p:oleObj name="Image" r:id="rId4" imgW="5791320" imgH="39909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962400"/>
                        <a:ext cx="3962400" cy="272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50"/>
          <p:cNvSpPr txBox="1">
            <a:spLocks noChangeArrowheads="1"/>
          </p:cNvSpPr>
          <p:nvPr/>
        </p:nvSpPr>
        <p:spPr bwMode="auto">
          <a:xfrm>
            <a:off x="341285" y="302100"/>
            <a:ext cx="145980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C.5 B-</a:t>
            </a:r>
            <a:r>
              <a:rPr lang="fr-FR" sz="2000" dirty="0" err="1" smtClean="0"/>
              <a:t>Trees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32157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533400" y="1295400"/>
            <a:ext cx="8077200" cy="547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fr-FR" dirty="0"/>
              <a:t>L</a:t>
            </a:r>
            <a:r>
              <a:rPr lang="ja-JP" altLang="fr-FR" dirty="0"/>
              <a:t>’</a:t>
            </a:r>
            <a:r>
              <a:rPr lang="fr-FR" dirty="0"/>
              <a:t>idée de l</a:t>
            </a:r>
            <a:r>
              <a:rPr lang="ja-JP" altLang="fr-FR" dirty="0"/>
              <a:t>’</a:t>
            </a:r>
            <a:r>
              <a:rPr lang="fr-FR" dirty="0"/>
              <a:t>organisation aléatoire et de l</a:t>
            </a:r>
            <a:r>
              <a:rPr lang="ja-JP" altLang="fr-FR" dirty="0"/>
              <a:t>’</a:t>
            </a:r>
            <a:r>
              <a:rPr lang="fr-FR" dirty="0"/>
              <a:t>accès associatif est de répartir les enregistrements contenant une même valeur de clé dans des </a:t>
            </a:r>
            <a:r>
              <a:rPr lang="fr-FR" b="1" dirty="0"/>
              <a:t>paquets</a:t>
            </a:r>
            <a:r>
              <a:rPr lang="fr-FR" dirty="0"/>
              <a:t> (de pages) de données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 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sz="1400" dirty="0"/>
          </a:p>
          <a:p>
            <a:pPr algn="just"/>
            <a:r>
              <a:rPr lang="fr-FR" dirty="0"/>
              <a:t>Une fonction mathématique est appliquée aux valeurs de la clé, et rend l</a:t>
            </a:r>
            <a:r>
              <a:rPr lang="ja-JP" altLang="fr-FR" dirty="0"/>
              <a:t>’</a:t>
            </a:r>
            <a:r>
              <a:rPr lang="fr-FR" dirty="0"/>
              <a:t>adresse de la première page d</a:t>
            </a:r>
            <a:r>
              <a:rPr lang="ja-JP" altLang="fr-FR" dirty="0"/>
              <a:t>’</a:t>
            </a:r>
            <a:r>
              <a:rPr lang="fr-FR" dirty="0"/>
              <a:t>enregistrements contenant cette valeur	</a:t>
            </a:r>
          </a:p>
          <a:p>
            <a:pPr algn="just"/>
            <a:endParaRPr lang="fr-FR" dirty="0"/>
          </a:p>
        </p:txBody>
      </p:sp>
      <p:graphicFrame>
        <p:nvGraphicFramePr>
          <p:cNvPr id="23554" name="Object 5"/>
          <p:cNvGraphicFramePr>
            <a:graphicFrameLocks noChangeAspect="1"/>
          </p:cNvGraphicFramePr>
          <p:nvPr/>
        </p:nvGraphicFramePr>
        <p:xfrm>
          <a:off x="2438400" y="2590800"/>
          <a:ext cx="4038600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Image" r:id="rId4" imgW="5486400" imgH="3152880" progId="Word.Picture.8">
                  <p:embed/>
                </p:oleObj>
              </mc:Choice>
              <mc:Fallback>
                <p:oleObj name="Image" r:id="rId4" imgW="5486400" imgH="31528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590800"/>
                        <a:ext cx="4038600" cy="232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50"/>
          <p:cNvSpPr txBox="1">
            <a:spLocks noChangeArrowheads="1"/>
          </p:cNvSpPr>
          <p:nvPr/>
        </p:nvSpPr>
        <p:spPr bwMode="auto">
          <a:xfrm>
            <a:off x="341285" y="302100"/>
            <a:ext cx="256925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C.6 Table de hachage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57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2323</Words>
  <Application>Microsoft Macintosh PowerPoint</Application>
  <PresentationFormat>Présentation à l'écran (4:3)</PresentationFormat>
  <Paragraphs>389</Paragraphs>
  <Slides>32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1" baseType="lpstr">
      <vt:lpstr>Calibri</vt:lpstr>
      <vt:lpstr>Courier New</vt:lpstr>
      <vt:lpstr>ＭＳ Ｐゴシック</vt:lpstr>
      <vt:lpstr>Palatino Linotype</vt:lpstr>
      <vt:lpstr>Times New Roman</vt:lpstr>
      <vt:lpstr>Wingdings</vt:lpstr>
      <vt:lpstr>Arial</vt:lpstr>
      <vt:lpstr>Élémentaire</vt:lpstr>
      <vt:lpstr>Image</vt:lpstr>
      <vt:lpstr>Cours de C++ (M3103)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</dc:title>
  <dc:creator>Alain Casali</dc:creator>
  <cp:lastModifiedBy>Alain Casali</cp:lastModifiedBy>
  <cp:revision>37</cp:revision>
  <dcterms:created xsi:type="dcterms:W3CDTF">2014-11-09T09:22:17Z</dcterms:created>
  <dcterms:modified xsi:type="dcterms:W3CDTF">2016-09-01T19:25:30Z</dcterms:modified>
</cp:coreProperties>
</file>