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5"/>
  </p:notesMasterIdLst>
  <p:sldIdLst>
    <p:sldId id="257" r:id="rId2"/>
    <p:sldId id="303" r:id="rId3"/>
    <p:sldId id="259" r:id="rId4"/>
    <p:sldId id="260" r:id="rId5"/>
    <p:sldId id="261" r:id="rId6"/>
    <p:sldId id="262" r:id="rId7"/>
    <p:sldId id="263" r:id="rId8"/>
    <p:sldId id="264" r:id="rId9"/>
    <p:sldId id="265" r:id="rId10"/>
    <p:sldId id="304" r:id="rId11"/>
    <p:sldId id="267" r:id="rId12"/>
    <p:sldId id="268" r:id="rId13"/>
    <p:sldId id="269" r:id="rId14"/>
    <p:sldId id="270" r:id="rId15"/>
    <p:sldId id="271" r:id="rId16"/>
    <p:sldId id="305" r:id="rId17"/>
    <p:sldId id="273" r:id="rId18"/>
    <p:sldId id="306" r:id="rId19"/>
    <p:sldId id="278" r:id="rId20"/>
    <p:sldId id="279" r:id="rId21"/>
    <p:sldId id="280" r:id="rId22"/>
    <p:sldId id="307" r:id="rId23"/>
    <p:sldId id="282" r:id="rId24"/>
    <p:sldId id="283" r:id="rId25"/>
    <p:sldId id="284" r:id="rId26"/>
    <p:sldId id="308" r:id="rId27"/>
    <p:sldId id="286" r:id="rId28"/>
    <p:sldId id="287" r:id="rId29"/>
    <p:sldId id="288" r:id="rId30"/>
    <p:sldId id="30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91"/>
    <p:restoredTop sz="94643"/>
  </p:normalViewPr>
  <p:slideViewPr>
    <p:cSldViewPr snapToGrid="0" snapToObjects="1">
      <p:cViewPr varScale="1">
        <p:scale>
          <a:sx n="116" d="100"/>
          <a:sy n="116" d="100"/>
        </p:scale>
        <p:origin x="192" y="26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977EEB-D5E1-6D4C-B248-F683E0CF1796}" type="datetimeFigureOut">
              <a:rPr lang="fr-FR" smtClean="0"/>
              <a:t>01/09/2016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86CC54-6537-E443-8251-EE2E097409DF}" type="slidenum">
              <a:rPr lang="fr-FR" smtClean="0"/>
              <a:t>‹#›</a:t>
            </a:fld>
            <a:endParaRPr lang="fr-FR"/>
          </a:p>
        </p:txBody>
      </p:sp>
    </p:spTree>
    <p:extLst>
      <p:ext uri="{BB962C8B-B14F-4D97-AF65-F5344CB8AC3E}">
        <p14:creationId xmlns:p14="http://schemas.microsoft.com/office/powerpoint/2010/main" val="19931673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5C0F156-9915-E043-9CB9-D1AF9820ACAD}" type="slidenum">
              <a:rPr lang="fr-FR" smtClean="0"/>
              <a:t>11</a:t>
            </a:fld>
            <a:endParaRPr lang="fr-FR"/>
          </a:p>
        </p:txBody>
      </p:sp>
    </p:spTree>
    <p:extLst>
      <p:ext uri="{BB962C8B-B14F-4D97-AF65-F5344CB8AC3E}">
        <p14:creationId xmlns:p14="http://schemas.microsoft.com/office/powerpoint/2010/main" val="2526729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3EFAB5-DA09-5B48-9449-CC6163C9759A}" type="slidenum">
              <a:rPr lang="fr-FR" smtClean="0"/>
              <a:t>33</a:t>
            </a:fld>
            <a:endParaRPr lang="fr-FR"/>
          </a:p>
        </p:txBody>
      </p:sp>
    </p:spTree>
    <p:extLst>
      <p:ext uri="{BB962C8B-B14F-4D97-AF65-F5344CB8AC3E}">
        <p14:creationId xmlns:p14="http://schemas.microsoft.com/office/powerpoint/2010/main" val="2607573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3EFAB5-DA09-5B48-9449-CC6163C9759A}" type="slidenum">
              <a:rPr lang="fr-FR" smtClean="0"/>
              <a:t>35</a:t>
            </a:fld>
            <a:endParaRPr lang="fr-FR"/>
          </a:p>
        </p:txBody>
      </p:sp>
    </p:spTree>
    <p:extLst>
      <p:ext uri="{BB962C8B-B14F-4D97-AF65-F5344CB8AC3E}">
        <p14:creationId xmlns:p14="http://schemas.microsoft.com/office/powerpoint/2010/main" val="1751385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solidFill>
                  <a:prstClr val="white"/>
                </a:solidFill>
                <a:effectLst>
                  <a:outerShdw blurRad="38100" dist="38100" dir="2700000" algn="tl">
                    <a:srgbClr val="000000">
                      <a:alpha val="43137"/>
                    </a:srgbClr>
                  </a:outerShdw>
                </a:effectLst>
                <a:latin typeface="Palatino Linotype"/>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fr-FR" smtClean="0"/>
              <a:t>Cliquez et modifiez le titre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dirty="0"/>
          </a:p>
        </p:txBody>
      </p:sp>
      <p:sp>
        <p:nvSpPr>
          <p:cNvPr id="15" name="Date Placeholder 14"/>
          <p:cNvSpPr>
            <a:spLocks noGrp="1"/>
          </p:cNvSpPr>
          <p:nvPr>
            <p:ph type="dt" sz="half" idx="10"/>
          </p:nvPr>
        </p:nvSpPr>
        <p:spPr/>
        <p:txBody>
          <a:bodyPr/>
          <a:lstStyle/>
          <a:p>
            <a:fld id="{8DCBCD99-FDD4-6A4A-8215-3E87FFF4AACB}" type="datetime2">
              <a:rPr lang="fr-FR" smtClean="0">
                <a:solidFill>
                  <a:prstClr val="white">
                    <a:alpha val="60000"/>
                  </a:prstClr>
                </a:solidFill>
                <a:latin typeface="Palatino Linotype"/>
              </a:rPr>
              <a:pPr/>
              <a:t>Jeudi 1er septembre 2016</a:t>
            </a:fld>
            <a:endParaRPr lang="en-US" dirty="0">
              <a:solidFill>
                <a:prstClr val="white">
                  <a:alpha val="60000"/>
                </a:prstClr>
              </a:solidFill>
              <a:latin typeface="Palatino Linotype"/>
            </a:endParaRPr>
          </a:p>
        </p:txBody>
      </p:sp>
      <p:sp>
        <p:nvSpPr>
          <p:cNvPr id="16" name="Slide Number Placeholder 15"/>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7" name="Footer Placeholder 16"/>
          <p:cNvSpPr>
            <a:spLocks noGrp="1"/>
          </p:cNvSpPr>
          <p:nvPr>
            <p:ph type="ftr" sz="quarter" idx="12"/>
          </p:nvPr>
        </p:nvSpPr>
        <p:spPr/>
        <p:txBody>
          <a:bodyPr/>
          <a:lstStyle/>
          <a:p>
            <a:endParaRPr lang="en-US" dirty="0">
              <a:solidFill>
                <a:prstClr val="white">
                  <a:alpha val="60000"/>
                </a:prstClr>
              </a:solidFill>
              <a:latin typeface="Palatino Linotype"/>
            </a:endParaRPr>
          </a:p>
        </p:txBody>
      </p:sp>
    </p:spTree>
    <p:extLst>
      <p:ext uri="{BB962C8B-B14F-4D97-AF65-F5344CB8AC3E}">
        <p14:creationId xmlns:p14="http://schemas.microsoft.com/office/powerpoint/2010/main" val="2231635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Title 12"/>
          <p:cNvSpPr>
            <a:spLocks noGrp="1"/>
          </p:cNvSpPr>
          <p:nvPr>
            <p:ph type="title"/>
          </p:nvPr>
        </p:nvSpPr>
        <p:spPr/>
        <p:txBody>
          <a:bodyPr/>
          <a:lstStyle/>
          <a:p>
            <a:r>
              <a:rPr lang="fr-FR" smtClean="0"/>
              <a:t>Cliquez et modifiez le titre</a:t>
            </a:r>
            <a:endParaRPr lang="en-US"/>
          </a:p>
        </p:txBody>
      </p:sp>
      <p:sp>
        <p:nvSpPr>
          <p:cNvPr id="14" name="Date Placeholder 13"/>
          <p:cNvSpPr>
            <a:spLocks noGrp="1"/>
          </p:cNvSpPr>
          <p:nvPr>
            <p:ph type="dt" sz="half" idx="10"/>
          </p:nvPr>
        </p:nvSpPr>
        <p:spPr/>
        <p:txBody>
          <a:bodyPr/>
          <a:lstStyle/>
          <a:p>
            <a:fld id="{ACC72D80-DF2E-5E4E-BAE9-2CE0603620A5}" type="datetime2">
              <a:rPr lang="fr-FR" smtClean="0">
                <a:solidFill>
                  <a:prstClr val="white">
                    <a:alpha val="60000"/>
                  </a:prstClr>
                </a:solidFill>
                <a:latin typeface="Palatino Linotype"/>
              </a:rPr>
              <a:pPr/>
              <a:t>Jeudi 1er septembre 2016</a:t>
            </a:fld>
            <a:endParaRPr lang="en-US" dirty="0">
              <a:solidFill>
                <a:prstClr val="white">
                  <a:alpha val="60000"/>
                </a:prstClr>
              </a:solidFill>
              <a:latin typeface="Palatino Linotype"/>
            </a:endParaRPr>
          </a:p>
        </p:txBody>
      </p:sp>
      <p:sp>
        <p:nvSpPr>
          <p:cNvPr id="15" name="Slide Number Placeholder 14"/>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6" name="Footer Placeholder 15"/>
          <p:cNvSpPr>
            <a:spLocks noGrp="1"/>
          </p:cNvSpPr>
          <p:nvPr>
            <p:ph type="ftr" sz="quarter" idx="12"/>
          </p:nvPr>
        </p:nvSpPr>
        <p:spPr/>
        <p:txBody>
          <a:bodyPr/>
          <a:lstStyle/>
          <a:p>
            <a:endParaRPr lang="en-US" dirty="0">
              <a:solidFill>
                <a:prstClr val="white">
                  <a:alpha val="60000"/>
                </a:prstClr>
              </a:solidFill>
              <a:latin typeface="Palatino Linotype"/>
            </a:endParaRPr>
          </a:p>
        </p:txBody>
      </p:sp>
    </p:spTree>
    <p:extLst>
      <p:ext uri="{BB962C8B-B14F-4D97-AF65-F5344CB8AC3E}">
        <p14:creationId xmlns:p14="http://schemas.microsoft.com/office/powerpoint/2010/main" val="4129714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solidFill>
                  <a:prstClr val="white"/>
                </a:solidFill>
                <a:effectLst>
                  <a:outerShdw blurRad="38100" dist="38100" dir="2700000" algn="tl">
                    <a:srgbClr val="000000">
                      <a:alpha val="43137"/>
                    </a:srgbClr>
                  </a:outerShdw>
                </a:effectLst>
                <a:latin typeface="Palatino Linotype"/>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12" name="Date Placeholder 11"/>
          <p:cNvSpPr>
            <a:spLocks noGrp="1"/>
          </p:cNvSpPr>
          <p:nvPr>
            <p:ph type="dt" sz="half" idx="10"/>
          </p:nvPr>
        </p:nvSpPr>
        <p:spPr/>
        <p:txBody>
          <a:bodyPr/>
          <a:lstStyle/>
          <a:p>
            <a:fld id="{63D40651-21EF-8C43-9722-A0AC83960BE9}" type="datetime2">
              <a:rPr lang="fr-FR" smtClean="0">
                <a:solidFill>
                  <a:prstClr val="white">
                    <a:alpha val="60000"/>
                  </a:prstClr>
                </a:solidFill>
                <a:latin typeface="Palatino Linotype"/>
              </a:rPr>
              <a:pPr/>
              <a:t>Jeudi 1er septembre 2016</a:t>
            </a:fld>
            <a:endParaRPr lang="en-US" dirty="0">
              <a:solidFill>
                <a:prstClr val="white">
                  <a:alpha val="60000"/>
                </a:prstClr>
              </a:solidFill>
              <a:latin typeface="Palatino Linotype"/>
            </a:endParaRPr>
          </a:p>
        </p:txBody>
      </p:sp>
      <p:sp>
        <p:nvSpPr>
          <p:cNvPr id="13" name="Slide Number Placeholder 12"/>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4" name="Footer Placeholder 13"/>
          <p:cNvSpPr>
            <a:spLocks noGrp="1"/>
          </p:cNvSpPr>
          <p:nvPr>
            <p:ph type="ftr" sz="quarter" idx="12"/>
          </p:nvPr>
        </p:nvSpPr>
        <p:spPr/>
        <p:txBody>
          <a:bodyPr/>
          <a:lstStyle/>
          <a:p>
            <a:endParaRPr lang="en-US" dirty="0">
              <a:solidFill>
                <a:prstClr val="white">
                  <a:alpha val="60000"/>
                </a:prstClr>
              </a:solidFill>
              <a:latin typeface="Palatino Linotype"/>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fr-FR" smtClean="0"/>
              <a:t>Cliquez et modifiez le titre</a:t>
            </a:r>
            <a:endParaRPr lang="en-US" dirty="0"/>
          </a:p>
        </p:txBody>
      </p:sp>
    </p:spTree>
    <p:extLst>
      <p:ext uri="{BB962C8B-B14F-4D97-AF65-F5344CB8AC3E}">
        <p14:creationId xmlns:p14="http://schemas.microsoft.com/office/powerpoint/2010/main" val="4258655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0E1C03B-C199-974B-8C38-DFCD63FA8800}" type="datetime2">
              <a:rPr lang="fr-FR" smtClean="0">
                <a:solidFill>
                  <a:prstClr val="white">
                    <a:alpha val="60000"/>
                  </a:prstClr>
                </a:solidFill>
                <a:latin typeface="Palatino Linotype"/>
              </a:rPr>
              <a:pPr/>
              <a:t>Jeudi 1er septembre 2016</a:t>
            </a:fld>
            <a:endParaRPr lang="en-US" dirty="0">
              <a:solidFill>
                <a:prstClr val="white">
                  <a:alpha val="60000"/>
                </a:prstClr>
              </a:solidFill>
              <a:latin typeface="Palatino Linotype"/>
            </a:endParaRPr>
          </a:p>
        </p:txBody>
      </p:sp>
      <p:sp>
        <p:nvSpPr>
          <p:cNvPr id="9" name="Slide Number Placeholder 8"/>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0" name="Footer Placeholder 9"/>
          <p:cNvSpPr>
            <a:spLocks noGrp="1"/>
          </p:cNvSpPr>
          <p:nvPr>
            <p:ph type="ftr" sz="quarter" idx="12"/>
          </p:nvPr>
        </p:nvSpPr>
        <p:spPr/>
        <p:txBody>
          <a:bodyPr/>
          <a:lstStyle/>
          <a:p>
            <a:endParaRPr lang="en-US" dirty="0">
              <a:solidFill>
                <a:prstClr val="white">
                  <a:alpha val="60000"/>
                </a:prstClr>
              </a:solidFill>
              <a:latin typeface="Palatino Linotype"/>
            </a:endParaRPr>
          </a:p>
        </p:txBody>
      </p:sp>
      <p:sp>
        <p:nvSpPr>
          <p:cNvPr id="11" name="Title 10"/>
          <p:cNvSpPr>
            <a:spLocks noGrp="1"/>
          </p:cNvSpPr>
          <p:nvPr>
            <p:ph type="title"/>
          </p:nvPr>
        </p:nvSpPr>
        <p:spPr/>
        <p:txBody>
          <a:bodyPr/>
          <a:lstStyle/>
          <a:p>
            <a:r>
              <a:rPr lang="fr-FR" smtClean="0"/>
              <a:t>Cliquez et modifiez le titre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extLst>
      <p:ext uri="{BB962C8B-B14F-4D97-AF65-F5344CB8AC3E}">
        <p14:creationId xmlns:p14="http://schemas.microsoft.com/office/powerpoint/2010/main" val="3950518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latin typeface="Palatino Linotype"/>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latin typeface="Palatino Linotype"/>
              </a:rPr>
              <a:t>{</a:t>
            </a:r>
          </a:p>
        </p:txBody>
      </p:sp>
      <p:sp>
        <p:nvSpPr>
          <p:cNvPr id="12" name="Title 11"/>
          <p:cNvSpPr>
            <a:spLocks noGrp="1"/>
          </p:cNvSpPr>
          <p:nvPr>
            <p:ph type="title"/>
          </p:nvPr>
        </p:nvSpPr>
        <p:spPr/>
        <p:txBody>
          <a:bodyPr/>
          <a:lstStyle/>
          <a:p>
            <a:r>
              <a:rPr lang="fr-FR" smtClean="0"/>
              <a:t>Cliquez et modifiez le titre</a:t>
            </a:r>
            <a:endParaRPr lang="en-US" dirty="0"/>
          </a:p>
        </p:txBody>
      </p:sp>
      <p:sp>
        <p:nvSpPr>
          <p:cNvPr id="14" name="Date Placeholder 13"/>
          <p:cNvSpPr>
            <a:spLocks noGrp="1"/>
          </p:cNvSpPr>
          <p:nvPr>
            <p:ph type="dt" sz="half" idx="10"/>
          </p:nvPr>
        </p:nvSpPr>
        <p:spPr/>
        <p:txBody>
          <a:bodyPr/>
          <a:lstStyle/>
          <a:p>
            <a:fld id="{DFDBFAFC-6367-C34A-81F8-5A9F7EC4458F}" type="datetime2">
              <a:rPr lang="fr-FR" smtClean="0">
                <a:solidFill>
                  <a:prstClr val="white">
                    <a:alpha val="60000"/>
                  </a:prstClr>
                </a:solidFill>
                <a:latin typeface="Palatino Linotype"/>
              </a:rPr>
              <a:pPr/>
              <a:t>Jeudi 1er septembre 2016</a:t>
            </a:fld>
            <a:endParaRPr lang="en-US" dirty="0">
              <a:solidFill>
                <a:prstClr val="white">
                  <a:alpha val="60000"/>
                </a:prstClr>
              </a:solidFill>
              <a:latin typeface="Palatino Linotype"/>
            </a:endParaRPr>
          </a:p>
        </p:txBody>
      </p:sp>
      <p:sp>
        <p:nvSpPr>
          <p:cNvPr id="15" name="Slide Number Placeholder 14"/>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6" name="Footer Placeholder 15"/>
          <p:cNvSpPr>
            <a:spLocks noGrp="1"/>
          </p:cNvSpPr>
          <p:nvPr>
            <p:ph type="ftr" sz="quarter" idx="12"/>
          </p:nvPr>
        </p:nvSpPr>
        <p:spPr/>
        <p:txBody>
          <a:bodyPr/>
          <a:lstStyle/>
          <a:p>
            <a:endParaRPr lang="en-US" dirty="0">
              <a:solidFill>
                <a:prstClr val="white">
                  <a:alpha val="60000"/>
                </a:prstClr>
              </a:solidFill>
              <a:latin typeface="Palatino Linotype"/>
            </a:endParaRPr>
          </a:p>
        </p:txBody>
      </p:sp>
    </p:spTree>
    <p:extLst>
      <p:ext uri="{BB962C8B-B14F-4D97-AF65-F5344CB8AC3E}">
        <p14:creationId xmlns:p14="http://schemas.microsoft.com/office/powerpoint/2010/main" val="2551881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mtClean="0"/>
              <a:t>Cliquez et modifiez le titre</a:t>
            </a:r>
            <a:endParaRPr lang="en-US"/>
          </a:p>
        </p:txBody>
      </p:sp>
      <p:sp>
        <p:nvSpPr>
          <p:cNvPr id="7" name="Date Placeholder 6"/>
          <p:cNvSpPr>
            <a:spLocks noGrp="1"/>
          </p:cNvSpPr>
          <p:nvPr>
            <p:ph type="dt" sz="half" idx="10"/>
          </p:nvPr>
        </p:nvSpPr>
        <p:spPr/>
        <p:txBody>
          <a:bodyPr/>
          <a:lstStyle/>
          <a:p>
            <a:fld id="{FAD3590B-B7E4-894D-B874-1D0055992E14}" type="datetime2">
              <a:rPr lang="fr-FR" smtClean="0">
                <a:solidFill>
                  <a:prstClr val="white">
                    <a:alpha val="60000"/>
                  </a:prstClr>
                </a:solidFill>
                <a:latin typeface="Palatino Linotype"/>
              </a:rPr>
              <a:pPr/>
              <a:t>Jeudi 1er septembre 2016</a:t>
            </a:fld>
            <a:endParaRPr lang="en-US" dirty="0">
              <a:solidFill>
                <a:prstClr val="white">
                  <a:alpha val="60000"/>
                </a:prstClr>
              </a:solidFill>
              <a:latin typeface="Palatino Linotype"/>
            </a:endParaRPr>
          </a:p>
        </p:txBody>
      </p:sp>
      <p:sp>
        <p:nvSpPr>
          <p:cNvPr id="8" name="Slide Number Placeholder 7"/>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9" name="Footer Placeholder 8"/>
          <p:cNvSpPr>
            <a:spLocks noGrp="1"/>
          </p:cNvSpPr>
          <p:nvPr>
            <p:ph type="ftr" sz="quarter" idx="12"/>
          </p:nvPr>
        </p:nvSpPr>
        <p:spPr/>
        <p:txBody>
          <a:bodyPr/>
          <a:lstStyle/>
          <a:p>
            <a:endParaRPr lang="en-US" dirty="0">
              <a:solidFill>
                <a:prstClr val="white">
                  <a:alpha val="60000"/>
                </a:prstClr>
              </a:solidFill>
              <a:latin typeface="Palatino Linotype"/>
            </a:endParaRPr>
          </a:p>
        </p:txBody>
      </p:sp>
    </p:spTree>
    <p:extLst>
      <p:ext uri="{BB962C8B-B14F-4D97-AF65-F5344CB8AC3E}">
        <p14:creationId xmlns:p14="http://schemas.microsoft.com/office/powerpoint/2010/main" val="391093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0BBCD77-656C-4D4F-8D69-92127543F0D0}" type="datetime2">
              <a:rPr lang="fr-FR" smtClean="0">
                <a:solidFill>
                  <a:prstClr val="white">
                    <a:alpha val="60000"/>
                  </a:prstClr>
                </a:solidFill>
                <a:latin typeface="Palatino Linotype"/>
              </a:rPr>
              <a:pPr/>
              <a:t>Jeudi 1er septembre 2016</a:t>
            </a:fld>
            <a:endParaRPr lang="en-US" dirty="0">
              <a:solidFill>
                <a:prstClr val="white">
                  <a:alpha val="60000"/>
                </a:prstClr>
              </a:solidFill>
              <a:latin typeface="Palatino Linotype"/>
            </a:endParaRPr>
          </a:p>
        </p:txBody>
      </p:sp>
      <p:sp>
        <p:nvSpPr>
          <p:cNvPr id="6" name="Slide Number Placeholder 5"/>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7" name="Footer Placeholder 6"/>
          <p:cNvSpPr>
            <a:spLocks noGrp="1"/>
          </p:cNvSpPr>
          <p:nvPr>
            <p:ph type="ftr" sz="quarter" idx="12"/>
          </p:nvPr>
        </p:nvSpPr>
        <p:spPr/>
        <p:txBody>
          <a:bodyPr/>
          <a:lstStyle/>
          <a:p>
            <a:endParaRPr lang="en-US" dirty="0">
              <a:solidFill>
                <a:prstClr val="white">
                  <a:alpha val="60000"/>
                </a:prstClr>
              </a:solidFill>
              <a:latin typeface="Palatino Linotype"/>
            </a:endParaRPr>
          </a:p>
        </p:txBody>
      </p:sp>
    </p:spTree>
    <p:extLst>
      <p:ext uri="{BB962C8B-B14F-4D97-AF65-F5344CB8AC3E}">
        <p14:creationId xmlns:p14="http://schemas.microsoft.com/office/powerpoint/2010/main" val="1457777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solidFill>
                  <a:prstClr val="white"/>
                </a:solidFill>
                <a:effectLst>
                  <a:outerShdw blurRad="38100" dist="38100" dir="2700000" algn="tl">
                    <a:srgbClr val="000000">
                      <a:alpha val="43137"/>
                    </a:srgbClr>
                  </a:outerShdw>
                </a:effectLst>
                <a:latin typeface="Palatino Linotype"/>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15" name="Date Placeholder 14"/>
          <p:cNvSpPr>
            <a:spLocks noGrp="1"/>
          </p:cNvSpPr>
          <p:nvPr>
            <p:ph type="dt" sz="half" idx="10"/>
          </p:nvPr>
        </p:nvSpPr>
        <p:spPr/>
        <p:txBody>
          <a:bodyPr/>
          <a:lstStyle/>
          <a:p>
            <a:fld id="{5A5863FF-644D-C24D-908F-411BB8E2B35E}" type="datetime2">
              <a:rPr lang="fr-FR" smtClean="0">
                <a:solidFill>
                  <a:prstClr val="white">
                    <a:alpha val="60000"/>
                  </a:prstClr>
                </a:solidFill>
                <a:latin typeface="Palatino Linotype"/>
              </a:rPr>
              <a:pPr/>
              <a:t>Jeudi 1er septembre 2016</a:t>
            </a:fld>
            <a:endParaRPr lang="en-US" dirty="0">
              <a:solidFill>
                <a:prstClr val="white">
                  <a:alpha val="60000"/>
                </a:prstClr>
              </a:solidFill>
              <a:latin typeface="Palatino Linotype"/>
            </a:endParaRPr>
          </a:p>
        </p:txBody>
      </p:sp>
      <p:sp>
        <p:nvSpPr>
          <p:cNvPr id="16" name="Slide Number Placeholder 15"/>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7" name="Footer Placeholder 16"/>
          <p:cNvSpPr>
            <a:spLocks noGrp="1"/>
          </p:cNvSpPr>
          <p:nvPr>
            <p:ph type="ftr" sz="quarter" idx="12"/>
          </p:nvPr>
        </p:nvSpPr>
        <p:spPr/>
        <p:txBody>
          <a:bodyPr/>
          <a:lstStyle/>
          <a:p>
            <a:endParaRPr lang="en-US" dirty="0">
              <a:solidFill>
                <a:prstClr val="white">
                  <a:alpha val="60000"/>
                </a:prstClr>
              </a:solidFill>
              <a:latin typeface="Palatino Linotype"/>
            </a:endParaRPr>
          </a:p>
        </p:txBody>
      </p:sp>
      <p:sp>
        <p:nvSpPr>
          <p:cNvPr id="18" name="Title 17"/>
          <p:cNvSpPr>
            <a:spLocks noGrp="1"/>
          </p:cNvSpPr>
          <p:nvPr>
            <p:ph type="title"/>
          </p:nvPr>
        </p:nvSpPr>
        <p:spPr/>
        <p:txBody>
          <a:bodyPr/>
          <a:lstStyle/>
          <a:p>
            <a:r>
              <a:rPr lang="fr-FR" smtClean="0"/>
              <a:t>Cliquez et modifiez le titre</a:t>
            </a:r>
            <a:endParaRPr lang="en-US" dirty="0"/>
          </a:p>
        </p:txBody>
      </p:sp>
    </p:spTree>
    <p:extLst>
      <p:ext uri="{BB962C8B-B14F-4D97-AF65-F5344CB8AC3E}">
        <p14:creationId xmlns:p14="http://schemas.microsoft.com/office/powerpoint/2010/main" val="646710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solidFill>
                  <a:prstClr val="white"/>
                </a:solidFill>
                <a:effectLst>
                  <a:outerShdw blurRad="38100" dist="38100" dir="2700000" algn="tl">
                    <a:srgbClr val="000000">
                      <a:alpha val="43137"/>
                    </a:srgbClr>
                  </a:outerShdw>
                </a:effectLst>
                <a:latin typeface="Palatino Linotype"/>
              </a:rPr>
              <a:t>{</a:t>
            </a:r>
          </a:p>
        </p:txBody>
      </p:sp>
      <p:sp>
        <p:nvSpPr>
          <p:cNvPr id="11" name="Title 10"/>
          <p:cNvSpPr>
            <a:spLocks noGrp="1"/>
          </p:cNvSpPr>
          <p:nvPr>
            <p:ph type="title"/>
          </p:nvPr>
        </p:nvSpPr>
        <p:spPr/>
        <p:txBody>
          <a:bodyPr/>
          <a:lstStyle/>
          <a:p>
            <a:r>
              <a:rPr lang="fr-FR" smtClean="0"/>
              <a:t>Cliquez et modifiez le titre</a:t>
            </a:r>
            <a:endParaRPr lang="en-US"/>
          </a:p>
        </p:txBody>
      </p:sp>
      <p:sp>
        <p:nvSpPr>
          <p:cNvPr id="13" name="Date Placeholder 12"/>
          <p:cNvSpPr>
            <a:spLocks noGrp="1"/>
          </p:cNvSpPr>
          <p:nvPr>
            <p:ph type="dt" sz="half" idx="10"/>
          </p:nvPr>
        </p:nvSpPr>
        <p:spPr/>
        <p:txBody>
          <a:bodyPr/>
          <a:lstStyle/>
          <a:p>
            <a:fld id="{4C49F9CC-50B8-6F44-8FAC-655D65734305}" type="datetime2">
              <a:rPr lang="fr-FR" smtClean="0">
                <a:solidFill>
                  <a:prstClr val="white">
                    <a:alpha val="60000"/>
                  </a:prstClr>
                </a:solidFill>
                <a:latin typeface="Palatino Linotype"/>
              </a:rPr>
              <a:pPr/>
              <a:t>Jeudi 1er septembre 2016</a:t>
            </a:fld>
            <a:endParaRPr lang="en-US" dirty="0">
              <a:solidFill>
                <a:prstClr val="white">
                  <a:alpha val="60000"/>
                </a:prstClr>
              </a:solidFill>
              <a:latin typeface="Palatino Linotype"/>
            </a:endParaRPr>
          </a:p>
        </p:txBody>
      </p:sp>
      <p:sp>
        <p:nvSpPr>
          <p:cNvPr id="14" name="Slide Number Placeholder 13"/>
          <p:cNvSpPr>
            <a:spLocks noGrp="1"/>
          </p:cNvSpPr>
          <p:nvPr>
            <p:ph type="sldNum" sz="quarter" idx="11"/>
          </p:nvPr>
        </p:nvSpPr>
        <p:spPr/>
        <p:txBody>
          <a:bodyPr/>
          <a:lstStyle/>
          <a:p>
            <a:fld id="{1789C0F2-17E0-497A-9BBE-0C73201AAFE3}" type="slidenum">
              <a:rPr lang="en-US" smtClean="0">
                <a:solidFill>
                  <a:prstClr val="white">
                    <a:alpha val="60000"/>
                  </a:prstClr>
                </a:solidFill>
                <a:latin typeface="Palatino Linotype"/>
              </a:rPr>
              <a:pPr/>
              <a:t>‹#›</a:t>
            </a:fld>
            <a:endParaRPr lang="en-US" dirty="0">
              <a:solidFill>
                <a:prstClr val="white">
                  <a:alpha val="60000"/>
                </a:prstClr>
              </a:solidFill>
              <a:latin typeface="Palatino Linotype"/>
            </a:endParaRPr>
          </a:p>
        </p:txBody>
      </p:sp>
      <p:sp>
        <p:nvSpPr>
          <p:cNvPr id="15" name="Footer Placeholder 14"/>
          <p:cNvSpPr>
            <a:spLocks noGrp="1"/>
          </p:cNvSpPr>
          <p:nvPr>
            <p:ph type="ftr" sz="quarter" idx="12"/>
          </p:nvPr>
        </p:nvSpPr>
        <p:spPr/>
        <p:txBody>
          <a:bodyPr/>
          <a:lstStyle/>
          <a:p>
            <a:endParaRPr lang="en-US" dirty="0">
              <a:solidFill>
                <a:prstClr val="white">
                  <a:alpha val="60000"/>
                </a:prstClr>
              </a:solidFill>
              <a:latin typeface="Palatino Linotype"/>
            </a:endParaRPr>
          </a:p>
        </p:txBody>
      </p:sp>
    </p:spTree>
    <p:extLst>
      <p:ext uri="{BB962C8B-B14F-4D97-AF65-F5344CB8AC3E}">
        <p14:creationId xmlns:p14="http://schemas.microsoft.com/office/powerpoint/2010/main" val="1643281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63A589D7-F616-2C46-9C36-836C40A47631}" type="datetime2">
              <a:rPr lang="fr-FR" smtClean="0">
                <a:solidFill>
                  <a:prstClr val="white">
                    <a:alpha val="60000"/>
                  </a:prstClr>
                </a:solidFill>
                <a:latin typeface="Palatino Linotype"/>
              </a:rPr>
              <a:pPr/>
              <a:t>Jeudi 1er septembre 2016</a:t>
            </a:fld>
            <a:endParaRPr lang="en-US">
              <a:solidFill>
                <a:prstClr val="white">
                  <a:alpha val="60000"/>
                </a:prstClr>
              </a:solidFill>
              <a:latin typeface="Palatino Linotype"/>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latin typeface="Palatino Linotype"/>
            </a:endParaRPr>
          </a:p>
        </p:txBody>
      </p:sp>
      <p:sp>
        <p:nvSpPr>
          <p:cNvPr id="6" name="Slide Number Placeholder 5"/>
          <p:cNvSpPr>
            <a:spLocks noGrp="1"/>
          </p:cNvSpPr>
          <p:nvPr>
            <p:ph type="sldNum" sz="quarter" idx="12"/>
          </p:nvPr>
        </p:nvSpPr>
        <p:spPr/>
        <p:txBody>
          <a:bodyPr/>
          <a:lstStyle/>
          <a:p>
            <a:fld id="{1789C0F2-17E0-497A-9BBE-0C73201AAFE3}" type="slidenum">
              <a:rPr lang="en-US" smtClean="0">
                <a:solidFill>
                  <a:prstClr val="white">
                    <a:alpha val="60000"/>
                  </a:prstClr>
                </a:solidFill>
                <a:latin typeface="Palatino Linotype"/>
              </a:rPr>
              <a:pPr/>
              <a:t>‹#›</a:t>
            </a:fld>
            <a:endParaRPr lang="en-US">
              <a:solidFill>
                <a:prstClr val="white">
                  <a:alpha val="60000"/>
                </a:prstClr>
              </a:solidFill>
              <a:latin typeface="Palatino Linotype"/>
            </a:endParaRPr>
          </a:p>
        </p:txBody>
      </p:sp>
    </p:spTree>
    <p:extLst>
      <p:ext uri="{BB962C8B-B14F-4D97-AF65-F5344CB8AC3E}">
        <p14:creationId xmlns:p14="http://schemas.microsoft.com/office/powerpoint/2010/main" val="1263397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fr-FR" smtClean="0"/>
              <a:t>Cliquez et modifiez le titre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2FF0B1AF-9805-4A42-BFC3-79358CBE17D1}" type="datetime2">
              <a:rPr lang="fr-FR" smtClean="0">
                <a:solidFill>
                  <a:prstClr val="white">
                    <a:alpha val="60000"/>
                  </a:prstClr>
                </a:solidFill>
                <a:latin typeface="Palatino Linotype"/>
              </a:rPr>
              <a:pPr/>
              <a:t>Jeudi 1er septembre 2016</a:t>
            </a:fld>
            <a:endParaRPr lang="en-US">
              <a:solidFill>
                <a:prstClr val="white">
                  <a:alpha val="60000"/>
                </a:prstClr>
              </a:solidFill>
              <a:latin typeface="Palatino Linotype"/>
            </a:endParaRPr>
          </a:p>
        </p:txBody>
      </p:sp>
      <p:sp>
        <p:nvSpPr>
          <p:cNvPr id="5" name="Footer Placeholder 4"/>
          <p:cNvSpPr>
            <a:spLocks noGrp="1"/>
          </p:cNvSpPr>
          <p:nvPr>
            <p:ph type="ftr" sz="quarter" idx="11"/>
          </p:nvPr>
        </p:nvSpPr>
        <p:spPr/>
        <p:txBody>
          <a:bodyPr/>
          <a:lstStyle/>
          <a:p>
            <a:endParaRPr lang="en-US">
              <a:solidFill>
                <a:prstClr val="white">
                  <a:alpha val="60000"/>
                </a:prstClr>
              </a:solidFill>
              <a:latin typeface="Palatino Linotype"/>
            </a:endParaRPr>
          </a:p>
        </p:txBody>
      </p:sp>
      <p:sp>
        <p:nvSpPr>
          <p:cNvPr id="6" name="Slide Number Placeholder 5"/>
          <p:cNvSpPr>
            <a:spLocks noGrp="1"/>
          </p:cNvSpPr>
          <p:nvPr>
            <p:ph type="sldNum" sz="quarter" idx="12"/>
          </p:nvPr>
        </p:nvSpPr>
        <p:spPr/>
        <p:txBody>
          <a:bodyPr/>
          <a:lstStyle/>
          <a:p>
            <a:fld id="{1789C0F2-17E0-497A-9BBE-0C73201AAFE3}" type="slidenum">
              <a:rPr lang="en-US" smtClean="0">
                <a:solidFill>
                  <a:prstClr val="white">
                    <a:alpha val="60000"/>
                  </a:prstClr>
                </a:solidFill>
                <a:latin typeface="Palatino Linotype"/>
              </a:rPr>
              <a:pPr/>
              <a:t>‹#›</a:t>
            </a:fld>
            <a:endParaRPr lang="en-US">
              <a:solidFill>
                <a:prstClr val="white">
                  <a:alpha val="60000"/>
                </a:prstClr>
              </a:solidFill>
              <a:latin typeface="Palatino Linotype"/>
            </a:endParaRPr>
          </a:p>
        </p:txBody>
      </p:sp>
    </p:spTree>
    <p:extLst>
      <p:ext uri="{BB962C8B-B14F-4D97-AF65-F5344CB8AC3E}">
        <p14:creationId xmlns:p14="http://schemas.microsoft.com/office/powerpoint/2010/main" val="331043014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Palatino Linotype"/>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Palatino Linotype"/>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Palatino Linotype"/>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Palatino Linotype"/>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fr-FR" smtClean="0"/>
              <a:t>Cliquez et modifiez le titre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pPr defTabSz="914400"/>
            <a:fld id="{B4FF9E96-5ED6-A647-9FE6-4414BC01C589}" type="datetime2">
              <a:rPr lang="fr-FR" smtClean="0">
                <a:solidFill>
                  <a:prstClr val="white">
                    <a:alpha val="60000"/>
                  </a:prstClr>
                </a:solidFill>
                <a:latin typeface="Palatino Linotype"/>
              </a:rPr>
              <a:pPr defTabSz="914400"/>
              <a:t>Jeudi 1er septembre 2016</a:t>
            </a:fld>
            <a:endParaRPr lang="en-US" dirty="0">
              <a:solidFill>
                <a:prstClr val="white">
                  <a:alpha val="60000"/>
                </a:prstClr>
              </a:solidFill>
              <a:latin typeface="Palatino Linotype"/>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pPr defTabSz="914400"/>
            <a:endParaRPr lang="en-US" dirty="0">
              <a:solidFill>
                <a:prstClr val="white">
                  <a:alpha val="60000"/>
                </a:prstClr>
              </a:solidFill>
              <a:latin typeface="Palatino Linotype"/>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pPr defTabSz="914400"/>
            <a:fld id="{1789C0F2-17E0-497A-9BBE-0C73201AAFE3}" type="slidenum">
              <a:rPr lang="en-US" smtClean="0">
                <a:solidFill>
                  <a:prstClr val="white">
                    <a:alpha val="60000"/>
                  </a:prstClr>
                </a:solidFill>
                <a:latin typeface="Palatino Linotype"/>
              </a:rPr>
              <a:pPr defTabSz="914400"/>
              <a:t>‹#›</a:t>
            </a:fld>
            <a:endParaRPr lang="en-US" dirty="0">
              <a:solidFill>
                <a:prstClr val="white">
                  <a:alpha val="60000"/>
                </a:prstClr>
              </a:solidFill>
              <a:latin typeface="Palatino Linotype"/>
            </a:endParaRPr>
          </a:p>
        </p:txBody>
      </p:sp>
    </p:spTree>
    <p:extLst>
      <p:ext uri="{BB962C8B-B14F-4D97-AF65-F5344CB8AC3E}">
        <p14:creationId xmlns:p14="http://schemas.microsoft.com/office/powerpoint/2010/main" val="253364130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Cours de C++ (M3103)</a:t>
            </a:r>
            <a:endParaRPr lang="fr-FR" dirty="0"/>
          </a:p>
        </p:txBody>
      </p:sp>
      <p:sp>
        <p:nvSpPr>
          <p:cNvPr id="3" name="Sous-titre 2"/>
          <p:cNvSpPr>
            <a:spLocks noGrp="1"/>
          </p:cNvSpPr>
          <p:nvPr>
            <p:ph type="subTitle" idx="1"/>
          </p:nvPr>
        </p:nvSpPr>
        <p:spPr/>
        <p:txBody>
          <a:bodyPr/>
          <a:lstStyle/>
          <a:p>
            <a:r>
              <a:rPr lang="fr-FR" dirty="0" smtClean="0"/>
              <a:t>A. Casali / M. Laporte</a:t>
            </a:r>
            <a:endParaRPr lang="fr-FR" dirty="0"/>
          </a:p>
        </p:txBody>
      </p:sp>
    </p:spTree>
    <p:extLst>
      <p:ext uri="{BB962C8B-B14F-4D97-AF65-F5344CB8AC3E}">
        <p14:creationId xmlns:p14="http://schemas.microsoft.com/office/powerpoint/2010/main" val="6573995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861" y="1475603"/>
            <a:ext cx="6970895" cy="426477"/>
          </a:xfrm>
          <a:prstGeom prst="rect">
            <a:avLst/>
          </a:prstGeom>
          <a:solidFill>
            <a:schemeClr val="bg1"/>
          </a:solidFill>
          <a:effectLst>
            <a:glow rad="101600">
              <a:schemeClr val="tx2">
                <a:alpha val="75000"/>
              </a:schemeClr>
            </a:glow>
            <a:outerShdw blurRad="76200" dist="38100" dir="5400000" rotWithShape="0">
              <a:srgbClr val="000000">
                <a:alpha val="6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latin typeface="Palatino Linotype"/>
            </a:endParaRPr>
          </a:p>
        </p:txBody>
      </p:sp>
      <p:sp>
        <p:nvSpPr>
          <p:cNvPr id="4" name="ZoneTexte 3"/>
          <p:cNvSpPr txBox="1"/>
          <p:nvPr/>
        </p:nvSpPr>
        <p:spPr>
          <a:xfrm>
            <a:off x="492861" y="1248921"/>
            <a:ext cx="7923695" cy="4478149"/>
          </a:xfrm>
          <a:prstGeom prst="rect">
            <a:avLst/>
          </a:prstGeom>
          <a:noFill/>
        </p:spPr>
        <p:txBody>
          <a:bodyPr wrap="square" rtlCol="0">
            <a:spAutoFit/>
          </a:bodyPr>
          <a:lstStyle/>
          <a:p>
            <a:pPr marL="342900" indent="-342900">
              <a:lnSpc>
                <a:spcPct val="200000"/>
              </a:lnSpc>
              <a:buFont typeface="+mj-lt"/>
              <a:buAutoNum type="alphaUcPeriod"/>
            </a:pPr>
            <a:r>
              <a:rPr lang="fr-FR" dirty="0">
                <a:solidFill>
                  <a:prstClr val="white"/>
                </a:solidFill>
              </a:rPr>
              <a:t>Quelques problèmes avec les pointeurs en mémoire dynamique</a:t>
            </a:r>
          </a:p>
          <a:p>
            <a:pPr marL="342900" indent="-342900">
              <a:lnSpc>
                <a:spcPct val="200000"/>
              </a:lnSpc>
              <a:buFont typeface="+mj-lt"/>
              <a:buAutoNum type="alphaUcPeriod"/>
            </a:pPr>
            <a:r>
              <a:rPr lang="fr-FR" dirty="0" smtClean="0">
                <a:solidFill>
                  <a:prstClr val="white"/>
                </a:solidFill>
              </a:rPr>
              <a:t>Idiome RAII</a:t>
            </a:r>
            <a:endParaRPr lang="fr-FR" dirty="0">
              <a:solidFill>
                <a:prstClr val="white"/>
              </a:solidFill>
            </a:endParaRPr>
          </a:p>
          <a:p>
            <a:pPr marL="342900" indent="-342900">
              <a:lnSpc>
                <a:spcPct val="200000"/>
              </a:lnSpc>
              <a:buFont typeface="+mj-lt"/>
              <a:buAutoNum type="alphaUcPeriod"/>
            </a:pPr>
            <a:r>
              <a:rPr lang="fr-FR" dirty="0" smtClean="0">
                <a:solidFill>
                  <a:prstClr val="white"/>
                </a:solidFill>
                <a:latin typeface="Palatino Linotype"/>
              </a:rPr>
              <a:t>Avant propos pour les listes chainées</a:t>
            </a:r>
          </a:p>
          <a:p>
            <a:pPr marL="342900" indent="-342900">
              <a:lnSpc>
                <a:spcPct val="200000"/>
              </a:lnSpc>
              <a:buFont typeface="+mj-lt"/>
              <a:buAutoNum type="alphaUcPeriod"/>
            </a:pPr>
            <a:r>
              <a:rPr lang="fr-FR" dirty="0" smtClean="0">
                <a:solidFill>
                  <a:prstClr val="white"/>
                </a:solidFill>
                <a:latin typeface="Palatino Linotype"/>
              </a:rPr>
              <a:t>On veut faire quoi?</a:t>
            </a:r>
          </a:p>
          <a:p>
            <a:pPr marL="342900" indent="-342900">
              <a:lnSpc>
                <a:spcPct val="200000"/>
              </a:lnSpc>
              <a:buFont typeface="+mj-lt"/>
              <a:buAutoNum type="alphaUcPeriod"/>
            </a:pPr>
            <a:r>
              <a:rPr lang="fr-FR" dirty="0" smtClean="0">
                <a:solidFill>
                  <a:prstClr val="white"/>
                </a:solidFill>
                <a:latin typeface="Palatino Linotype"/>
              </a:rPr>
              <a:t>Structure et fonctionnalités d’un nœud</a:t>
            </a:r>
          </a:p>
          <a:p>
            <a:pPr marL="342900" indent="-342900">
              <a:lnSpc>
                <a:spcPct val="200000"/>
              </a:lnSpc>
              <a:buFont typeface="+mj-lt"/>
              <a:buAutoNum type="alphaUcPeriod"/>
            </a:pPr>
            <a:r>
              <a:rPr lang="fr-FR" dirty="0" smtClean="0">
                <a:solidFill>
                  <a:prstClr val="white"/>
                </a:solidFill>
                <a:latin typeface="Palatino Linotype"/>
              </a:rPr>
              <a:t>Une première liste chainée</a:t>
            </a:r>
          </a:p>
          <a:p>
            <a:pPr marL="342900" indent="-342900">
              <a:lnSpc>
                <a:spcPct val="200000"/>
              </a:lnSpc>
              <a:buFont typeface="+mj-lt"/>
              <a:buAutoNum type="alphaUcPeriod"/>
            </a:pPr>
            <a:r>
              <a:rPr lang="fr-FR" dirty="0" smtClean="0">
                <a:solidFill>
                  <a:prstClr val="white"/>
                </a:solidFill>
                <a:latin typeface="Palatino Linotype"/>
              </a:rPr>
              <a:t>Classe pour liste chainée</a:t>
            </a:r>
          </a:p>
          <a:p>
            <a:pPr marL="342900" indent="-342900">
              <a:lnSpc>
                <a:spcPct val="200000"/>
              </a:lnSpc>
              <a:buFont typeface="+mj-lt"/>
              <a:buAutoNum type="alphaUcPeriod"/>
            </a:pPr>
            <a:r>
              <a:rPr lang="fr-FR" dirty="0" smtClean="0">
                <a:solidFill>
                  <a:prstClr val="white"/>
                </a:solidFill>
                <a:latin typeface="Palatino Linotype"/>
              </a:rPr>
              <a:t>Technique de la sentinelle</a:t>
            </a:r>
            <a:endParaRPr lang="fr-FR" dirty="0">
              <a:solidFill>
                <a:prstClr val="white"/>
              </a:solidFill>
              <a:latin typeface="Palatino Linotype"/>
            </a:endParaRPr>
          </a:p>
        </p:txBody>
      </p:sp>
      <p:sp>
        <p:nvSpPr>
          <p:cNvPr id="3" name="Titre 2"/>
          <p:cNvSpPr>
            <a:spLocks noGrp="1"/>
          </p:cNvSpPr>
          <p:nvPr>
            <p:ph type="title"/>
          </p:nvPr>
        </p:nvSpPr>
        <p:spPr>
          <a:xfrm>
            <a:off x="369682" y="337181"/>
            <a:ext cx="7543800" cy="914400"/>
          </a:xfrm>
        </p:spPr>
        <p:txBody>
          <a:bodyPr/>
          <a:lstStyle/>
          <a:p>
            <a:r>
              <a:rPr lang="fr-FR" dirty="0" smtClean="0"/>
              <a:t>Plan</a:t>
            </a:r>
            <a:endParaRPr lang="fr-FR" dirty="0"/>
          </a:p>
        </p:txBody>
      </p:sp>
    </p:spTree>
    <p:extLst>
      <p:ext uri="{BB962C8B-B14F-4D97-AF65-F5344CB8AC3E}">
        <p14:creationId xmlns:p14="http://schemas.microsoft.com/office/powerpoint/2010/main" val="419631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414382" y="150586"/>
            <a:ext cx="8602617" cy="9144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smtClean="0">
                <a:solidFill>
                  <a:prstClr val="white"/>
                </a:solidFill>
                <a:latin typeface="Palatino Linotype"/>
              </a:rPr>
              <a:t>A. Pointeurs en mémoire dynamique et problèmes</a:t>
            </a:r>
            <a:endParaRPr lang="fr-FR" dirty="0">
              <a:solidFill>
                <a:prstClr val="white"/>
              </a:solidFill>
              <a:latin typeface="Palatino Linotype"/>
            </a:endParaRPr>
          </a:p>
        </p:txBody>
      </p:sp>
      <p:sp>
        <p:nvSpPr>
          <p:cNvPr id="5" name="Text Box 1050"/>
          <p:cNvSpPr txBox="1">
            <a:spLocks noChangeArrowheads="1"/>
          </p:cNvSpPr>
          <p:nvPr/>
        </p:nvSpPr>
        <p:spPr bwMode="auto">
          <a:xfrm>
            <a:off x="414382" y="1860167"/>
            <a:ext cx="4998183"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A.1 Affectation et constructeur par recopie </a:t>
            </a:r>
            <a:endParaRPr lang="fr-FR" sz="2000" dirty="0"/>
          </a:p>
        </p:txBody>
      </p:sp>
      <p:sp>
        <p:nvSpPr>
          <p:cNvPr id="6" name="ZoneTexte 5"/>
          <p:cNvSpPr txBox="1"/>
          <p:nvPr/>
        </p:nvSpPr>
        <p:spPr>
          <a:xfrm>
            <a:off x="395139" y="2309251"/>
            <a:ext cx="8196829" cy="4616648"/>
          </a:xfrm>
          <a:prstGeom prst="rect">
            <a:avLst/>
          </a:prstGeom>
          <a:noFill/>
        </p:spPr>
        <p:txBody>
          <a:bodyPr wrap="square" rtlCol="0">
            <a:spAutoFit/>
          </a:bodyPr>
          <a:lstStyle/>
          <a:p>
            <a:r>
              <a:rPr lang="fr-FR" sz="1400" dirty="0" smtClean="0">
                <a:latin typeface="Courier New"/>
                <a:cs typeface="Courier New"/>
              </a:rPr>
              <a:t>class </a:t>
            </a:r>
            <a:r>
              <a:rPr lang="fr-FR" sz="1400" dirty="0" err="1" smtClean="0">
                <a:latin typeface="Courier New"/>
                <a:cs typeface="Courier New"/>
              </a:rPr>
              <a:t>CString</a:t>
            </a:r>
            <a:endParaRPr lang="fr-FR" sz="1400" dirty="0" smtClean="0">
              <a:latin typeface="Courier New"/>
              <a:cs typeface="Courier New"/>
            </a:endParaRPr>
          </a:p>
          <a:p>
            <a:r>
              <a:rPr lang="fr-FR" sz="1400" dirty="0" smtClean="0">
                <a:latin typeface="Courier New"/>
                <a:cs typeface="Courier New"/>
              </a:rPr>
              <a:t>{</a:t>
            </a:r>
          </a:p>
          <a:p>
            <a:r>
              <a:rPr lang="fr-FR" sz="1400" dirty="0" err="1" smtClean="0">
                <a:latin typeface="Courier New"/>
                <a:cs typeface="Courier New"/>
              </a:rPr>
              <a:t>private</a:t>
            </a:r>
            <a:r>
              <a:rPr lang="fr-FR" sz="1400" dirty="0" smtClean="0">
                <a:latin typeface="Courier New"/>
                <a:cs typeface="Courier New"/>
              </a:rPr>
              <a:t>:</a:t>
            </a:r>
          </a:p>
          <a:p>
            <a:r>
              <a:rPr lang="fr-FR" sz="1400" dirty="0" smtClean="0">
                <a:latin typeface="Courier New"/>
                <a:cs typeface="Courier New"/>
              </a:rPr>
              <a:t>	</a:t>
            </a:r>
            <a:r>
              <a:rPr lang="fr-FR" sz="1400" dirty="0" err="1" smtClean="0">
                <a:latin typeface="Courier New"/>
                <a:cs typeface="Courier New"/>
              </a:rPr>
              <a:t>unsigned</a:t>
            </a:r>
            <a:r>
              <a:rPr lang="fr-FR" sz="1400" dirty="0" smtClean="0">
                <a:latin typeface="Courier New"/>
                <a:cs typeface="Courier New"/>
              </a:rPr>
              <a:t> </a:t>
            </a:r>
            <a:r>
              <a:rPr lang="fr-FR" sz="1400" dirty="0" err="1" smtClean="0">
                <a:latin typeface="Courier New"/>
                <a:cs typeface="Courier New"/>
              </a:rPr>
              <a:t>m_Taille</a:t>
            </a:r>
            <a:r>
              <a:rPr lang="fr-FR" sz="1400" dirty="0" smtClean="0">
                <a:latin typeface="Courier New"/>
                <a:cs typeface="Courier New"/>
              </a:rPr>
              <a:t>;</a:t>
            </a:r>
          </a:p>
          <a:p>
            <a:r>
              <a:rPr lang="fr-FR" sz="1400" dirty="0" smtClean="0">
                <a:latin typeface="Courier New"/>
                <a:cs typeface="Courier New"/>
              </a:rPr>
              <a:t>	char* </a:t>
            </a:r>
            <a:r>
              <a:rPr lang="fr-FR" sz="1400" dirty="0" err="1" smtClean="0">
                <a:latin typeface="Courier New"/>
                <a:cs typeface="Courier New"/>
              </a:rPr>
              <a:t>m_Tab</a:t>
            </a:r>
            <a:r>
              <a:rPr lang="fr-FR" sz="1400" dirty="0" smtClean="0">
                <a:latin typeface="Courier New"/>
                <a:cs typeface="Courier New"/>
              </a:rPr>
              <a:t>;</a:t>
            </a:r>
          </a:p>
          <a:p>
            <a:endParaRPr lang="fr-FR" sz="1400" dirty="0" smtClean="0">
              <a:latin typeface="Courier New"/>
              <a:cs typeface="Courier New"/>
            </a:endParaRPr>
          </a:p>
          <a:p>
            <a:r>
              <a:rPr lang="fr-FR" sz="1400" dirty="0" smtClean="0">
                <a:latin typeface="Courier New"/>
                <a:cs typeface="Courier New"/>
              </a:rPr>
              <a:t>public:</a:t>
            </a:r>
          </a:p>
          <a:p>
            <a:r>
              <a:rPr lang="fr-FR" sz="1400" dirty="0" smtClean="0">
                <a:latin typeface="Courier New"/>
                <a:cs typeface="Courier New"/>
              </a:rPr>
              <a:t>	</a:t>
            </a:r>
            <a:r>
              <a:rPr lang="fr-FR" sz="1400" dirty="0" err="1" smtClean="0">
                <a:latin typeface="Courier New"/>
                <a:cs typeface="Courier New"/>
              </a:rPr>
              <a:t>CString</a:t>
            </a:r>
            <a:r>
              <a:rPr lang="fr-FR" sz="1400" dirty="0" smtClean="0">
                <a:latin typeface="Courier New"/>
                <a:cs typeface="Courier New"/>
              </a:rPr>
              <a:t> (</a:t>
            </a:r>
            <a:r>
              <a:rPr lang="fr-FR" sz="1400" dirty="0" err="1" smtClean="0">
                <a:latin typeface="Courier New"/>
                <a:cs typeface="Courier New"/>
              </a:rPr>
              <a:t>unsigned</a:t>
            </a:r>
            <a:r>
              <a:rPr lang="fr-FR" sz="1400" dirty="0" smtClean="0">
                <a:latin typeface="Courier New"/>
                <a:cs typeface="Courier New"/>
              </a:rPr>
              <a:t> Taille) : </a:t>
            </a:r>
            <a:r>
              <a:rPr lang="fr-FR" sz="1400" dirty="0" err="1" smtClean="0">
                <a:latin typeface="Courier New"/>
                <a:cs typeface="Courier New"/>
              </a:rPr>
              <a:t>m_Taille</a:t>
            </a:r>
            <a:r>
              <a:rPr lang="fr-FR" sz="1400" dirty="0" smtClean="0">
                <a:latin typeface="Courier New"/>
                <a:cs typeface="Courier New"/>
              </a:rPr>
              <a:t> (Taille), </a:t>
            </a:r>
          </a:p>
          <a:p>
            <a:r>
              <a:rPr lang="fr-FR" sz="1400" dirty="0">
                <a:latin typeface="Courier New"/>
                <a:cs typeface="Courier New"/>
              </a:rPr>
              <a:t> </a:t>
            </a:r>
            <a:r>
              <a:rPr lang="fr-FR" sz="1400" dirty="0" smtClean="0">
                <a:latin typeface="Courier New"/>
                <a:cs typeface="Courier New"/>
              </a:rPr>
              <a:t>                               </a:t>
            </a:r>
            <a:r>
              <a:rPr lang="fr-FR" sz="1400" dirty="0" err="1" smtClean="0">
                <a:latin typeface="Courier New"/>
                <a:cs typeface="Courier New"/>
              </a:rPr>
              <a:t>m_Tab</a:t>
            </a:r>
            <a:r>
              <a:rPr lang="fr-FR" sz="1400" dirty="0" smtClean="0">
                <a:latin typeface="Courier New"/>
                <a:cs typeface="Courier New"/>
              </a:rPr>
              <a:t> (new char[</a:t>
            </a:r>
            <a:r>
              <a:rPr lang="fr-FR" sz="1400" dirty="0" err="1" smtClean="0">
                <a:latin typeface="Courier New"/>
                <a:cs typeface="Courier New"/>
              </a:rPr>
              <a:t>m_Taille</a:t>
            </a:r>
            <a:r>
              <a:rPr lang="fr-FR" sz="1400" dirty="0" smtClean="0">
                <a:latin typeface="Courier New"/>
                <a:cs typeface="Courier New"/>
              </a:rPr>
              <a:t>]) {};</a:t>
            </a:r>
          </a:p>
          <a:p>
            <a:r>
              <a:rPr lang="fr-FR" sz="1400" dirty="0" smtClean="0">
                <a:latin typeface="Courier New"/>
                <a:cs typeface="Courier New"/>
              </a:rPr>
              <a:t>	~</a:t>
            </a:r>
            <a:r>
              <a:rPr lang="fr-FR" sz="1400" dirty="0" err="1" smtClean="0">
                <a:latin typeface="Courier New"/>
                <a:cs typeface="Courier New"/>
              </a:rPr>
              <a:t>CString</a:t>
            </a:r>
            <a:r>
              <a:rPr lang="fr-FR" sz="1400" dirty="0" smtClean="0">
                <a:latin typeface="Courier New"/>
                <a:cs typeface="Courier New"/>
              </a:rPr>
              <a:t> () {</a:t>
            </a:r>
            <a:r>
              <a:rPr lang="fr-FR" sz="1400" dirty="0" err="1" smtClean="0">
                <a:latin typeface="Courier New"/>
                <a:cs typeface="Courier New"/>
              </a:rPr>
              <a:t>delete</a:t>
            </a:r>
            <a:r>
              <a:rPr lang="fr-FR" sz="1400" dirty="0" smtClean="0">
                <a:latin typeface="Courier New"/>
                <a:cs typeface="Courier New"/>
              </a:rPr>
              <a:t> [] </a:t>
            </a:r>
            <a:r>
              <a:rPr lang="fr-FR" sz="1400" dirty="0" err="1" smtClean="0">
                <a:latin typeface="Courier New"/>
                <a:cs typeface="Courier New"/>
              </a:rPr>
              <a:t>m_Tab</a:t>
            </a:r>
            <a:r>
              <a:rPr lang="fr-FR" sz="1400" dirty="0" smtClean="0">
                <a:latin typeface="Courier New"/>
                <a:cs typeface="Courier New"/>
              </a:rPr>
              <a:t>; </a:t>
            </a:r>
            <a:r>
              <a:rPr lang="fr-FR" sz="1400" dirty="0" err="1" smtClean="0">
                <a:latin typeface="Courier New"/>
                <a:cs typeface="Courier New"/>
              </a:rPr>
              <a:t>m_Taille</a:t>
            </a:r>
            <a:r>
              <a:rPr lang="fr-FR" sz="1400" dirty="0" smtClean="0">
                <a:latin typeface="Courier New"/>
                <a:cs typeface="Courier New"/>
              </a:rPr>
              <a:t> = 0;}</a:t>
            </a:r>
          </a:p>
          <a:p>
            <a:r>
              <a:rPr lang="fr-FR" sz="1400" dirty="0" smtClean="0">
                <a:latin typeface="Courier New"/>
                <a:cs typeface="Courier New"/>
              </a:rPr>
              <a:t>	</a:t>
            </a:r>
            <a:r>
              <a:rPr lang="fr-FR" sz="1400" dirty="0" err="1" smtClean="0">
                <a:latin typeface="Courier New"/>
                <a:cs typeface="Courier New"/>
              </a:rPr>
              <a:t>void</a:t>
            </a:r>
            <a:r>
              <a:rPr lang="fr-FR" sz="1400" dirty="0" smtClean="0">
                <a:latin typeface="Courier New"/>
                <a:cs typeface="Courier New"/>
              </a:rPr>
              <a:t> </a:t>
            </a:r>
            <a:r>
              <a:rPr lang="fr-FR" sz="1400" dirty="0" err="1" smtClean="0">
                <a:latin typeface="Courier New"/>
                <a:cs typeface="Courier New"/>
              </a:rPr>
              <a:t>SetTab</a:t>
            </a:r>
            <a:r>
              <a:rPr lang="fr-FR" sz="1400" dirty="0" smtClean="0">
                <a:latin typeface="Courier New"/>
                <a:cs typeface="Courier New"/>
              </a:rPr>
              <a:t> (</a:t>
            </a:r>
            <a:r>
              <a:rPr lang="fr-FR" sz="1400" dirty="0" err="1" smtClean="0">
                <a:latin typeface="Courier New"/>
                <a:cs typeface="Courier New"/>
              </a:rPr>
              <a:t>const</a:t>
            </a:r>
            <a:r>
              <a:rPr lang="fr-FR" sz="1400" dirty="0" smtClean="0">
                <a:latin typeface="Courier New"/>
                <a:cs typeface="Courier New"/>
              </a:rPr>
              <a:t> char* Tab) </a:t>
            </a:r>
          </a:p>
          <a:p>
            <a:r>
              <a:rPr lang="fr-FR" sz="1400" dirty="0" smtClean="0">
                <a:latin typeface="Courier New"/>
                <a:cs typeface="Courier New"/>
              </a:rPr>
              <a:t>	{</a:t>
            </a:r>
          </a:p>
          <a:p>
            <a:r>
              <a:rPr lang="fr-FR" sz="1400" dirty="0" smtClean="0">
                <a:latin typeface="Courier New"/>
                <a:cs typeface="Courier New"/>
              </a:rPr>
              <a:t>		</a:t>
            </a:r>
            <a:r>
              <a:rPr lang="fr-FR" sz="1400" dirty="0" err="1" smtClean="0">
                <a:latin typeface="Courier New"/>
                <a:cs typeface="Courier New"/>
              </a:rPr>
              <a:t>strcpy</a:t>
            </a:r>
            <a:r>
              <a:rPr lang="fr-FR" sz="1400" dirty="0" smtClean="0">
                <a:latin typeface="Courier New"/>
                <a:cs typeface="Courier New"/>
              </a:rPr>
              <a:t> (</a:t>
            </a:r>
            <a:r>
              <a:rPr lang="fr-FR" sz="1400" dirty="0" err="1" smtClean="0">
                <a:latin typeface="Courier New"/>
                <a:cs typeface="Courier New"/>
              </a:rPr>
              <a:t>m_Tab</a:t>
            </a:r>
            <a:r>
              <a:rPr lang="fr-FR" sz="1400" dirty="0" smtClean="0">
                <a:latin typeface="Courier New"/>
                <a:cs typeface="Courier New"/>
              </a:rPr>
              <a:t>, Tab);</a:t>
            </a:r>
          </a:p>
          <a:p>
            <a:r>
              <a:rPr lang="fr-FR" sz="1400" dirty="0" smtClean="0">
                <a:latin typeface="Courier New"/>
                <a:cs typeface="Courier New"/>
              </a:rPr>
              <a:t>	}</a:t>
            </a:r>
          </a:p>
          <a:p>
            <a:endParaRPr lang="fr-FR" sz="1400" dirty="0" smtClean="0">
              <a:latin typeface="Courier New"/>
              <a:cs typeface="Courier New"/>
            </a:endParaRPr>
          </a:p>
          <a:p>
            <a:r>
              <a:rPr lang="fr-FR" sz="1400" dirty="0" smtClean="0">
                <a:latin typeface="Courier New"/>
                <a:cs typeface="Courier New"/>
              </a:rPr>
              <a:t>	</a:t>
            </a:r>
            <a:r>
              <a:rPr lang="fr-FR" sz="1400" dirty="0" err="1" smtClean="0">
                <a:latin typeface="Courier New"/>
                <a:cs typeface="Courier New"/>
              </a:rPr>
              <a:t>void</a:t>
            </a:r>
            <a:r>
              <a:rPr lang="fr-FR" sz="1400" dirty="0" smtClean="0">
                <a:latin typeface="Courier New"/>
                <a:cs typeface="Courier New"/>
              </a:rPr>
              <a:t> Afficher () </a:t>
            </a:r>
            <a:r>
              <a:rPr lang="fr-FR" sz="1400" dirty="0" err="1" smtClean="0">
                <a:latin typeface="Courier New"/>
                <a:cs typeface="Courier New"/>
              </a:rPr>
              <a:t>const</a:t>
            </a:r>
            <a:endParaRPr lang="fr-FR" sz="1400" dirty="0" smtClean="0">
              <a:latin typeface="Courier New"/>
              <a:cs typeface="Courier New"/>
            </a:endParaRPr>
          </a:p>
          <a:p>
            <a:r>
              <a:rPr lang="fr-FR" sz="1400" dirty="0" smtClean="0">
                <a:latin typeface="Courier New"/>
                <a:cs typeface="Courier New"/>
              </a:rPr>
              <a:t>	{</a:t>
            </a:r>
          </a:p>
          <a:p>
            <a:r>
              <a:rPr lang="fr-FR" sz="1400" dirty="0" smtClean="0">
                <a:latin typeface="Courier New"/>
                <a:cs typeface="Courier New"/>
              </a:rPr>
              <a:t>		cout &lt;&lt; "J'ai une taille de : " &lt;&lt; </a:t>
            </a:r>
            <a:r>
              <a:rPr lang="fr-FR" sz="1400" dirty="0" err="1" smtClean="0">
                <a:latin typeface="Courier New"/>
                <a:cs typeface="Courier New"/>
              </a:rPr>
              <a:t>m_Taille</a:t>
            </a:r>
            <a:r>
              <a:rPr lang="fr-FR" sz="1400" dirty="0" smtClean="0">
                <a:latin typeface="Courier New"/>
                <a:cs typeface="Courier New"/>
              </a:rPr>
              <a:t> &lt;&lt; </a:t>
            </a:r>
            <a:r>
              <a:rPr lang="fr-FR" sz="1400" dirty="0" err="1" smtClean="0">
                <a:latin typeface="Courier New"/>
                <a:cs typeface="Courier New"/>
              </a:rPr>
              <a:t>endl</a:t>
            </a:r>
            <a:r>
              <a:rPr lang="fr-FR" sz="1400" dirty="0" smtClean="0">
                <a:latin typeface="Courier New"/>
                <a:cs typeface="Courier New"/>
              </a:rPr>
              <a:t>;</a:t>
            </a:r>
          </a:p>
          <a:p>
            <a:r>
              <a:rPr lang="fr-FR" sz="1400" dirty="0" smtClean="0">
                <a:latin typeface="Courier New"/>
                <a:cs typeface="Courier New"/>
              </a:rPr>
              <a:t>		cout &lt;&lt; "Mon contenu  : " &lt;&lt; </a:t>
            </a:r>
            <a:r>
              <a:rPr lang="fr-FR" sz="1400" dirty="0" err="1" smtClean="0">
                <a:latin typeface="Courier New"/>
                <a:cs typeface="Courier New"/>
              </a:rPr>
              <a:t>m_Tab</a:t>
            </a:r>
            <a:r>
              <a:rPr lang="fr-FR" sz="1400" dirty="0" smtClean="0">
                <a:latin typeface="Courier New"/>
                <a:cs typeface="Courier New"/>
              </a:rPr>
              <a:t> &lt;&lt; </a:t>
            </a:r>
            <a:r>
              <a:rPr lang="fr-FR" sz="1400" dirty="0" err="1" smtClean="0">
                <a:latin typeface="Courier New"/>
                <a:cs typeface="Courier New"/>
              </a:rPr>
              <a:t>endl</a:t>
            </a:r>
            <a:r>
              <a:rPr lang="fr-FR" sz="1400" dirty="0" smtClean="0">
                <a:latin typeface="Courier New"/>
                <a:cs typeface="Courier New"/>
              </a:rPr>
              <a:t>;</a:t>
            </a:r>
          </a:p>
          <a:p>
            <a:r>
              <a:rPr lang="fr-FR" sz="1400" dirty="0" smtClean="0">
                <a:latin typeface="Courier New"/>
                <a:cs typeface="Courier New"/>
              </a:rPr>
              <a:t>	}</a:t>
            </a:r>
          </a:p>
          <a:p>
            <a:r>
              <a:rPr lang="fr-FR" sz="1400" dirty="0" smtClean="0">
                <a:latin typeface="Courier New"/>
                <a:cs typeface="Courier New"/>
              </a:rPr>
              <a:t>};</a:t>
            </a:r>
            <a:endParaRPr lang="fr-FR" sz="1400" dirty="0">
              <a:latin typeface="Courier New"/>
              <a:cs typeface="Courier New"/>
            </a:endParaRPr>
          </a:p>
        </p:txBody>
      </p:sp>
    </p:spTree>
    <p:extLst>
      <p:ext uri="{BB962C8B-B14F-4D97-AF65-F5344CB8AC3E}">
        <p14:creationId xmlns:p14="http://schemas.microsoft.com/office/powerpoint/2010/main" val="36609228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792" y="330938"/>
            <a:ext cx="4572000" cy="861774"/>
          </a:xfrm>
          <a:prstGeom prst="rect">
            <a:avLst/>
          </a:prstGeom>
        </p:spPr>
        <p:txBody>
          <a:bodyPr>
            <a:spAutoFit/>
          </a:bodyPr>
          <a:lstStyle/>
          <a:p>
            <a:r>
              <a:rPr lang="fr-FR" sz="1600" dirty="0" err="1" smtClean="0">
                <a:latin typeface="Courier New"/>
                <a:cs typeface="Courier New"/>
              </a:rPr>
              <a:t>CString</a:t>
            </a:r>
            <a:r>
              <a:rPr lang="fr-FR" sz="1600" dirty="0" smtClean="0">
                <a:latin typeface="Courier New"/>
                <a:cs typeface="Courier New"/>
              </a:rPr>
              <a:t> Str1 (10);</a:t>
            </a:r>
          </a:p>
          <a:p>
            <a:r>
              <a:rPr lang="fr-FR" sz="1600" dirty="0" smtClean="0">
                <a:latin typeface="Courier New"/>
                <a:cs typeface="Courier New"/>
              </a:rPr>
              <a:t>Str1.SetTab ("Salut");</a:t>
            </a:r>
          </a:p>
          <a:p>
            <a:r>
              <a:rPr lang="fr-FR" sz="1600" dirty="0" smtClean="0">
                <a:latin typeface="Courier New"/>
                <a:cs typeface="Courier New"/>
              </a:rPr>
              <a:t>Str1.Afficher ();</a:t>
            </a:r>
            <a:endParaRPr lang="fr-FR" sz="1600" dirty="0">
              <a:latin typeface="Courier New"/>
              <a:cs typeface="Courier New"/>
            </a:endParaRPr>
          </a:p>
        </p:txBody>
      </p:sp>
      <p:sp>
        <p:nvSpPr>
          <p:cNvPr id="3" name="ZoneTexte 2"/>
          <p:cNvSpPr txBox="1"/>
          <p:nvPr/>
        </p:nvSpPr>
        <p:spPr>
          <a:xfrm>
            <a:off x="3511835" y="804136"/>
            <a:ext cx="6013416" cy="338554"/>
          </a:xfrm>
          <a:prstGeom prst="rect">
            <a:avLst/>
          </a:prstGeom>
          <a:noFill/>
        </p:spPr>
        <p:txBody>
          <a:bodyPr wrap="square" rtlCol="0">
            <a:spAutoFit/>
          </a:bodyPr>
          <a:lstStyle/>
          <a:p>
            <a:r>
              <a:rPr lang="fr-FR" sz="1600" dirty="0" smtClean="0">
                <a:latin typeface="Courier New"/>
                <a:cs typeface="Courier New"/>
              </a:rPr>
              <a:t>Taille : 10, contenu : Salut</a:t>
            </a:r>
            <a:endParaRPr lang="fr-FR" sz="1600" dirty="0">
              <a:latin typeface="Courier New"/>
              <a:cs typeface="Courier New"/>
            </a:endParaRPr>
          </a:p>
        </p:txBody>
      </p:sp>
      <p:sp>
        <p:nvSpPr>
          <p:cNvPr id="4" name="Rectangle 3"/>
          <p:cNvSpPr/>
          <p:nvPr/>
        </p:nvSpPr>
        <p:spPr>
          <a:xfrm>
            <a:off x="130792" y="1217785"/>
            <a:ext cx="4572000" cy="1077218"/>
          </a:xfrm>
          <a:prstGeom prst="rect">
            <a:avLst/>
          </a:prstGeom>
        </p:spPr>
        <p:txBody>
          <a:bodyPr>
            <a:spAutoFit/>
          </a:bodyPr>
          <a:lstStyle/>
          <a:p>
            <a:r>
              <a:rPr lang="de-DE" sz="1600" dirty="0" smtClean="0">
                <a:latin typeface="Courier New"/>
                <a:cs typeface="Courier New"/>
              </a:rPr>
              <a:t>{</a:t>
            </a:r>
          </a:p>
          <a:p>
            <a:r>
              <a:rPr lang="de-DE" sz="1600" dirty="0" smtClean="0">
                <a:latin typeface="Courier New"/>
                <a:cs typeface="Courier New"/>
              </a:rPr>
              <a:t>	</a:t>
            </a:r>
            <a:r>
              <a:rPr lang="de-DE" sz="1600" dirty="0" err="1" smtClean="0">
                <a:latin typeface="Courier New"/>
                <a:cs typeface="Courier New"/>
              </a:rPr>
              <a:t>CString</a:t>
            </a:r>
            <a:r>
              <a:rPr lang="de-DE" sz="1600" dirty="0" smtClean="0">
                <a:latin typeface="Courier New"/>
                <a:cs typeface="Courier New"/>
              </a:rPr>
              <a:t> Str2 = Str1;</a:t>
            </a:r>
          </a:p>
          <a:p>
            <a:r>
              <a:rPr lang="de-DE" sz="1600" dirty="0" smtClean="0">
                <a:latin typeface="Courier New"/>
                <a:cs typeface="Courier New"/>
              </a:rPr>
              <a:t>	Str2.Afficher ();</a:t>
            </a:r>
          </a:p>
          <a:p>
            <a:r>
              <a:rPr lang="de-DE" sz="1600" dirty="0" smtClean="0">
                <a:latin typeface="Courier New"/>
                <a:cs typeface="Courier New"/>
              </a:rPr>
              <a:t>}</a:t>
            </a:r>
            <a:endParaRPr lang="fr-FR" sz="1600" dirty="0">
              <a:latin typeface="Courier New"/>
              <a:cs typeface="Courier New"/>
            </a:endParaRPr>
          </a:p>
        </p:txBody>
      </p:sp>
      <p:sp>
        <p:nvSpPr>
          <p:cNvPr id="5" name="ZoneTexte 4"/>
          <p:cNvSpPr txBox="1"/>
          <p:nvPr/>
        </p:nvSpPr>
        <p:spPr>
          <a:xfrm>
            <a:off x="3511835" y="1716665"/>
            <a:ext cx="6013416" cy="338554"/>
          </a:xfrm>
          <a:prstGeom prst="rect">
            <a:avLst/>
          </a:prstGeom>
          <a:noFill/>
        </p:spPr>
        <p:txBody>
          <a:bodyPr wrap="square" rtlCol="0">
            <a:spAutoFit/>
          </a:bodyPr>
          <a:lstStyle/>
          <a:p>
            <a:r>
              <a:rPr lang="fr-FR" sz="1600" dirty="0" smtClean="0">
                <a:latin typeface="Courier New"/>
                <a:cs typeface="Courier New"/>
              </a:rPr>
              <a:t>Taille : 10, contenu : Salut</a:t>
            </a:r>
            <a:endParaRPr lang="fr-FR" sz="1600" dirty="0">
              <a:latin typeface="Courier New"/>
              <a:cs typeface="Courier New"/>
            </a:endParaRPr>
          </a:p>
        </p:txBody>
      </p:sp>
      <p:sp>
        <p:nvSpPr>
          <p:cNvPr id="6" name="Rectangle 5"/>
          <p:cNvSpPr/>
          <p:nvPr/>
        </p:nvSpPr>
        <p:spPr>
          <a:xfrm>
            <a:off x="130792" y="2493827"/>
            <a:ext cx="2277887" cy="338554"/>
          </a:xfrm>
          <a:prstGeom prst="rect">
            <a:avLst/>
          </a:prstGeom>
        </p:spPr>
        <p:txBody>
          <a:bodyPr wrap="none">
            <a:spAutoFit/>
          </a:bodyPr>
          <a:lstStyle/>
          <a:p>
            <a:r>
              <a:rPr lang="fr-FR" sz="1600" dirty="0" smtClean="0">
                <a:latin typeface="Courier New"/>
                <a:cs typeface="Courier New"/>
              </a:rPr>
              <a:t>Str1.Afficher (); </a:t>
            </a:r>
            <a:endParaRPr lang="fr-FR" sz="1600" dirty="0">
              <a:latin typeface="Courier New"/>
              <a:cs typeface="Courier New"/>
            </a:endParaRPr>
          </a:p>
        </p:txBody>
      </p:sp>
      <p:sp>
        <p:nvSpPr>
          <p:cNvPr id="7" name="ZoneTexte 6"/>
          <p:cNvSpPr txBox="1"/>
          <p:nvPr/>
        </p:nvSpPr>
        <p:spPr>
          <a:xfrm>
            <a:off x="3511835" y="2496246"/>
            <a:ext cx="6013416" cy="338554"/>
          </a:xfrm>
          <a:prstGeom prst="rect">
            <a:avLst/>
          </a:prstGeom>
          <a:noFill/>
        </p:spPr>
        <p:txBody>
          <a:bodyPr wrap="square" rtlCol="0">
            <a:spAutoFit/>
          </a:bodyPr>
          <a:lstStyle/>
          <a:p>
            <a:r>
              <a:rPr lang="fr-FR" sz="1600" dirty="0" smtClean="0">
                <a:latin typeface="Courier New"/>
                <a:cs typeface="Courier New"/>
              </a:rPr>
              <a:t>Taille : 10, contenu : Salut</a:t>
            </a:r>
            <a:endParaRPr lang="fr-FR" sz="1600" dirty="0">
              <a:latin typeface="Courier New"/>
              <a:cs typeface="Courier New"/>
            </a:endParaRPr>
          </a:p>
        </p:txBody>
      </p:sp>
      <p:sp>
        <p:nvSpPr>
          <p:cNvPr id="8" name="ZoneTexte 7"/>
          <p:cNvSpPr txBox="1"/>
          <p:nvPr/>
        </p:nvSpPr>
        <p:spPr>
          <a:xfrm>
            <a:off x="3511835" y="2915432"/>
            <a:ext cx="5436128" cy="1846659"/>
          </a:xfrm>
          <a:prstGeom prst="rect">
            <a:avLst/>
          </a:prstGeom>
          <a:noFill/>
        </p:spPr>
        <p:txBody>
          <a:bodyPr wrap="square" rtlCol="0">
            <a:spAutoFit/>
          </a:bodyPr>
          <a:lstStyle/>
          <a:p>
            <a:r>
              <a:rPr lang="fr-FR" sz="1600" dirty="0" err="1">
                <a:latin typeface="Courier New"/>
                <a:cs typeface="Courier New"/>
              </a:rPr>
              <a:t>a.out</a:t>
            </a:r>
            <a:r>
              <a:rPr lang="fr-FR" sz="1600" dirty="0">
                <a:latin typeface="Courier New"/>
                <a:cs typeface="Courier New"/>
              </a:rPr>
              <a:t>(1088,0x10a5a4300) </a:t>
            </a:r>
            <a:r>
              <a:rPr lang="fr-FR" sz="1600" dirty="0" err="1">
                <a:latin typeface="Courier New"/>
                <a:cs typeface="Courier New"/>
              </a:rPr>
              <a:t>malloc</a:t>
            </a:r>
            <a:r>
              <a:rPr lang="fr-FR" sz="1600" dirty="0">
                <a:latin typeface="Courier New"/>
                <a:cs typeface="Courier New"/>
              </a:rPr>
              <a:t>: *** </a:t>
            </a:r>
            <a:r>
              <a:rPr lang="fr-FR" sz="1600" dirty="0" err="1">
                <a:latin typeface="Courier New"/>
                <a:cs typeface="Courier New"/>
              </a:rPr>
              <a:t>error</a:t>
            </a:r>
            <a:r>
              <a:rPr lang="fr-FR" sz="1600" dirty="0">
                <a:latin typeface="Courier New"/>
                <a:cs typeface="Courier New"/>
              </a:rPr>
              <a:t> for </a:t>
            </a:r>
            <a:r>
              <a:rPr lang="fr-FR" sz="1600" dirty="0" err="1">
                <a:latin typeface="Courier New"/>
                <a:cs typeface="Courier New"/>
              </a:rPr>
              <a:t>object</a:t>
            </a:r>
            <a:r>
              <a:rPr lang="fr-FR" sz="1600" dirty="0">
                <a:latin typeface="Courier New"/>
                <a:cs typeface="Courier New"/>
              </a:rPr>
              <a:t> 0x7f9c51500000: pointer </a:t>
            </a:r>
            <a:r>
              <a:rPr lang="fr-FR" sz="1600" dirty="0" err="1">
                <a:latin typeface="Courier New"/>
                <a:cs typeface="Courier New"/>
              </a:rPr>
              <a:t>being</a:t>
            </a:r>
            <a:r>
              <a:rPr lang="fr-FR" sz="1600" dirty="0">
                <a:latin typeface="Courier New"/>
                <a:cs typeface="Courier New"/>
              </a:rPr>
              <a:t> </a:t>
            </a:r>
            <a:r>
              <a:rPr lang="fr-FR" sz="1600" dirty="0" err="1">
                <a:latin typeface="Courier New"/>
                <a:cs typeface="Courier New"/>
              </a:rPr>
              <a:t>freed</a:t>
            </a:r>
            <a:r>
              <a:rPr lang="fr-FR" sz="1600" dirty="0">
                <a:latin typeface="Courier New"/>
                <a:cs typeface="Courier New"/>
              </a:rPr>
              <a:t> </a:t>
            </a:r>
            <a:r>
              <a:rPr lang="fr-FR" sz="1600" dirty="0" err="1">
                <a:latin typeface="Courier New"/>
                <a:cs typeface="Courier New"/>
              </a:rPr>
              <a:t>was</a:t>
            </a:r>
            <a:r>
              <a:rPr lang="fr-FR" sz="1600" dirty="0">
                <a:latin typeface="Courier New"/>
                <a:cs typeface="Courier New"/>
              </a:rPr>
              <a:t> not </a:t>
            </a:r>
            <a:r>
              <a:rPr lang="fr-FR" sz="1600" dirty="0" err="1">
                <a:latin typeface="Courier New"/>
                <a:cs typeface="Courier New"/>
              </a:rPr>
              <a:t>allocated</a:t>
            </a:r>
            <a:endParaRPr lang="fr-FR" sz="1600" dirty="0">
              <a:latin typeface="Courier New"/>
              <a:cs typeface="Courier New"/>
            </a:endParaRPr>
          </a:p>
          <a:p>
            <a:r>
              <a:rPr lang="fr-FR" sz="1600" dirty="0">
                <a:latin typeface="Courier New"/>
                <a:cs typeface="Courier New"/>
              </a:rPr>
              <a:t>*** set a </a:t>
            </a:r>
            <a:r>
              <a:rPr lang="fr-FR" sz="1600" dirty="0" err="1">
                <a:latin typeface="Courier New"/>
                <a:cs typeface="Courier New"/>
              </a:rPr>
              <a:t>breakpoint</a:t>
            </a:r>
            <a:r>
              <a:rPr lang="fr-FR" sz="1600" dirty="0">
                <a:latin typeface="Courier New"/>
                <a:cs typeface="Courier New"/>
              </a:rPr>
              <a:t> in </a:t>
            </a:r>
            <a:r>
              <a:rPr lang="fr-FR" sz="1600" dirty="0" err="1">
                <a:latin typeface="Courier New"/>
                <a:cs typeface="Courier New"/>
              </a:rPr>
              <a:t>malloc_error_break</a:t>
            </a:r>
            <a:r>
              <a:rPr lang="fr-FR" sz="1600" dirty="0">
                <a:latin typeface="Courier New"/>
                <a:cs typeface="Courier New"/>
              </a:rPr>
              <a:t> to </a:t>
            </a:r>
            <a:r>
              <a:rPr lang="fr-FR" sz="1600" dirty="0" err="1">
                <a:latin typeface="Courier New"/>
                <a:cs typeface="Courier New"/>
              </a:rPr>
              <a:t>debug</a:t>
            </a:r>
            <a:endParaRPr lang="fr-FR" sz="1600" dirty="0">
              <a:latin typeface="Courier New"/>
              <a:cs typeface="Courier New"/>
            </a:endParaRPr>
          </a:p>
          <a:p>
            <a:r>
              <a:rPr lang="fr-FR" sz="1600" dirty="0" err="1">
                <a:latin typeface="Courier New"/>
                <a:cs typeface="Courier New"/>
              </a:rPr>
              <a:t>Abort</a:t>
            </a:r>
            <a:r>
              <a:rPr lang="fr-FR" sz="1600" dirty="0">
                <a:latin typeface="Courier New"/>
                <a:cs typeface="Courier New"/>
              </a:rPr>
              <a:t> </a:t>
            </a:r>
            <a:r>
              <a:rPr lang="fr-FR" sz="1600" dirty="0" err="1">
                <a:latin typeface="Courier New"/>
                <a:cs typeface="Courier New"/>
              </a:rPr>
              <a:t>trap</a:t>
            </a:r>
            <a:r>
              <a:rPr lang="fr-FR" sz="1600" dirty="0">
                <a:latin typeface="Courier New"/>
                <a:cs typeface="Courier New"/>
              </a:rPr>
              <a:t>: 6</a:t>
            </a:r>
          </a:p>
          <a:p>
            <a:endParaRPr lang="fr-FR" sz="1600" dirty="0">
              <a:latin typeface="Courier New"/>
              <a:cs typeface="Courier New"/>
            </a:endParaRPr>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4310" y="3036546"/>
            <a:ext cx="1331507" cy="887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Image 9" descr="Capture d’écran 2013-09-01 à 11.49.4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078" y="4683937"/>
            <a:ext cx="2191718" cy="1970154"/>
          </a:xfrm>
          <a:prstGeom prst="rect">
            <a:avLst/>
          </a:prstGeom>
        </p:spPr>
      </p:pic>
      <p:cxnSp>
        <p:nvCxnSpPr>
          <p:cNvPr id="11" name="Connecteur droit avec flèche 10"/>
          <p:cNvCxnSpPr/>
          <p:nvPr/>
        </p:nvCxnSpPr>
        <p:spPr>
          <a:xfrm flipH="1">
            <a:off x="1966684" y="5083080"/>
            <a:ext cx="1533071" cy="7982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Connecteur droit avec flèche 11"/>
          <p:cNvCxnSpPr/>
          <p:nvPr/>
        </p:nvCxnSpPr>
        <p:spPr>
          <a:xfrm flipH="1" flipV="1">
            <a:off x="1966684" y="5881366"/>
            <a:ext cx="1415143" cy="58057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ZoneTexte 12"/>
          <p:cNvSpPr txBox="1"/>
          <p:nvPr/>
        </p:nvSpPr>
        <p:spPr>
          <a:xfrm>
            <a:off x="3534227" y="4883513"/>
            <a:ext cx="689489" cy="338554"/>
          </a:xfrm>
          <a:prstGeom prst="rect">
            <a:avLst/>
          </a:prstGeom>
          <a:noFill/>
        </p:spPr>
        <p:txBody>
          <a:bodyPr wrap="square" rtlCol="0">
            <a:spAutoFit/>
          </a:bodyPr>
          <a:lstStyle/>
          <a:p>
            <a:r>
              <a:rPr lang="fr-FR" sz="1600" dirty="0" smtClean="0">
                <a:latin typeface="Courier New"/>
                <a:cs typeface="Courier New"/>
              </a:rPr>
              <a:t>Str1</a:t>
            </a:r>
            <a:endParaRPr lang="fr-FR" sz="1600" dirty="0">
              <a:latin typeface="Courier New"/>
              <a:cs typeface="Courier New"/>
            </a:endParaRPr>
          </a:p>
        </p:txBody>
      </p:sp>
      <p:sp>
        <p:nvSpPr>
          <p:cNvPr id="14" name="ZoneTexte 13"/>
          <p:cNvSpPr txBox="1"/>
          <p:nvPr/>
        </p:nvSpPr>
        <p:spPr>
          <a:xfrm>
            <a:off x="3434440" y="6292660"/>
            <a:ext cx="789276" cy="338554"/>
          </a:xfrm>
          <a:prstGeom prst="rect">
            <a:avLst/>
          </a:prstGeom>
          <a:noFill/>
        </p:spPr>
        <p:txBody>
          <a:bodyPr wrap="square" rtlCol="0">
            <a:spAutoFit/>
          </a:bodyPr>
          <a:lstStyle/>
          <a:p>
            <a:r>
              <a:rPr lang="fr-FR" sz="1600" dirty="0" smtClean="0">
                <a:latin typeface="Courier New"/>
                <a:cs typeface="Courier New"/>
              </a:rPr>
              <a:t>Str2</a:t>
            </a:r>
            <a:endParaRPr lang="fr-FR" sz="1600" dirty="0">
              <a:latin typeface="Courier New"/>
              <a:cs typeface="Courier New"/>
            </a:endParaRPr>
          </a:p>
        </p:txBody>
      </p:sp>
      <p:sp>
        <p:nvSpPr>
          <p:cNvPr id="15" name="ZoneTexte 14"/>
          <p:cNvSpPr txBox="1"/>
          <p:nvPr/>
        </p:nvSpPr>
        <p:spPr>
          <a:xfrm>
            <a:off x="4338409" y="4610192"/>
            <a:ext cx="4705768" cy="646331"/>
          </a:xfrm>
          <a:prstGeom prst="rect">
            <a:avLst/>
          </a:prstGeom>
          <a:noFill/>
        </p:spPr>
        <p:txBody>
          <a:bodyPr wrap="square" rtlCol="0">
            <a:spAutoFit/>
          </a:bodyPr>
          <a:lstStyle/>
          <a:p>
            <a:r>
              <a:rPr lang="fr-FR" dirty="0" smtClean="0">
                <a:solidFill>
                  <a:srgbClr val="FF0000"/>
                </a:solidFill>
              </a:rPr>
              <a:t>Le pointeur existe toujours, seul l’objet pointé est détruit!</a:t>
            </a:r>
            <a:endParaRPr lang="fr-FR" dirty="0">
              <a:solidFill>
                <a:srgbClr val="FF0000"/>
              </a:solidFill>
            </a:endParaRPr>
          </a:p>
        </p:txBody>
      </p:sp>
      <p:sp>
        <p:nvSpPr>
          <p:cNvPr id="16" name="ZoneTexte 15"/>
          <p:cNvSpPr txBox="1"/>
          <p:nvPr/>
        </p:nvSpPr>
        <p:spPr>
          <a:xfrm>
            <a:off x="4425874" y="5484476"/>
            <a:ext cx="4223823" cy="646331"/>
          </a:xfrm>
          <a:prstGeom prst="rect">
            <a:avLst/>
          </a:prstGeom>
          <a:noFill/>
        </p:spPr>
        <p:txBody>
          <a:bodyPr wrap="square" rtlCol="0">
            <a:spAutoFit/>
          </a:bodyPr>
          <a:lstStyle/>
          <a:p>
            <a:r>
              <a:rPr lang="fr-FR" dirty="0" smtClean="0"/>
              <a:t>On essaye de restituer l’espace mémoire déjà restitué à la destruction de </a:t>
            </a:r>
            <a:r>
              <a:rPr lang="fr-FR" dirty="0" smtClean="0">
                <a:latin typeface="Courier New"/>
                <a:cs typeface="Courier New"/>
              </a:rPr>
              <a:t>Str2</a:t>
            </a:r>
            <a:r>
              <a:rPr lang="fr-FR" dirty="0" smtClean="0"/>
              <a:t>.</a:t>
            </a:r>
            <a:endParaRPr lang="fr-FR" dirty="0"/>
          </a:p>
        </p:txBody>
      </p:sp>
      <p:sp>
        <p:nvSpPr>
          <p:cNvPr id="17" name="ZoneTexte 16"/>
          <p:cNvSpPr txBox="1"/>
          <p:nvPr/>
        </p:nvSpPr>
        <p:spPr>
          <a:xfrm>
            <a:off x="15051" y="2851880"/>
            <a:ext cx="233471" cy="338554"/>
          </a:xfrm>
          <a:prstGeom prst="rect">
            <a:avLst/>
          </a:prstGeom>
          <a:noFill/>
        </p:spPr>
        <p:txBody>
          <a:bodyPr wrap="square" rtlCol="0">
            <a:spAutoFit/>
          </a:bodyPr>
          <a:lstStyle/>
          <a:p>
            <a:r>
              <a:rPr lang="fr-FR" sz="1600" dirty="0" smtClean="0">
                <a:latin typeface="Courier New"/>
                <a:cs typeface="Courier New"/>
              </a:rPr>
              <a:t>}</a:t>
            </a:r>
            <a:endParaRPr lang="fr-FR" sz="1600" dirty="0">
              <a:latin typeface="Courier New"/>
              <a:cs typeface="Courier New"/>
            </a:endParaRPr>
          </a:p>
        </p:txBody>
      </p:sp>
    </p:spTree>
    <p:extLst>
      <p:ext uri="{BB962C8B-B14F-4D97-AF65-F5344CB8AC3E}">
        <p14:creationId xmlns:p14="http://schemas.microsoft.com/office/powerpoint/2010/main" val="2711941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13" grpId="0"/>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792" y="330938"/>
            <a:ext cx="4572000" cy="861774"/>
          </a:xfrm>
          <a:prstGeom prst="rect">
            <a:avLst/>
          </a:prstGeom>
        </p:spPr>
        <p:txBody>
          <a:bodyPr>
            <a:spAutoFit/>
          </a:bodyPr>
          <a:lstStyle/>
          <a:p>
            <a:r>
              <a:rPr lang="fr-FR" sz="1600" dirty="0" err="1" smtClean="0">
                <a:latin typeface="Courier New"/>
                <a:cs typeface="Courier New"/>
              </a:rPr>
              <a:t>CString</a:t>
            </a:r>
            <a:r>
              <a:rPr lang="fr-FR" sz="1600" dirty="0" smtClean="0">
                <a:latin typeface="Courier New"/>
                <a:cs typeface="Courier New"/>
              </a:rPr>
              <a:t> Str1 (10);</a:t>
            </a:r>
          </a:p>
          <a:p>
            <a:r>
              <a:rPr lang="fr-FR" sz="1600" dirty="0" smtClean="0">
                <a:latin typeface="Courier New"/>
                <a:cs typeface="Courier New"/>
              </a:rPr>
              <a:t>Str1.SetTab ("Salut");</a:t>
            </a:r>
          </a:p>
          <a:p>
            <a:r>
              <a:rPr lang="fr-FR" sz="1600" dirty="0" smtClean="0">
                <a:latin typeface="Courier New"/>
                <a:cs typeface="Courier New"/>
              </a:rPr>
              <a:t>Str1.Afficher ();</a:t>
            </a:r>
            <a:endParaRPr lang="fr-FR" sz="1600" dirty="0">
              <a:latin typeface="Courier New"/>
              <a:cs typeface="Courier New"/>
            </a:endParaRPr>
          </a:p>
        </p:txBody>
      </p:sp>
      <p:sp>
        <p:nvSpPr>
          <p:cNvPr id="3" name="Rectangle 2"/>
          <p:cNvSpPr/>
          <p:nvPr/>
        </p:nvSpPr>
        <p:spPr>
          <a:xfrm>
            <a:off x="130792" y="1217785"/>
            <a:ext cx="4572000" cy="1077218"/>
          </a:xfrm>
          <a:prstGeom prst="rect">
            <a:avLst/>
          </a:prstGeom>
        </p:spPr>
        <p:txBody>
          <a:bodyPr>
            <a:spAutoFit/>
          </a:bodyPr>
          <a:lstStyle/>
          <a:p>
            <a:r>
              <a:rPr lang="de-DE" sz="1600" dirty="0" smtClean="0">
                <a:latin typeface="Courier New"/>
                <a:cs typeface="Courier New"/>
              </a:rPr>
              <a:t>{</a:t>
            </a:r>
          </a:p>
          <a:p>
            <a:r>
              <a:rPr lang="de-DE" sz="1600" dirty="0" smtClean="0">
                <a:latin typeface="Courier New"/>
                <a:cs typeface="Courier New"/>
              </a:rPr>
              <a:t>	</a:t>
            </a:r>
            <a:r>
              <a:rPr lang="de-DE" sz="1600" dirty="0" err="1" smtClean="0">
                <a:latin typeface="Courier New"/>
                <a:cs typeface="Courier New"/>
              </a:rPr>
              <a:t>CString</a:t>
            </a:r>
            <a:r>
              <a:rPr lang="de-DE" sz="1600" dirty="0" smtClean="0">
                <a:latin typeface="Courier New"/>
                <a:cs typeface="Courier New"/>
              </a:rPr>
              <a:t> Str2 = Str1;</a:t>
            </a:r>
          </a:p>
          <a:p>
            <a:r>
              <a:rPr lang="de-DE" sz="1600" dirty="0" smtClean="0">
                <a:latin typeface="Courier New"/>
                <a:cs typeface="Courier New"/>
              </a:rPr>
              <a:t>	Str2.Afficher ();</a:t>
            </a:r>
          </a:p>
          <a:p>
            <a:r>
              <a:rPr lang="de-DE" sz="1600" dirty="0" smtClean="0">
                <a:latin typeface="Courier New"/>
                <a:cs typeface="Courier New"/>
              </a:rPr>
              <a:t>}</a:t>
            </a:r>
            <a:endParaRPr lang="fr-FR" sz="1600" dirty="0">
              <a:latin typeface="Courier New"/>
              <a:cs typeface="Courier New"/>
            </a:endParaRPr>
          </a:p>
        </p:txBody>
      </p:sp>
      <p:sp>
        <p:nvSpPr>
          <p:cNvPr id="4" name="Rectangle 3"/>
          <p:cNvSpPr/>
          <p:nvPr/>
        </p:nvSpPr>
        <p:spPr>
          <a:xfrm>
            <a:off x="188518" y="3176981"/>
            <a:ext cx="2277887" cy="338554"/>
          </a:xfrm>
          <a:prstGeom prst="rect">
            <a:avLst/>
          </a:prstGeom>
        </p:spPr>
        <p:txBody>
          <a:bodyPr wrap="none">
            <a:spAutoFit/>
          </a:bodyPr>
          <a:lstStyle/>
          <a:p>
            <a:r>
              <a:rPr lang="fr-FR" sz="1600" dirty="0" smtClean="0">
                <a:latin typeface="Courier New"/>
                <a:cs typeface="Courier New"/>
              </a:rPr>
              <a:t>Str1.Afficher (); </a:t>
            </a:r>
            <a:endParaRPr lang="fr-FR" sz="1600" dirty="0">
              <a:latin typeface="Courier New"/>
              <a:cs typeface="Courier New"/>
            </a:endParaRPr>
          </a:p>
        </p:txBody>
      </p:sp>
      <p:sp>
        <p:nvSpPr>
          <p:cNvPr id="5" name="ZoneTexte 4"/>
          <p:cNvSpPr txBox="1"/>
          <p:nvPr/>
        </p:nvSpPr>
        <p:spPr>
          <a:xfrm>
            <a:off x="3511835" y="804136"/>
            <a:ext cx="6013416" cy="338554"/>
          </a:xfrm>
          <a:prstGeom prst="rect">
            <a:avLst/>
          </a:prstGeom>
          <a:noFill/>
        </p:spPr>
        <p:txBody>
          <a:bodyPr wrap="square" rtlCol="0">
            <a:spAutoFit/>
          </a:bodyPr>
          <a:lstStyle/>
          <a:p>
            <a:r>
              <a:rPr lang="fr-FR" sz="1600" dirty="0" smtClean="0">
                <a:latin typeface="Courier New"/>
                <a:cs typeface="Courier New"/>
              </a:rPr>
              <a:t>Taille : 10, contenu : Salut</a:t>
            </a:r>
            <a:endParaRPr lang="fr-FR" sz="1600" dirty="0">
              <a:latin typeface="Courier New"/>
              <a:cs typeface="Courier New"/>
            </a:endParaRPr>
          </a:p>
        </p:txBody>
      </p:sp>
      <p:sp>
        <p:nvSpPr>
          <p:cNvPr id="6" name="ZoneTexte 5"/>
          <p:cNvSpPr txBox="1"/>
          <p:nvPr/>
        </p:nvSpPr>
        <p:spPr>
          <a:xfrm>
            <a:off x="3511835" y="1716665"/>
            <a:ext cx="6013416" cy="338554"/>
          </a:xfrm>
          <a:prstGeom prst="rect">
            <a:avLst/>
          </a:prstGeom>
          <a:noFill/>
        </p:spPr>
        <p:txBody>
          <a:bodyPr wrap="square" rtlCol="0">
            <a:spAutoFit/>
          </a:bodyPr>
          <a:lstStyle/>
          <a:p>
            <a:r>
              <a:rPr lang="fr-FR" sz="1600" dirty="0" smtClean="0">
                <a:latin typeface="Courier New"/>
                <a:cs typeface="Courier New"/>
              </a:rPr>
              <a:t>Taille : 10, contenu : Salut</a:t>
            </a:r>
            <a:endParaRPr lang="fr-FR" sz="1600" dirty="0">
              <a:latin typeface="Courier New"/>
              <a:cs typeface="Courier New"/>
            </a:endParaRPr>
          </a:p>
        </p:txBody>
      </p:sp>
      <p:sp>
        <p:nvSpPr>
          <p:cNvPr id="7" name="Rectangle 6"/>
          <p:cNvSpPr/>
          <p:nvPr/>
        </p:nvSpPr>
        <p:spPr>
          <a:xfrm>
            <a:off x="198142" y="2328623"/>
            <a:ext cx="4572000" cy="861774"/>
          </a:xfrm>
          <a:prstGeom prst="rect">
            <a:avLst/>
          </a:prstGeom>
        </p:spPr>
        <p:txBody>
          <a:bodyPr>
            <a:spAutoFit/>
          </a:bodyPr>
          <a:lstStyle/>
          <a:p>
            <a:r>
              <a:rPr lang="fr-FR" sz="1600" dirty="0" err="1" smtClean="0">
                <a:latin typeface="Courier New"/>
                <a:cs typeface="Courier New"/>
              </a:rPr>
              <a:t>CString</a:t>
            </a:r>
            <a:r>
              <a:rPr lang="fr-FR" sz="1600" dirty="0" smtClean="0">
                <a:latin typeface="Courier New"/>
                <a:cs typeface="Courier New"/>
              </a:rPr>
              <a:t> Str3 (8); </a:t>
            </a:r>
          </a:p>
          <a:p>
            <a:r>
              <a:rPr lang="fr-FR" sz="1600" dirty="0" smtClean="0">
                <a:latin typeface="Courier New"/>
                <a:cs typeface="Courier New"/>
              </a:rPr>
              <a:t>Str3.SetTab ("Bonjour");</a:t>
            </a:r>
          </a:p>
          <a:p>
            <a:r>
              <a:rPr lang="fr-FR" sz="1600" dirty="0" smtClean="0">
                <a:latin typeface="Courier New"/>
                <a:cs typeface="Courier New"/>
              </a:rPr>
              <a:t>Str3.Afficher ();</a:t>
            </a:r>
            <a:endParaRPr lang="fr-FR" sz="1600" dirty="0">
              <a:latin typeface="Courier New"/>
              <a:cs typeface="Courier New"/>
            </a:endParaRPr>
          </a:p>
        </p:txBody>
      </p:sp>
      <p:sp>
        <p:nvSpPr>
          <p:cNvPr id="8" name="ZoneTexte 7"/>
          <p:cNvSpPr txBox="1"/>
          <p:nvPr/>
        </p:nvSpPr>
        <p:spPr>
          <a:xfrm>
            <a:off x="3511835" y="2851843"/>
            <a:ext cx="6013416" cy="338554"/>
          </a:xfrm>
          <a:prstGeom prst="rect">
            <a:avLst/>
          </a:prstGeom>
          <a:noFill/>
        </p:spPr>
        <p:txBody>
          <a:bodyPr wrap="square" rtlCol="0">
            <a:spAutoFit/>
          </a:bodyPr>
          <a:lstStyle/>
          <a:p>
            <a:r>
              <a:rPr lang="fr-FR" sz="1600" dirty="0" smtClean="0">
                <a:latin typeface="Courier New"/>
                <a:cs typeface="Courier New"/>
              </a:rPr>
              <a:t>Taille : 8, contenu : Bonjour</a:t>
            </a:r>
            <a:endParaRPr lang="fr-FR" sz="1600" dirty="0">
              <a:latin typeface="Courier New"/>
              <a:cs typeface="Courier New"/>
            </a:endParaRPr>
          </a:p>
        </p:txBody>
      </p:sp>
      <p:sp>
        <p:nvSpPr>
          <p:cNvPr id="9" name="ZoneTexte 8"/>
          <p:cNvSpPr txBox="1"/>
          <p:nvPr/>
        </p:nvSpPr>
        <p:spPr>
          <a:xfrm>
            <a:off x="3511835" y="3163950"/>
            <a:ext cx="6013416" cy="338554"/>
          </a:xfrm>
          <a:prstGeom prst="rect">
            <a:avLst/>
          </a:prstGeom>
          <a:noFill/>
        </p:spPr>
        <p:txBody>
          <a:bodyPr wrap="square" rtlCol="0">
            <a:spAutoFit/>
          </a:bodyPr>
          <a:lstStyle/>
          <a:p>
            <a:r>
              <a:rPr lang="fr-FR" sz="1600" dirty="0" smtClean="0">
                <a:latin typeface="Courier New"/>
                <a:cs typeface="Courier New"/>
              </a:rPr>
              <a:t>Taille : 10, contenu : Bonjour</a:t>
            </a:r>
            <a:endParaRPr lang="fr-FR" sz="1600" dirty="0">
              <a:latin typeface="Courier New"/>
              <a:cs typeface="Courier New"/>
            </a:endParaRPr>
          </a:p>
        </p:txBody>
      </p:sp>
      <p:sp>
        <p:nvSpPr>
          <p:cNvPr id="11" name="ZoneTexte 10"/>
          <p:cNvSpPr txBox="1"/>
          <p:nvPr/>
        </p:nvSpPr>
        <p:spPr>
          <a:xfrm>
            <a:off x="1472085" y="3830263"/>
            <a:ext cx="6869726" cy="923330"/>
          </a:xfrm>
          <a:prstGeom prst="rect">
            <a:avLst/>
          </a:prstGeom>
          <a:noFill/>
        </p:spPr>
        <p:txBody>
          <a:bodyPr wrap="square" rtlCol="0">
            <a:spAutoFit/>
          </a:bodyPr>
          <a:lstStyle/>
          <a:p>
            <a:r>
              <a:rPr lang="fr-FR" dirty="0" smtClean="0">
                <a:latin typeface="Courier New"/>
                <a:cs typeface="Courier New"/>
              </a:rPr>
              <a:t>Bonjour</a:t>
            </a:r>
            <a:r>
              <a:rPr lang="fr-FR" dirty="0" smtClean="0"/>
              <a:t> vient écraser </a:t>
            </a:r>
            <a:r>
              <a:rPr lang="fr-FR" dirty="0" smtClean="0">
                <a:latin typeface="Courier New"/>
                <a:cs typeface="Courier New"/>
              </a:rPr>
              <a:t>Salut</a:t>
            </a:r>
            <a:r>
              <a:rPr lang="fr-FR" dirty="0" smtClean="0"/>
              <a:t> car la place est disponible après la destruction de </a:t>
            </a:r>
            <a:r>
              <a:rPr lang="fr-FR" dirty="0" smtClean="0">
                <a:latin typeface="Courier New"/>
                <a:cs typeface="Courier New"/>
              </a:rPr>
              <a:t>Str2</a:t>
            </a:r>
            <a:r>
              <a:rPr lang="fr-FR" dirty="0" smtClean="0"/>
              <a:t> (et donc de </a:t>
            </a:r>
            <a:r>
              <a:rPr lang="fr-FR" dirty="0" smtClean="0">
                <a:latin typeface="Courier New"/>
                <a:cs typeface="Courier New"/>
              </a:rPr>
              <a:t>Str1</a:t>
            </a:r>
            <a:r>
              <a:rPr lang="fr-FR" dirty="0" smtClean="0"/>
              <a:t>). L’espace </a:t>
            </a:r>
            <a:r>
              <a:rPr lang="fr-FR" dirty="0" err="1" smtClean="0"/>
              <a:t>désalloué</a:t>
            </a:r>
            <a:r>
              <a:rPr lang="fr-FR" dirty="0" smtClean="0"/>
              <a:t> par </a:t>
            </a:r>
            <a:r>
              <a:rPr lang="fr-FR" dirty="0" smtClean="0">
                <a:latin typeface="Courier New"/>
                <a:cs typeface="Courier New"/>
              </a:rPr>
              <a:t>Str2</a:t>
            </a:r>
            <a:r>
              <a:rPr lang="fr-FR" dirty="0" smtClean="0"/>
              <a:t> a été récupéré par </a:t>
            </a:r>
            <a:r>
              <a:rPr lang="fr-FR" dirty="0" smtClean="0">
                <a:latin typeface="Courier New"/>
                <a:cs typeface="Courier New"/>
              </a:rPr>
              <a:t>Str3</a:t>
            </a:r>
            <a:r>
              <a:rPr lang="fr-FR" dirty="0" smtClean="0"/>
              <a:t>. </a:t>
            </a:r>
            <a:endParaRPr lang="fr-FR" dirty="0"/>
          </a:p>
        </p:txBody>
      </p:sp>
      <p:sp>
        <p:nvSpPr>
          <p:cNvPr id="12" name="Flèche vers la droite 11"/>
          <p:cNvSpPr/>
          <p:nvPr/>
        </p:nvSpPr>
        <p:spPr>
          <a:xfrm>
            <a:off x="336751" y="4036495"/>
            <a:ext cx="788960" cy="2642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106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1"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04102" y="452229"/>
            <a:ext cx="7408528" cy="1200329"/>
          </a:xfrm>
          <a:prstGeom prst="rect">
            <a:avLst/>
          </a:prstGeom>
          <a:noFill/>
        </p:spPr>
        <p:txBody>
          <a:bodyPr wrap="square" rtlCol="0">
            <a:spAutoFit/>
          </a:bodyPr>
          <a:lstStyle/>
          <a:p>
            <a:r>
              <a:rPr lang="fr-FR" u="sng" dirty="0" smtClean="0"/>
              <a:t>Solution : </a:t>
            </a:r>
          </a:p>
          <a:p>
            <a:endParaRPr lang="fr-FR" dirty="0"/>
          </a:p>
          <a:p>
            <a:r>
              <a:rPr lang="fr-FR" dirty="0" smtClean="0"/>
              <a:t>interdire de l'affectation et de la (</a:t>
            </a:r>
            <a:r>
              <a:rPr lang="fr-FR" dirty="0" err="1" smtClean="0"/>
              <a:t>re</a:t>
            </a:r>
            <a:r>
              <a:rPr lang="fr-FR" dirty="0" smtClean="0"/>
              <a:t>)copie dans le corps de la classe (ou les surcharger).</a:t>
            </a:r>
            <a:endParaRPr lang="fr-FR" dirty="0"/>
          </a:p>
        </p:txBody>
      </p:sp>
      <p:sp>
        <p:nvSpPr>
          <p:cNvPr id="3" name="Rectangle 2"/>
          <p:cNvSpPr/>
          <p:nvPr/>
        </p:nvSpPr>
        <p:spPr>
          <a:xfrm>
            <a:off x="404102" y="1706867"/>
            <a:ext cx="6858000" cy="830997"/>
          </a:xfrm>
          <a:prstGeom prst="rect">
            <a:avLst/>
          </a:prstGeom>
        </p:spPr>
        <p:txBody>
          <a:bodyPr wrap="square">
            <a:spAutoFit/>
          </a:bodyPr>
          <a:lstStyle/>
          <a:p>
            <a:r>
              <a:rPr lang="fr-FR" sz="1600" dirty="0" err="1" smtClean="0">
                <a:latin typeface="Courier New"/>
                <a:cs typeface="Courier New"/>
              </a:rPr>
              <a:t>private</a:t>
            </a:r>
            <a:r>
              <a:rPr lang="fr-FR" sz="1600" dirty="0" smtClean="0">
                <a:latin typeface="Courier New"/>
                <a:cs typeface="Courier New"/>
              </a:rPr>
              <a:t> :</a:t>
            </a:r>
          </a:p>
          <a:p>
            <a:r>
              <a:rPr lang="fr-FR" sz="1600" dirty="0" smtClean="0">
                <a:latin typeface="Courier New"/>
                <a:cs typeface="Courier New"/>
              </a:rPr>
              <a:t>    </a:t>
            </a:r>
            <a:r>
              <a:rPr lang="fr-FR" sz="1600" dirty="0" err="1" smtClean="0">
                <a:latin typeface="Courier New"/>
                <a:cs typeface="Courier New"/>
              </a:rPr>
              <a:t>CString</a:t>
            </a:r>
            <a:r>
              <a:rPr lang="fr-FR" sz="1600" dirty="0" smtClean="0">
                <a:latin typeface="Courier New"/>
                <a:cs typeface="Courier New"/>
              </a:rPr>
              <a:t>  &amp; </a:t>
            </a:r>
            <a:r>
              <a:rPr lang="fr-FR" sz="1600" dirty="0" err="1" smtClean="0">
                <a:latin typeface="Courier New"/>
                <a:cs typeface="Courier New"/>
              </a:rPr>
              <a:t>operator</a:t>
            </a:r>
            <a:r>
              <a:rPr lang="fr-FR" sz="1600" dirty="0" smtClean="0">
                <a:latin typeface="Courier New"/>
                <a:cs typeface="Courier New"/>
              </a:rPr>
              <a:t> = (</a:t>
            </a:r>
            <a:r>
              <a:rPr lang="fr-FR" sz="1600" dirty="0" err="1" smtClean="0">
                <a:latin typeface="Courier New"/>
                <a:cs typeface="Courier New"/>
              </a:rPr>
              <a:t>const</a:t>
            </a:r>
            <a:r>
              <a:rPr lang="fr-FR" sz="1600" dirty="0" smtClean="0">
                <a:latin typeface="Courier New"/>
                <a:cs typeface="Courier New"/>
              </a:rPr>
              <a:t> </a:t>
            </a:r>
            <a:r>
              <a:rPr lang="fr-FR" sz="1600" dirty="0" err="1" smtClean="0">
                <a:latin typeface="Courier New"/>
                <a:cs typeface="Courier New"/>
              </a:rPr>
              <a:t>CString</a:t>
            </a:r>
            <a:r>
              <a:rPr lang="fr-FR" sz="1600" dirty="0" smtClean="0">
                <a:latin typeface="Courier New"/>
                <a:cs typeface="Courier New"/>
              </a:rPr>
              <a:t>&amp; ) = </a:t>
            </a:r>
            <a:r>
              <a:rPr lang="fr-FR" sz="1600" dirty="0" err="1" smtClean="0">
                <a:latin typeface="Courier New"/>
                <a:cs typeface="Courier New"/>
              </a:rPr>
              <a:t>delete</a:t>
            </a:r>
            <a:r>
              <a:rPr lang="fr-FR" sz="1600" dirty="0" smtClean="0">
                <a:latin typeface="Courier New"/>
                <a:cs typeface="Courier New"/>
              </a:rPr>
              <a:t>;</a:t>
            </a:r>
          </a:p>
          <a:p>
            <a:r>
              <a:rPr lang="fr-FR" sz="1600" dirty="0" smtClean="0">
                <a:latin typeface="Courier New"/>
                <a:cs typeface="Courier New"/>
              </a:rPr>
              <a:t>    </a:t>
            </a:r>
            <a:r>
              <a:rPr lang="fr-FR" sz="1600" dirty="0" err="1" smtClean="0">
                <a:latin typeface="Courier New"/>
                <a:cs typeface="Courier New"/>
              </a:rPr>
              <a:t>CString</a:t>
            </a:r>
            <a:r>
              <a:rPr lang="fr-FR" sz="1600" dirty="0" smtClean="0">
                <a:latin typeface="Courier New"/>
                <a:cs typeface="Courier New"/>
              </a:rPr>
              <a:t> (</a:t>
            </a:r>
            <a:r>
              <a:rPr lang="fr-FR" sz="1600" dirty="0" err="1" smtClean="0">
                <a:latin typeface="Courier New"/>
                <a:cs typeface="Courier New"/>
              </a:rPr>
              <a:t>const</a:t>
            </a:r>
            <a:r>
              <a:rPr lang="fr-FR" sz="1600" dirty="0" smtClean="0">
                <a:latin typeface="Courier New"/>
                <a:cs typeface="Courier New"/>
              </a:rPr>
              <a:t> </a:t>
            </a:r>
            <a:r>
              <a:rPr lang="fr-FR" sz="1600" dirty="0" err="1" smtClean="0">
                <a:latin typeface="Courier New"/>
                <a:cs typeface="Courier New"/>
              </a:rPr>
              <a:t>CString</a:t>
            </a:r>
            <a:r>
              <a:rPr lang="fr-FR" sz="1600" dirty="0" smtClean="0">
                <a:latin typeface="Courier New"/>
                <a:cs typeface="Courier New"/>
              </a:rPr>
              <a:t>&amp; ) = </a:t>
            </a:r>
            <a:r>
              <a:rPr lang="fr-FR" sz="1600" dirty="0" err="1" smtClean="0">
                <a:latin typeface="Courier New"/>
                <a:cs typeface="Courier New"/>
              </a:rPr>
              <a:t>delete</a:t>
            </a:r>
            <a:r>
              <a:rPr lang="fr-FR" sz="1600" dirty="0" smtClean="0">
                <a:latin typeface="Courier New"/>
                <a:cs typeface="Courier New"/>
              </a:rPr>
              <a:t>;</a:t>
            </a:r>
            <a:endParaRPr lang="fr-FR" sz="1600" dirty="0">
              <a:latin typeface="Courier New"/>
              <a:cs typeface="Courier New"/>
            </a:endParaRPr>
          </a:p>
        </p:txBody>
      </p:sp>
    </p:spTree>
    <p:extLst>
      <p:ext uri="{BB962C8B-B14F-4D97-AF65-F5344CB8AC3E}">
        <p14:creationId xmlns:p14="http://schemas.microsoft.com/office/powerpoint/2010/main" val="62310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414382" y="397640"/>
            <a:ext cx="3974390"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A.2 Dimensionnement trop faible </a:t>
            </a:r>
            <a:endParaRPr lang="fr-FR" sz="2000" dirty="0"/>
          </a:p>
        </p:txBody>
      </p:sp>
      <p:sp>
        <p:nvSpPr>
          <p:cNvPr id="3" name="Rectangle 2"/>
          <p:cNvSpPr/>
          <p:nvPr/>
        </p:nvSpPr>
        <p:spPr>
          <a:xfrm>
            <a:off x="414382" y="1220502"/>
            <a:ext cx="6556127" cy="3046988"/>
          </a:xfrm>
          <a:prstGeom prst="rect">
            <a:avLst/>
          </a:prstGeom>
        </p:spPr>
        <p:txBody>
          <a:bodyPr wrap="square">
            <a:spAutoFit/>
          </a:bodyPr>
          <a:lstStyle/>
          <a:p>
            <a:r>
              <a:rPr lang="fr-FR" sz="1600" dirty="0" err="1" smtClean="0">
                <a:latin typeface="Courier New"/>
                <a:cs typeface="Courier New"/>
              </a:rPr>
              <a:t>CString</a:t>
            </a:r>
            <a:r>
              <a:rPr lang="fr-FR" sz="1600" dirty="0" smtClean="0">
                <a:latin typeface="Courier New"/>
                <a:cs typeface="Courier New"/>
              </a:rPr>
              <a:t> Str1 (10);</a:t>
            </a:r>
          </a:p>
          <a:p>
            <a:r>
              <a:rPr lang="fr-FR" sz="1600" dirty="0" smtClean="0">
                <a:latin typeface="Courier New"/>
                <a:cs typeface="Courier New"/>
              </a:rPr>
              <a:t>Str1.SetTab ("Salut");</a:t>
            </a:r>
          </a:p>
          <a:p>
            <a:r>
              <a:rPr lang="fr-FR" sz="1600" dirty="0" smtClean="0">
                <a:latin typeface="Courier New"/>
                <a:cs typeface="Courier New"/>
              </a:rPr>
              <a:t>Str1.Afficher ();</a:t>
            </a:r>
          </a:p>
          <a:p>
            <a:endParaRPr lang="fr-FR" sz="1600" dirty="0" smtClean="0">
              <a:latin typeface="Courier New"/>
              <a:cs typeface="Courier New"/>
            </a:endParaRPr>
          </a:p>
          <a:p>
            <a:r>
              <a:rPr lang="fr-FR" sz="1600" dirty="0" err="1" smtClean="0">
                <a:latin typeface="Courier New"/>
                <a:cs typeface="Courier New"/>
              </a:rPr>
              <a:t>CString</a:t>
            </a:r>
            <a:r>
              <a:rPr lang="fr-FR" sz="1600" dirty="0" smtClean="0">
                <a:latin typeface="Courier New"/>
                <a:cs typeface="Courier New"/>
              </a:rPr>
              <a:t> Str3 (8); </a:t>
            </a:r>
          </a:p>
          <a:p>
            <a:r>
              <a:rPr lang="fr-FR" sz="1600" dirty="0" smtClean="0">
                <a:latin typeface="Courier New"/>
                <a:cs typeface="Courier New"/>
              </a:rPr>
              <a:t>Str3.SetTab ("Bonjour tout le monde");</a:t>
            </a:r>
          </a:p>
          <a:p>
            <a:r>
              <a:rPr lang="fr-FR" sz="1600" dirty="0" smtClean="0">
                <a:latin typeface="Courier New"/>
                <a:cs typeface="Courier New"/>
              </a:rPr>
              <a:t>Str3.Afficher ();</a:t>
            </a:r>
          </a:p>
          <a:p>
            <a:endParaRPr lang="fr-FR" sz="1600" dirty="0" smtClean="0">
              <a:latin typeface="Courier New"/>
              <a:cs typeface="Courier New"/>
            </a:endParaRPr>
          </a:p>
          <a:p>
            <a:r>
              <a:rPr lang="fr-FR" sz="1600" dirty="0" err="1" smtClean="0">
                <a:latin typeface="Courier New"/>
                <a:cs typeface="Courier New"/>
              </a:rPr>
              <a:t>CString</a:t>
            </a:r>
            <a:r>
              <a:rPr lang="fr-FR" sz="1600" dirty="0" smtClean="0">
                <a:latin typeface="Courier New"/>
                <a:cs typeface="Courier New"/>
              </a:rPr>
              <a:t> Str4 (4);</a:t>
            </a:r>
          </a:p>
          <a:p>
            <a:r>
              <a:rPr lang="fr-FR" sz="1600" dirty="0" smtClean="0">
                <a:latin typeface="Courier New"/>
                <a:cs typeface="Courier New"/>
              </a:rPr>
              <a:t>Str4.SetTab ("Bob");</a:t>
            </a:r>
          </a:p>
          <a:p>
            <a:r>
              <a:rPr lang="fr-FR" sz="1600" dirty="0" smtClean="0">
                <a:latin typeface="Courier New"/>
                <a:cs typeface="Courier New"/>
              </a:rPr>
              <a:t>Str4.Afficher ();</a:t>
            </a:r>
          </a:p>
          <a:p>
            <a:r>
              <a:rPr lang="fr-FR" sz="1600" dirty="0" smtClean="0">
                <a:latin typeface="Courier New"/>
                <a:cs typeface="Courier New"/>
              </a:rPr>
              <a:t>Str3.Afficher ();</a:t>
            </a:r>
            <a:endParaRPr lang="fr-FR" sz="1600" dirty="0">
              <a:latin typeface="Courier New"/>
              <a:cs typeface="Courier New"/>
            </a:endParaRPr>
          </a:p>
        </p:txBody>
      </p:sp>
      <p:sp>
        <p:nvSpPr>
          <p:cNvPr id="4" name="ZoneTexte 3"/>
          <p:cNvSpPr txBox="1"/>
          <p:nvPr/>
        </p:nvSpPr>
        <p:spPr>
          <a:xfrm>
            <a:off x="3511835" y="1689350"/>
            <a:ext cx="6013416" cy="338554"/>
          </a:xfrm>
          <a:prstGeom prst="rect">
            <a:avLst/>
          </a:prstGeom>
          <a:noFill/>
        </p:spPr>
        <p:txBody>
          <a:bodyPr wrap="square" rtlCol="0">
            <a:spAutoFit/>
          </a:bodyPr>
          <a:lstStyle/>
          <a:p>
            <a:r>
              <a:rPr lang="fr-FR" sz="1600" dirty="0" smtClean="0">
                <a:latin typeface="Courier New"/>
                <a:cs typeface="Courier New"/>
              </a:rPr>
              <a:t>Taille : 10, contenu : Salut</a:t>
            </a:r>
            <a:endParaRPr lang="fr-FR" sz="1600" dirty="0">
              <a:latin typeface="Courier New"/>
              <a:cs typeface="Courier New"/>
            </a:endParaRPr>
          </a:p>
        </p:txBody>
      </p:sp>
      <p:sp>
        <p:nvSpPr>
          <p:cNvPr id="5" name="ZoneTexte 4"/>
          <p:cNvSpPr txBox="1"/>
          <p:nvPr/>
        </p:nvSpPr>
        <p:spPr>
          <a:xfrm>
            <a:off x="3511835" y="2776623"/>
            <a:ext cx="6013416" cy="338554"/>
          </a:xfrm>
          <a:prstGeom prst="rect">
            <a:avLst/>
          </a:prstGeom>
          <a:noFill/>
        </p:spPr>
        <p:txBody>
          <a:bodyPr wrap="square" rtlCol="0">
            <a:spAutoFit/>
          </a:bodyPr>
          <a:lstStyle/>
          <a:p>
            <a:r>
              <a:rPr lang="fr-FR" sz="1600" dirty="0" smtClean="0">
                <a:latin typeface="Courier New"/>
                <a:cs typeface="Courier New"/>
              </a:rPr>
              <a:t>Taille : 8, contenu : Bonjour tout le monde</a:t>
            </a:r>
            <a:endParaRPr lang="fr-FR" sz="1600" dirty="0">
              <a:latin typeface="Courier New"/>
              <a:cs typeface="Courier New"/>
            </a:endParaRPr>
          </a:p>
        </p:txBody>
      </p:sp>
      <p:sp>
        <p:nvSpPr>
          <p:cNvPr id="6" name="ZoneTexte 5"/>
          <p:cNvSpPr txBox="1"/>
          <p:nvPr/>
        </p:nvSpPr>
        <p:spPr>
          <a:xfrm>
            <a:off x="3511835" y="3602555"/>
            <a:ext cx="6013416" cy="338554"/>
          </a:xfrm>
          <a:prstGeom prst="rect">
            <a:avLst/>
          </a:prstGeom>
          <a:noFill/>
        </p:spPr>
        <p:txBody>
          <a:bodyPr wrap="square" rtlCol="0">
            <a:spAutoFit/>
          </a:bodyPr>
          <a:lstStyle/>
          <a:p>
            <a:r>
              <a:rPr lang="fr-FR" sz="1600" dirty="0" smtClean="0">
                <a:latin typeface="Courier New"/>
                <a:cs typeface="Courier New"/>
              </a:rPr>
              <a:t>Taille : 4, contenu : Bob</a:t>
            </a:r>
            <a:endParaRPr lang="fr-FR" sz="1600" dirty="0">
              <a:latin typeface="Courier New"/>
              <a:cs typeface="Courier New"/>
            </a:endParaRPr>
          </a:p>
        </p:txBody>
      </p:sp>
      <p:sp>
        <p:nvSpPr>
          <p:cNvPr id="7" name="ZoneTexte 6"/>
          <p:cNvSpPr txBox="1"/>
          <p:nvPr/>
        </p:nvSpPr>
        <p:spPr>
          <a:xfrm>
            <a:off x="3502214" y="3906590"/>
            <a:ext cx="6013416" cy="338554"/>
          </a:xfrm>
          <a:prstGeom prst="rect">
            <a:avLst/>
          </a:prstGeom>
          <a:noFill/>
        </p:spPr>
        <p:txBody>
          <a:bodyPr wrap="square" rtlCol="0">
            <a:spAutoFit/>
          </a:bodyPr>
          <a:lstStyle/>
          <a:p>
            <a:r>
              <a:rPr lang="fr-FR" sz="1600" dirty="0" smtClean="0">
                <a:latin typeface="Courier New"/>
                <a:cs typeface="Courier New"/>
              </a:rPr>
              <a:t>Taille : 8, contenu : Bonjour tout le Bob</a:t>
            </a:r>
            <a:endParaRPr lang="fr-FR" sz="1600" dirty="0">
              <a:latin typeface="Courier New"/>
              <a:cs typeface="Courier New"/>
            </a:endParaRPr>
          </a:p>
        </p:txBody>
      </p:sp>
      <p:sp>
        <p:nvSpPr>
          <p:cNvPr id="8" name="ZoneTexte 7"/>
          <p:cNvSpPr txBox="1"/>
          <p:nvPr/>
        </p:nvSpPr>
        <p:spPr>
          <a:xfrm>
            <a:off x="404102" y="4887919"/>
            <a:ext cx="7408528" cy="1200329"/>
          </a:xfrm>
          <a:prstGeom prst="rect">
            <a:avLst/>
          </a:prstGeom>
          <a:noFill/>
        </p:spPr>
        <p:txBody>
          <a:bodyPr wrap="square" rtlCol="0">
            <a:spAutoFit/>
          </a:bodyPr>
          <a:lstStyle/>
          <a:p>
            <a:r>
              <a:rPr lang="fr-FR" u="sng" dirty="0" smtClean="0"/>
              <a:t>Solution : </a:t>
            </a:r>
          </a:p>
          <a:p>
            <a:endParaRPr lang="fr-FR" u="sng" dirty="0" smtClean="0"/>
          </a:p>
          <a:p>
            <a:r>
              <a:rPr lang="fr-FR" dirty="0" smtClean="0"/>
              <a:t>Dimensionner le contenu à la bonne taille (ne pas faire confiance  au programmeur). </a:t>
            </a:r>
            <a:endParaRPr lang="fr-FR" dirty="0"/>
          </a:p>
        </p:txBody>
      </p:sp>
    </p:spTree>
    <p:extLst>
      <p:ext uri="{BB962C8B-B14F-4D97-AF65-F5344CB8AC3E}">
        <p14:creationId xmlns:p14="http://schemas.microsoft.com/office/powerpoint/2010/main" val="207788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414382" y="397640"/>
            <a:ext cx="5809954"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A.3 Occupation mémoire et rupture de séquence</a:t>
            </a:r>
            <a:endParaRPr lang="fr-FR" sz="2000" dirty="0"/>
          </a:p>
        </p:txBody>
      </p:sp>
      <p:sp>
        <p:nvSpPr>
          <p:cNvPr id="3" name="Rectangle 2"/>
          <p:cNvSpPr/>
          <p:nvPr/>
        </p:nvSpPr>
        <p:spPr>
          <a:xfrm>
            <a:off x="414381" y="1291370"/>
            <a:ext cx="7369383" cy="1077218"/>
          </a:xfrm>
          <a:prstGeom prst="rect">
            <a:avLst/>
          </a:prstGeom>
        </p:spPr>
        <p:txBody>
          <a:bodyPr wrap="square">
            <a:spAutoFit/>
          </a:bodyPr>
          <a:lstStyle/>
          <a:p>
            <a:r>
              <a:rPr lang="fr-FR" sz="1600" dirty="0" err="1" smtClean="0">
                <a:latin typeface="Courier New"/>
                <a:cs typeface="Courier New"/>
              </a:rPr>
              <a:t>CPersonne</a:t>
            </a:r>
            <a:r>
              <a:rPr lang="fr-FR" sz="1600" dirty="0" smtClean="0">
                <a:latin typeface="Courier New"/>
                <a:cs typeface="Courier New"/>
              </a:rPr>
              <a:t>* </a:t>
            </a:r>
            <a:r>
              <a:rPr lang="fr-FR" sz="1600" dirty="0" err="1" smtClean="0">
                <a:latin typeface="Courier New"/>
                <a:cs typeface="Courier New"/>
              </a:rPr>
              <a:t>Ptr</a:t>
            </a:r>
            <a:r>
              <a:rPr lang="fr-FR" sz="1600" dirty="0" smtClean="0">
                <a:latin typeface="Courier New"/>
                <a:cs typeface="Courier New"/>
              </a:rPr>
              <a:t> = new </a:t>
            </a:r>
            <a:r>
              <a:rPr lang="fr-FR" sz="1600" dirty="0" err="1" smtClean="0">
                <a:latin typeface="Courier New"/>
                <a:cs typeface="Courier New"/>
              </a:rPr>
              <a:t>CPersonne</a:t>
            </a:r>
            <a:r>
              <a:rPr lang="fr-FR" sz="1600" dirty="0" smtClean="0">
                <a:latin typeface="Courier New"/>
                <a:cs typeface="Courier New"/>
              </a:rPr>
              <a:t> ("Casali", "Alain");</a:t>
            </a:r>
          </a:p>
          <a:p>
            <a:r>
              <a:rPr lang="fr-FR" sz="1600" dirty="0" smtClean="0">
                <a:latin typeface="Courier New"/>
                <a:cs typeface="Courier New"/>
              </a:rPr>
              <a:t>if (</a:t>
            </a:r>
            <a:r>
              <a:rPr lang="fr-FR" sz="1600" dirty="0" err="1" smtClean="0">
                <a:latin typeface="Courier New"/>
                <a:cs typeface="Courier New"/>
              </a:rPr>
              <a:t>Ptr</a:t>
            </a:r>
            <a:r>
              <a:rPr lang="fr-FR" sz="1600" dirty="0" smtClean="0">
                <a:latin typeface="Courier New"/>
                <a:cs typeface="Courier New"/>
              </a:rPr>
              <a:t>-&gt;</a:t>
            </a:r>
            <a:r>
              <a:rPr lang="fr-FR" sz="1600" dirty="0" err="1" smtClean="0">
                <a:latin typeface="Courier New"/>
                <a:cs typeface="Courier New"/>
              </a:rPr>
              <a:t>GetNom</a:t>
            </a:r>
            <a:r>
              <a:rPr lang="fr-FR" sz="1600" dirty="0" smtClean="0">
                <a:latin typeface="Courier New"/>
                <a:cs typeface="Courier New"/>
              </a:rPr>
              <a:t> () == "Casali") return;</a:t>
            </a:r>
          </a:p>
          <a:p>
            <a:endParaRPr lang="fr-FR" sz="1600" dirty="0" smtClean="0">
              <a:latin typeface="Courier New"/>
              <a:cs typeface="Courier New"/>
            </a:endParaRPr>
          </a:p>
          <a:p>
            <a:r>
              <a:rPr lang="fr-FR" sz="1600" dirty="0" err="1" smtClean="0">
                <a:latin typeface="Courier New"/>
                <a:cs typeface="Courier New"/>
              </a:rPr>
              <a:t>delete</a:t>
            </a:r>
            <a:r>
              <a:rPr lang="fr-FR" sz="1600" dirty="0" smtClean="0">
                <a:latin typeface="Courier New"/>
                <a:cs typeface="Courier New"/>
              </a:rPr>
              <a:t> </a:t>
            </a:r>
            <a:r>
              <a:rPr lang="fr-FR" sz="1600" dirty="0" err="1" smtClean="0">
                <a:latin typeface="Courier New"/>
                <a:cs typeface="Courier New"/>
              </a:rPr>
              <a:t>Ptr</a:t>
            </a:r>
            <a:r>
              <a:rPr lang="fr-FR" sz="1600" dirty="0" smtClean="0">
                <a:latin typeface="Courier New"/>
                <a:cs typeface="Courier New"/>
              </a:rPr>
              <a:t>;</a:t>
            </a:r>
            <a:endParaRPr lang="fr-FR" sz="1600" dirty="0">
              <a:latin typeface="Courier New"/>
              <a:cs typeface="Courier New"/>
            </a:endParaRPr>
          </a:p>
        </p:txBody>
      </p:sp>
      <p:cxnSp>
        <p:nvCxnSpPr>
          <p:cNvPr id="5" name="Connecteur droit avec flèche 4"/>
          <p:cNvCxnSpPr/>
          <p:nvPr/>
        </p:nvCxnSpPr>
        <p:spPr>
          <a:xfrm flipH="1" flipV="1">
            <a:off x="1876186" y="2270765"/>
            <a:ext cx="885175" cy="47147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ZoneTexte 5"/>
          <p:cNvSpPr txBox="1"/>
          <p:nvPr/>
        </p:nvSpPr>
        <p:spPr>
          <a:xfrm>
            <a:off x="2761361" y="2655641"/>
            <a:ext cx="5137862" cy="369332"/>
          </a:xfrm>
          <a:prstGeom prst="rect">
            <a:avLst/>
          </a:prstGeom>
          <a:noFill/>
        </p:spPr>
        <p:txBody>
          <a:bodyPr wrap="square" rtlCol="0">
            <a:spAutoFit/>
          </a:bodyPr>
          <a:lstStyle/>
          <a:p>
            <a:r>
              <a:rPr lang="fr-FR" dirty="0" smtClean="0"/>
              <a:t>On ne passe jamais ici!</a:t>
            </a:r>
            <a:endParaRPr lang="fr-FR" dirty="0"/>
          </a:p>
        </p:txBody>
      </p:sp>
      <p:sp>
        <p:nvSpPr>
          <p:cNvPr id="7" name="ZoneTexte 6"/>
          <p:cNvSpPr txBox="1"/>
          <p:nvPr/>
        </p:nvSpPr>
        <p:spPr>
          <a:xfrm>
            <a:off x="375236" y="3521611"/>
            <a:ext cx="7408528" cy="1200329"/>
          </a:xfrm>
          <a:prstGeom prst="rect">
            <a:avLst/>
          </a:prstGeom>
          <a:noFill/>
        </p:spPr>
        <p:txBody>
          <a:bodyPr wrap="square" rtlCol="0">
            <a:spAutoFit/>
          </a:bodyPr>
          <a:lstStyle/>
          <a:p>
            <a:r>
              <a:rPr lang="fr-FR" u="sng" dirty="0" smtClean="0"/>
              <a:t>Solution : </a:t>
            </a:r>
          </a:p>
          <a:p>
            <a:endParaRPr lang="fr-FR" u="sng" dirty="0" smtClean="0"/>
          </a:p>
          <a:p>
            <a:r>
              <a:rPr lang="fr-FR" dirty="0" smtClean="0"/>
              <a:t>Libérer la mémoire de tous les </a:t>
            </a:r>
            <a:r>
              <a:rPr lang="fr-FR" smtClean="0"/>
              <a:t>pointeurs utilisés </a:t>
            </a:r>
            <a:r>
              <a:rPr lang="fr-FR" dirty="0" smtClean="0"/>
              <a:t>dans le bloc avant d’en sortir</a:t>
            </a:r>
            <a:endParaRPr lang="fr-FR" dirty="0"/>
          </a:p>
        </p:txBody>
      </p:sp>
    </p:spTree>
    <p:extLst>
      <p:ext uri="{BB962C8B-B14F-4D97-AF65-F5344CB8AC3E}">
        <p14:creationId xmlns:p14="http://schemas.microsoft.com/office/powerpoint/2010/main" val="92983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414382" y="397640"/>
            <a:ext cx="6135013"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A.4 Occupation mémoire et prop</a:t>
            </a:r>
            <a:r>
              <a:rPr lang="fr-FR" sz="2000" dirty="0"/>
              <a:t>a</a:t>
            </a:r>
            <a:r>
              <a:rPr lang="fr-FR" sz="2000" dirty="0" smtClean="0"/>
              <a:t>gation d’exception</a:t>
            </a:r>
            <a:endParaRPr lang="fr-FR" sz="2000" dirty="0"/>
          </a:p>
        </p:txBody>
      </p:sp>
      <p:sp>
        <p:nvSpPr>
          <p:cNvPr id="3" name="Rectangle 2"/>
          <p:cNvSpPr/>
          <p:nvPr/>
        </p:nvSpPr>
        <p:spPr>
          <a:xfrm>
            <a:off x="414382" y="1228398"/>
            <a:ext cx="8182154" cy="1323439"/>
          </a:xfrm>
          <a:prstGeom prst="rect">
            <a:avLst/>
          </a:prstGeom>
        </p:spPr>
        <p:txBody>
          <a:bodyPr wrap="square">
            <a:spAutoFit/>
          </a:bodyPr>
          <a:lstStyle/>
          <a:p>
            <a:r>
              <a:rPr lang="fr-FR" sz="1600" dirty="0" err="1" smtClean="0">
                <a:latin typeface="Courier New"/>
                <a:cs typeface="Courier New"/>
              </a:rPr>
              <a:t>CPersonne</a:t>
            </a:r>
            <a:r>
              <a:rPr lang="fr-FR" sz="1600" dirty="0" smtClean="0">
                <a:latin typeface="Courier New"/>
                <a:cs typeface="Courier New"/>
              </a:rPr>
              <a:t>* </a:t>
            </a:r>
            <a:r>
              <a:rPr lang="fr-FR" sz="1600" dirty="0" err="1" smtClean="0">
                <a:latin typeface="Courier New"/>
                <a:cs typeface="Courier New"/>
              </a:rPr>
              <a:t>Ptr</a:t>
            </a:r>
            <a:r>
              <a:rPr lang="fr-FR" sz="1600" dirty="0" smtClean="0">
                <a:latin typeface="Courier New"/>
                <a:cs typeface="Courier New"/>
              </a:rPr>
              <a:t> = new </a:t>
            </a:r>
            <a:r>
              <a:rPr lang="fr-FR" sz="1600" dirty="0" err="1" smtClean="0">
                <a:latin typeface="Courier New"/>
                <a:cs typeface="Courier New"/>
              </a:rPr>
              <a:t>CPersonne</a:t>
            </a:r>
            <a:r>
              <a:rPr lang="fr-FR" sz="1600" dirty="0" smtClean="0">
                <a:latin typeface="Courier New"/>
                <a:cs typeface="Courier New"/>
              </a:rPr>
              <a:t> ("Casali", "Alain");</a:t>
            </a:r>
          </a:p>
          <a:p>
            <a:r>
              <a:rPr lang="fr-FR" sz="1600" dirty="0" err="1" smtClean="0">
                <a:latin typeface="Courier New"/>
                <a:cs typeface="Courier New"/>
              </a:rPr>
              <a:t>Ptr</a:t>
            </a:r>
            <a:r>
              <a:rPr lang="fr-FR" sz="1600" dirty="0" smtClean="0">
                <a:latin typeface="Courier New"/>
                <a:cs typeface="Courier New"/>
              </a:rPr>
              <a:t>-</a:t>
            </a:r>
            <a:r>
              <a:rPr lang="fr-FR" sz="1600" dirty="0" smtClean="0">
                <a:latin typeface="Courier New"/>
                <a:cs typeface="Courier New"/>
              </a:rPr>
              <a:t>&gt;</a:t>
            </a:r>
            <a:r>
              <a:rPr lang="fr-FR" sz="1600" dirty="0" err="1" smtClean="0">
                <a:latin typeface="Courier New"/>
                <a:cs typeface="Courier New"/>
              </a:rPr>
              <a:t>SetNom</a:t>
            </a:r>
            <a:r>
              <a:rPr lang="fr-FR" sz="1600" dirty="0" smtClean="0">
                <a:latin typeface="Courier New"/>
                <a:cs typeface="Courier New"/>
              </a:rPr>
              <a:t> </a:t>
            </a:r>
            <a:r>
              <a:rPr lang="fr-FR" sz="1600" dirty="0" smtClean="0">
                <a:latin typeface="Courier New"/>
                <a:cs typeface="Courier New"/>
              </a:rPr>
              <a:t>().at (12)  = 'm';</a:t>
            </a:r>
          </a:p>
          <a:p>
            <a:endParaRPr lang="fr-FR" sz="1600" dirty="0">
              <a:latin typeface="Courier New"/>
              <a:cs typeface="Courier New"/>
            </a:endParaRPr>
          </a:p>
          <a:p>
            <a:r>
              <a:rPr lang="fr-FR" sz="1600" dirty="0" err="1" smtClean="0">
                <a:latin typeface="Courier New"/>
                <a:cs typeface="Courier New"/>
              </a:rPr>
              <a:t>Ptr</a:t>
            </a:r>
            <a:r>
              <a:rPr lang="fr-FR" sz="1600" dirty="0" smtClean="0">
                <a:latin typeface="Courier New"/>
                <a:cs typeface="Courier New"/>
              </a:rPr>
              <a:t>-&gt;Afficher ();</a:t>
            </a:r>
          </a:p>
          <a:p>
            <a:r>
              <a:rPr lang="fr-FR" sz="1600" dirty="0" err="1" smtClean="0">
                <a:latin typeface="Courier New"/>
                <a:cs typeface="Courier New"/>
              </a:rPr>
              <a:t>delete</a:t>
            </a:r>
            <a:r>
              <a:rPr lang="fr-FR" sz="1600" dirty="0" smtClean="0">
                <a:latin typeface="Courier New"/>
                <a:cs typeface="Courier New"/>
              </a:rPr>
              <a:t> </a:t>
            </a:r>
            <a:r>
              <a:rPr lang="fr-FR" sz="1600" dirty="0" err="1" smtClean="0">
                <a:latin typeface="Courier New"/>
                <a:cs typeface="Courier New"/>
              </a:rPr>
              <a:t>Ptr</a:t>
            </a:r>
            <a:r>
              <a:rPr lang="fr-FR" sz="1600" dirty="0" smtClean="0">
                <a:latin typeface="Courier New"/>
                <a:cs typeface="Courier New"/>
              </a:rPr>
              <a:t>;</a:t>
            </a:r>
            <a:endParaRPr lang="fr-FR" sz="1600" dirty="0">
              <a:latin typeface="Courier New"/>
              <a:cs typeface="Courier New"/>
            </a:endParaRPr>
          </a:p>
        </p:txBody>
      </p:sp>
      <p:cxnSp>
        <p:nvCxnSpPr>
          <p:cNvPr id="5" name="Connecteur droit avec flèche 4"/>
          <p:cNvCxnSpPr>
            <a:stCxn id="3" idx="2"/>
          </p:cNvCxnSpPr>
          <p:nvPr/>
        </p:nvCxnSpPr>
        <p:spPr>
          <a:xfrm flipH="1" flipV="1">
            <a:off x="2790225" y="1885891"/>
            <a:ext cx="1715234" cy="66594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4572000" y="2090172"/>
            <a:ext cx="4572000" cy="923330"/>
          </a:xfrm>
          <a:prstGeom prst="rect">
            <a:avLst/>
          </a:prstGeom>
        </p:spPr>
        <p:txBody>
          <a:bodyPr>
            <a:spAutoFit/>
          </a:bodyPr>
          <a:lstStyle/>
          <a:p>
            <a:r>
              <a:rPr lang="fr-FR" dirty="0" smtClean="0">
                <a:cs typeface="Courier New"/>
              </a:rPr>
              <a:t>Les opérateur -&gt; et . ont même priorité les opérations sont évaluées de la gauche vers la droite (d'abord -&gt; puis .)</a:t>
            </a:r>
          </a:p>
        </p:txBody>
      </p:sp>
      <p:cxnSp>
        <p:nvCxnSpPr>
          <p:cNvPr id="8" name="Connecteur droit avec flèche 7"/>
          <p:cNvCxnSpPr/>
          <p:nvPr/>
        </p:nvCxnSpPr>
        <p:spPr>
          <a:xfrm flipH="1" flipV="1">
            <a:off x="1895429" y="2280388"/>
            <a:ext cx="721610" cy="56954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1125711" y="2849929"/>
            <a:ext cx="5137862" cy="369332"/>
          </a:xfrm>
          <a:prstGeom prst="rect">
            <a:avLst/>
          </a:prstGeom>
          <a:noFill/>
        </p:spPr>
        <p:txBody>
          <a:bodyPr wrap="square" rtlCol="0">
            <a:spAutoFit/>
          </a:bodyPr>
          <a:lstStyle/>
          <a:p>
            <a:r>
              <a:rPr lang="fr-FR" dirty="0" smtClean="0"/>
              <a:t>On ne passe jamais ici!</a:t>
            </a:r>
            <a:endParaRPr lang="fr-FR" dirty="0"/>
          </a:p>
        </p:txBody>
      </p:sp>
      <p:sp>
        <p:nvSpPr>
          <p:cNvPr id="12" name="ZoneTexte 11"/>
          <p:cNvSpPr txBox="1"/>
          <p:nvPr/>
        </p:nvSpPr>
        <p:spPr>
          <a:xfrm>
            <a:off x="375236" y="3521611"/>
            <a:ext cx="7408528" cy="2031325"/>
          </a:xfrm>
          <a:prstGeom prst="rect">
            <a:avLst/>
          </a:prstGeom>
          <a:noFill/>
        </p:spPr>
        <p:txBody>
          <a:bodyPr wrap="square" rtlCol="0">
            <a:spAutoFit/>
          </a:bodyPr>
          <a:lstStyle/>
          <a:p>
            <a:r>
              <a:rPr lang="fr-FR" u="sng" dirty="0" smtClean="0"/>
              <a:t>Solution : </a:t>
            </a:r>
          </a:p>
          <a:p>
            <a:endParaRPr lang="fr-FR" u="sng" dirty="0" smtClean="0"/>
          </a:p>
          <a:p>
            <a:pPr marL="285750" indent="-285750">
              <a:buFont typeface="Arial"/>
              <a:buChar char="•"/>
            </a:pPr>
            <a:r>
              <a:rPr lang="fr-FR" dirty="0" smtClean="0"/>
              <a:t>Encapsuler chaque méthode susceptible de lever une exception dans un bloc </a:t>
            </a:r>
            <a:r>
              <a:rPr lang="fr-FR" dirty="0" err="1" smtClean="0"/>
              <a:t>try</a:t>
            </a:r>
            <a:r>
              <a:rPr lang="fr-FR" dirty="0" smtClean="0"/>
              <a:t> / catch;</a:t>
            </a:r>
          </a:p>
          <a:p>
            <a:pPr marL="285750" indent="-285750">
              <a:buFont typeface="Arial"/>
              <a:buChar char="•"/>
            </a:pPr>
            <a:r>
              <a:rPr lang="fr-FR" dirty="0" smtClean="0"/>
              <a:t>Si une exception est levée, libérer la mémoire de tous les pointeurs utiliser dans le bloc;</a:t>
            </a:r>
          </a:p>
          <a:p>
            <a:pPr marL="285750" indent="-285750">
              <a:buFont typeface="Arial"/>
              <a:buChar char="•"/>
            </a:pPr>
            <a:r>
              <a:rPr lang="fr-FR" dirty="0" smtClean="0"/>
              <a:t>Propager l’exception. </a:t>
            </a:r>
            <a:endParaRPr lang="fr-FR" dirty="0"/>
          </a:p>
        </p:txBody>
      </p:sp>
    </p:spTree>
    <p:extLst>
      <p:ext uri="{BB962C8B-B14F-4D97-AF65-F5344CB8AC3E}">
        <p14:creationId xmlns:p14="http://schemas.microsoft.com/office/powerpoint/2010/main" val="3186208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861" y="2050723"/>
            <a:ext cx="2346481" cy="426477"/>
          </a:xfrm>
          <a:prstGeom prst="rect">
            <a:avLst/>
          </a:prstGeom>
          <a:solidFill>
            <a:schemeClr val="bg1"/>
          </a:solidFill>
          <a:effectLst>
            <a:glow rad="101600">
              <a:schemeClr val="tx2">
                <a:alpha val="75000"/>
              </a:schemeClr>
            </a:glow>
            <a:outerShdw blurRad="76200" dist="38100" dir="5400000" rotWithShape="0">
              <a:srgbClr val="000000">
                <a:alpha val="6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latin typeface="Palatino Linotype"/>
            </a:endParaRPr>
          </a:p>
        </p:txBody>
      </p:sp>
      <p:sp>
        <p:nvSpPr>
          <p:cNvPr id="4" name="ZoneTexte 3"/>
          <p:cNvSpPr txBox="1"/>
          <p:nvPr/>
        </p:nvSpPr>
        <p:spPr>
          <a:xfrm>
            <a:off x="492861" y="1248921"/>
            <a:ext cx="7923695" cy="4478149"/>
          </a:xfrm>
          <a:prstGeom prst="rect">
            <a:avLst/>
          </a:prstGeom>
          <a:noFill/>
        </p:spPr>
        <p:txBody>
          <a:bodyPr wrap="square" rtlCol="0">
            <a:spAutoFit/>
          </a:bodyPr>
          <a:lstStyle/>
          <a:p>
            <a:pPr marL="342900" indent="-342900">
              <a:lnSpc>
                <a:spcPct val="200000"/>
              </a:lnSpc>
              <a:buFont typeface="+mj-lt"/>
              <a:buAutoNum type="alphaUcPeriod"/>
            </a:pPr>
            <a:r>
              <a:rPr lang="fr-FR" dirty="0">
                <a:solidFill>
                  <a:prstClr val="white"/>
                </a:solidFill>
              </a:rPr>
              <a:t>Quelques problèmes avec les pointeurs en mémoire dynamique</a:t>
            </a:r>
          </a:p>
          <a:p>
            <a:pPr marL="342900" indent="-342900">
              <a:lnSpc>
                <a:spcPct val="200000"/>
              </a:lnSpc>
              <a:buFont typeface="+mj-lt"/>
              <a:buAutoNum type="alphaUcPeriod"/>
            </a:pPr>
            <a:r>
              <a:rPr lang="fr-FR" dirty="0">
                <a:solidFill>
                  <a:prstClr val="white"/>
                </a:solidFill>
              </a:rPr>
              <a:t>Idiome RAII</a:t>
            </a:r>
          </a:p>
          <a:p>
            <a:pPr marL="342900" indent="-342900">
              <a:lnSpc>
                <a:spcPct val="200000"/>
              </a:lnSpc>
              <a:buFont typeface="+mj-lt"/>
              <a:buAutoNum type="alphaUcPeriod"/>
            </a:pPr>
            <a:r>
              <a:rPr lang="fr-FR" dirty="0" smtClean="0">
                <a:solidFill>
                  <a:prstClr val="white"/>
                </a:solidFill>
                <a:latin typeface="Palatino Linotype"/>
              </a:rPr>
              <a:t>Avant propos pour les listes chainées</a:t>
            </a:r>
          </a:p>
          <a:p>
            <a:pPr marL="342900" indent="-342900">
              <a:lnSpc>
                <a:spcPct val="200000"/>
              </a:lnSpc>
              <a:buFont typeface="+mj-lt"/>
              <a:buAutoNum type="alphaUcPeriod"/>
            </a:pPr>
            <a:r>
              <a:rPr lang="fr-FR" dirty="0" smtClean="0">
                <a:solidFill>
                  <a:prstClr val="white"/>
                </a:solidFill>
                <a:latin typeface="Palatino Linotype"/>
              </a:rPr>
              <a:t>On veut faire quoi?</a:t>
            </a:r>
          </a:p>
          <a:p>
            <a:pPr marL="342900" indent="-342900">
              <a:lnSpc>
                <a:spcPct val="200000"/>
              </a:lnSpc>
              <a:buFont typeface="+mj-lt"/>
              <a:buAutoNum type="alphaUcPeriod"/>
            </a:pPr>
            <a:r>
              <a:rPr lang="fr-FR" dirty="0" smtClean="0">
                <a:solidFill>
                  <a:prstClr val="white"/>
                </a:solidFill>
                <a:latin typeface="Palatino Linotype"/>
              </a:rPr>
              <a:t>Structure et fonctionnalités d’un nœud</a:t>
            </a:r>
          </a:p>
          <a:p>
            <a:pPr marL="342900" indent="-342900">
              <a:lnSpc>
                <a:spcPct val="200000"/>
              </a:lnSpc>
              <a:buFont typeface="+mj-lt"/>
              <a:buAutoNum type="alphaUcPeriod"/>
            </a:pPr>
            <a:r>
              <a:rPr lang="fr-FR" dirty="0" smtClean="0">
                <a:solidFill>
                  <a:prstClr val="white"/>
                </a:solidFill>
                <a:latin typeface="Palatino Linotype"/>
              </a:rPr>
              <a:t>Une première liste chainée</a:t>
            </a:r>
          </a:p>
          <a:p>
            <a:pPr marL="342900" indent="-342900">
              <a:lnSpc>
                <a:spcPct val="200000"/>
              </a:lnSpc>
              <a:buFont typeface="+mj-lt"/>
              <a:buAutoNum type="alphaUcPeriod"/>
            </a:pPr>
            <a:r>
              <a:rPr lang="fr-FR" dirty="0" smtClean="0">
                <a:solidFill>
                  <a:prstClr val="white"/>
                </a:solidFill>
                <a:latin typeface="Palatino Linotype"/>
              </a:rPr>
              <a:t>Classe pour liste chainée</a:t>
            </a:r>
          </a:p>
          <a:p>
            <a:pPr marL="342900" indent="-342900">
              <a:lnSpc>
                <a:spcPct val="200000"/>
              </a:lnSpc>
              <a:buFont typeface="+mj-lt"/>
              <a:buAutoNum type="alphaUcPeriod"/>
            </a:pPr>
            <a:r>
              <a:rPr lang="fr-FR" dirty="0" smtClean="0">
                <a:solidFill>
                  <a:prstClr val="white"/>
                </a:solidFill>
                <a:latin typeface="Palatino Linotype"/>
              </a:rPr>
              <a:t>Technique de la sentinelle</a:t>
            </a:r>
            <a:endParaRPr lang="fr-FR" dirty="0">
              <a:solidFill>
                <a:prstClr val="white"/>
              </a:solidFill>
              <a:latin typeface="Palatino Linotype"/>
            </a:endParaRPr>
          </a:p>
        </p:txBody>
      </p:sp>
      <p:sp>
        <p:nvSpPr>
          <p:cNvPr id="3" name="Titre 2"/>
          <p:cNvSpPr>
            <a:spLocks noGrp="1"/>
          </p:cNvSpPr>
          <p:nvPr>
            <p:ph type="title"/>
          </p:nvPr>
        </p:nvSpPr>
        <p:spPr>
          <a:xfrm>
            <a:off x="369682" y="337181"/>
            <a:ext cx="7543800" cy="914400"/>
          </a:xfrm>
        </p:spPr>
        <p:txBody>
          <a:bodyPr/>
          <a:lstStyle/>
          <a:p>
            <a:r>
              <a:rPr lang="fr-FR" dirty="0" smtClean="0"/>
              <a:t>Plan</a:t>
            </a:r>
            <a:endParaRPr lang="fr-FR" dirty="0"/>
          </a:p>
        </p:txBody>
      </p:sp>
    </p:spTree>
    <p:extLst>
      <p:ext uri="{BB962C8B-B14F-4D97-AF65-F5344CB8AC3E}">
        <p14:creationId xmlns:p14="http://schemas.microsoft.com/office/powerpoint/2010/main" val="41963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p:cNvSpPr txBox="1">
            <a:spLocks/>
          </p:cNvSpPr>
          <p:nvPr/>
        </p:nvSpPr>
        <p:spPr>
          <a:xfrm>
            <a:off x="414382" y="150586"/>
            <a:ext cx="8602617" cy="9144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smtClean="0">
                <a:solidFill>
                  <a:prstClr val="white"/>
                </a:solidFill>
                <a:latin typeface="Palatino Linotype"/>
              </a:rPr>
              <a:t>B. Idiome RAII</a:t>
            </a:r>
            <a:endParaRPr lang="fr-FR" dirty="0">
              <a:solidFill>
                <a:prstClr val="white"/>
              </a:solidFill>
              <a:latin typeface="Palatino Linotype"/>
            </a:endParaRPr>
          </a:p>
        </p:txBody>
      </p:sp>
      <p:sp>
        <p:nvSpPr>
          <p:cNvPr id="3" name="ZoneTexte 2"/>
          <p:cNvSpPr txBox="1"/>
          <p:nvPr/>
        </p:nvSpPr>
        <p:spPr>
          <a:xfrm>
            <a:off x="336751" y="2039840"/>
            <a:ext cx="8110895" cy="923330"/>
          </a:xfrm>
          <a:prstGeom prst="rect">
            <a:avLst/>
          </a:prstGeom>
          <a:noFill/>
        </p:spPr>
        <p:txBody>
          <a:bodyPr wrap="square" rtlCol="0">
            <a:spAutoFit/>
          </a:bodyPr>
          <a:lstStyle/>
          <a:p>
            <a:r>
              <a:rPr lang="fr-FR" dirty="0" smtClean="0"/>
              <a:t>Lorsqu’un objet (une variable) est dans la pile, il est automatiquement détruit à la fin du bloc dans lequel il est déclaré. L’idée est de faire la même chose avec les objets (pointeurs sous-jacents) qui sont dans le tas.  </a:t>
            </a:r>
            <a:endParaRPr lang="fr-FR" dirty="0"/>
          </a:p>
        </p:txBody>
      </p:sp>
      <p:sp>
        <p:nvSpPr>
          <p:cNvPr id="4" name="Rectangle 3"/>
          <p:cNvSpPr/>
          <p:nvPr/>
        </p:nvSpPr>
        <p:spPr>
          <a:xfrm>
            <a:off x="414382" y="1406554"/>
            <a:ext cx="3947753" cy="369332"/>
          </a:xfrm>
          <a:prstGeom prst="rect">
            <a:avLst/>
          </a:prstGeom>
        </p:spPr>
        <p:txBody>
          <a:bodyPr wrap="none">
            <a:spAutoFit/>
          </a:bodyPr>
          <a:lstStyle/>
          <a:p>
            <a:r>
              <a:rPr lang="fr-FR" dirty="0" smtClean="0"/>
              <a:t>Resource Acquisition Is </a:t>
            </a:r>
            <a:r>
              <a:rPr lang="fr-FR" dirty="0" err="1" smtClean="0"/>
              <a:t>Initialization</a:t>
            </a:r>
            <a:endParaRPr lang="fr-FR" dirty="0"/>
          </a:p>
        </p:txBody>
      </p:sp>
      <p:sp>
        <p:nvSpPr>
          <p:cNvPr id="5" name="ZoneTexte 4"/>
          <p:cNvSpPr txBox="1"/>
          <p:nvPr/>
        </p:nvSpPr>
        <p:spPr>
          <a:xfrm>
            <a:off x="490695" y="3213710"/>
            <a:ext cx="6706161" cy="369332"/>
          </a:xfrm>
          <a:prstGeom prst="rect">
            <a:avLst/>
          </a:prstGeom>
          <a:noFill/>
        </p:spPr>
        <p:txBody>
          <a:bodyPr wrap="square" rtlCol="0">
            <a:spAutoFit/>
          </a:bodyPr>
          <a:lstStyle/>
          <a:p>
            <a:r>
              <a:rPr lang="fr-FR" dirty="0" smtClean="0"/>
              <a:t>Exemple : les flux</a:t>
            </a:r>
            <a:endParaRPr lang="fr-FR" dirty="0"/>
          </a:p>
        </p:txBody>
      </p:sp>
      <p:sp>
        <p:nvSpPr>
          <p:cNvPr id="6" name="ZoneTexte 5"/>
          <p:cNvSpPr txBox="1"/>
          <p:nvPr/>
        </p:nvSpPr>
        <p:spPr>
          <a:xfrm>
            <a:off x="414382" y="3704427"/>
            <a:ext cx="7032632" cy="1077218"/>
          </a:xfrm>
          <a:prstGeom prst="rect">
            <a:avLst/>
          </a:prstGeom>
          <a:noFill/>
        </p:spPr>
        <p:txBody>
          <a:bodyPr wrap="square" rtlCol="0">
            <a:spAutoFit/>
          </a:bodyPr>
          <a:lstStyle/>
          <a:p>
            <a:r>
              <a:rPr lang="fr-FR" sz="1600" dirty="0" smtClean="0">
                <a:latin typeface="Courier New"/>
                <a:cs typeface="Courier New"/>
              </a:rPr>
              <a:t>{</a:t>
            </a:r>
          </a:p>
          <a:p>
            <a:r>
              <a:rPr lang="fr-FR" sz="1600" dirty="0" smtClean="0">
                <a:latin typeface="Courier New"/>
                <a:cs typeface="Courier New"/>
              </a:rPr>
              <a:t>    </a:t>
            </a:r>
            <a:r>
              <a:rPr lang="fr-FR" sz="1600" dirty="0" err="1" smtClean="0">
                <a:latin typeface="Courier New"/>
                <a:cs typeface="Courier New"/>
              </a:rPr>
              <a:t>ofs</a:t>
            </a:r>
            <a:r>
              <a:rPr lang="fr-FR" sz="1600" dirty="0" smtClean="0">
                <a:latin typeface="Courier New"/>
                <a:cs typeface="Courier New"/>
              </a:rPr>
              <a:t> ("</a:t>
            </a:r>
            <a:r>
              <a:rPr lang="fr-FR" sz="1600" dirty="0" err="1" smtClean="0">
                <a:latin typeface="Courier New"/>
                <a:cs typeface="Courier New"/>
              </a:rPr>
              <a:t>file.txt</a:t>
            </a:r>
            <a:r>
              <a:rPr lang="fr-FR" sz="1600" dirty="0" smtClean="0">
                <a:latin typeface="Courier New"/>
                <a:cs typeface="Courier New"/>
              </a:rPr>
              <a:t>");</a:t>
            </a:r>
          </a:p>
          <a:p>
            <a:r>
              <a:rPr lang="fr-FR" sz="1600" dirty="0">
                <a:latin typeface="Courier New"/>
                <a:cs typeface="Courier New"/>
              </a:rPr>
              <a:t> </a:t>
            </a:r>
            <a:r>
              <a:rPr lang="fr-FR" sz="1600" dirty="0" smtClean="0">
                <a:latin typeface="Courier New"/>
                <a:cs typeface="Courier New"/>
              </a:rPr>
              <a:t>   …</a:t>
            </a:r>
            <a:endParaRPr lang="fr-FR" sz="1600" dirty="0">
              <a:latin typeface="Courier New"/>
              <a:cs typeface="Courier New"/>
            </a:endParaRPr>
          </a:p>
          <a:p>
            <a:r>
              <a:rPr lang="fr-FR" sz="1600" dirty="0" smtClean="0">
                <a:latin typeface="Courier New"/>
                <a:cs typeface="Courier New"/>
              </a:rPr>
              <a:t>}</a:t>
            </a:r>
            <a:endParaRPr lang="fr-FR" sz="1600" dirty="0">
              <a:latin typeface="Courier New"/>
              <a:cs typeface="Courier New"/>
            </a:endParaRPr>
          </a:p>
        </p:txBody>
      </p:sp>
      <p:grpSp>
        <p:nvGrpSpPr>
          <p:cNvPr id="10" name="Grouper 9"/>
          <p:cNvGrpSpPr/>
          <p:nvPr/>
        </p:nvGrpSpPr>
        <p:grpSpPr>
          <a:xfrm>
            <a:off x="702367" y="4608884"/>
            <a:ext cx="5849851" cy="954231"/>
            <a:chOff x="702367" y="4608884"/>
            <a:chExt cx="5849851" cy="954231"/>
          </a:xfrm>
        </p:grpSpPr>
        <p:cxnSp>
          <p:nvCxnSpPr>
            <p:cNvPr id="8" name="Connecteur droit avec flèche 7"/>
            <p:cNvCxnSpPr/>
            <p:nvPr/>
          </p:nvCxnSpPr>
          <p:spPr>
            <a:xfrm flipH="1" flipV="1">
              <a:off x="702367" y="4608884"/>
              <a:ext cx="846689" cy="5099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1549056" y="4916784"/>
              <a:ext cx="5003162" cy="646331"/>
            </a:xfrm>
            <a:prstGeom prst="rect">
              <a:avLst/>
            </a:prstGeom>
            <a:noFill/>
          </p:spPr>
          <p:txBody>
            <a:bodyPr wrap="square" rtlCol="0">
              <a:spAutoFit/>
            </a:bodyPr>
            <a:lstStyle/>
            <a:p>
              <a:pPr marL="285750" indent="-285750">
                <a:buFont typeface="Arial"/>
                <a:buChar char="•"/>
              </a:pPr>
              <a:r>
                <a:rPr lang="fr-FR" dirty="0" smtClean="0"/>
                <a:t>Destruction de </a:t>
              </a:r>
              <a:r>
                <a:rPr lang="fr-FR" dirty="0" err="1" smtClean="0">
                  <a:latin typeface="Courier New"/>
                  <a:cs typeface="Courier New"/>
                </a:rPr>
                <a:t>ofs</a:t>
              </a:r>
              <a:r>
                <a:rPr lang="fr-FR" dirty="0" smtClean="0"/>
                <a:t>;</a:t>
              </a:r>
            </a:p>
            <a:p>
              <a:pPr marL="285750" indent="-285750">
                <a:buFont typeface="Arial"/>
                <a:buChar char="•"/>
              </a:pPr>
              <a:r>
                <a:rPr lang="fr-FR" dirty="0" smtClean="0"/>
                <a:t>Fermeture du flux.</a:t>
              </a:r>
              <a:endParaRPr lang="fr-FR" dirty="0"/>
            </a:p>
          </p:txBody>
        </p:sp>
      </p:grpSp>
    </p:spTree>
    <p:extLst>
      <p:ext uri="{BB962C8B-B14F-4D97-AF65-F5344CB8AC3E}">
        <p14:creationId xmlns:p14="http://schemas.microsoft.com/office/powerpoint/2010/main" val="247213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14382" y="1065409"/>
            <a:ext cx="7032632" cy="1323439"/>
          </a:xfrm>
          <a:prstGeom prst="rect">
            <a:avLst/>
          </a:prstGeom>
          <a:noFill/>
        </p:spPr>
        <p:txBody>
          <a:bodyPr wrap="square" rtlCol="0">
            <a:spAutoFit/>
          </a:bodyPr>
          <a:lstStyle/>
          <a:p>
            <a:r>
              <a:rPr lang="fr-FR" sz="1600" dirty="0" smtClean="0">
                <a:latin typeface="Courier New"/>
                <a:cs typeface="Courier New"/>
              </a:rPr>
              <a:t>{</a:t>
            </a:r>
          </a:p>
          <a:p>
            <a:r>
              <a:rPr lang="fr-FR" sz="1600" dirty="0" smtClean="0">
                <a:latin typeface="Courier New"/>
                <a:cs typeface="Courier New"/>
              </a:rPr>
              <a:t>    </a:t>
            </a:r>
            <a:r>
              <a:rPr lang="fr-FR" sz="1600" dirty="0" err="1" smtClean="0">
                <a:latin typeface="Courier New"/>
                <a:cs typeface="Courier New"/>
              </a:rPr>
              <a:t>ofs</a:t>
            </a:r>
            <a:r>
              <a:rPr lang="fr-FR" sz="1600" dirty="0" smtClean="0">
                <a:latin typeface="Courier New"/>
                <a:cs typeface="Courier New"/>
              </a:rPr>
              <a:t> ("</a:t>
            </a:r>
            <a:r>
              <a:rPr lang="fr-FR" sz="1600" dirty="0" err="1" smtClean="0">
                <a:latin typeface="Courier New"/>
                <a:cs typeface="Courier New"/>
              </a:rPr>
              <a:t>file.txt</a:t>
            </a:r>
            <a:r>
              <a:rPr lang="fr-FR" sz="1600" dirty="0" smtClean="0">
                <a:latin typeface="Courier New"/>
                <a:cs typeface="Courier New"/>
              </a:rPr>
              <a:t>");</a:t>
            </a:r>
          </a:p>
          <a:p>
            <a:r>
              <a:rPr lang="fr-FR" sz="1600" dirty="0">
                <a:latin typeface="Courier New"/>
                <a:cs typeface="Courier New"/>
              </a:rPr>
              <a:t> </a:t>
            </a:r>
            <a:r>
              <a:rPr lang="fr-FR" sz="1600" dirty="0" smtClean="0">
                <a:latin typeface="Courier New"/>
                <a:cs typeface="Courier New"/>
              </a:rPr>
              <a:t>   if (</a:t>
            </a:r>
            <a:r>
              <a:rPr lang="fr-FR" sz="1600" dirty="0" err="1" smtClean="0">
                <a:latin typeface="Courier New"/>
                <a:cs typeface="Courier New"/>
              </a:rPr>
              <a:t>cond</a:t>
            </a:r>
            <a:r>
              <a:rPr lang="fr-FR" sz="1600" dirty="0" smtClean="0">
                <a:latin typeface="Courier New"/>
                <a:cs typeface="Courier New"/>
              </a:rPr>
              <a:t>) return [</a:t>
            </a:r>
            <a:r>
              <a:rPr lang="fr-FR" sz="1600" dirty="0" err="1" smtClean="0">
                <a:latin typeface="Courier New"/>
                <a:cs typeface="Courier New"/>
              </a:rPr>
              <a:t>Wathever</a:t>
            </a:r>
            <a:r>
              <a:rPr lang="fr-FR" sz="1600" dirty="0" smtClean="0">
                <a:latin typeface="Courier New"/>
                <a:cs typeface="Courier New"/>
              </a:rPr>
              <a:t>];</a:t>
            </a:r>
          </a:p>
          <a:p>
            <a:r>
              <a:rPr lang="fr-FR" sz="1600" dirty="0">
                <a:latin typeface="Courier New"/>
                <a:cs typeface="Courier New"/>
              </a:rPr>
              <a:t> </a:t>
            </a:r>
            <a:r>
              <a:rPr lang="fr-FR" sz="1600" dirty="0" smtClean="0">
                <a:latin typeface="Courier New"/>
                <a:cs typeface="Courier New"/>
              </a:rPr>
              <a:t>   …</a:t>
            </a:r>
            <a:endParaRPr lang="fr-FR" sz="1600" dirty="0">
              <a:latin typeface="Courier New"/>
              <a:cs typeface="Courier New"/>
            </a:endParaRPr>
          </a:p>
          <a:p>
            <a:r>
              <a:rPr lang="fr-FR" sz="1600" dirty="0" smtClean="0">
                <a:latin typeface="Courier New"/>
                <a:cs typeface="Courier New"/>
              </a:rPr>
              <a:t>}</a:t>
            </a:r>
            <a:endParaRPr lang="fr-FR" sz="1600" dirty="0">
              <a:latin typeface="Courier New"/>
              <a:cs typeface="Courier New"/>
            </a:endParaRPr>
          </a:p>
        </p:txBody>
      </p:sp>
      <p:cxnSp>
        <p:nvCxnSpPr>
          <p:cNvPr id="4" name="Connecteur droit avec flèche 3"/>
          <p:cNvCxnSpPr/>
          <p:nvPr/>
        </p:nvCxnSpPr>
        <p:spPr>
          <a:xfrm flipH="1" flipV="1">
            <a:off x="3656157" y="2003543"/>
            <a:ext cx="846689" cy="5099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ZoneTexte 4"/>
          <p:cNvSpPr txBox="1"/>
          <p:nvPr/>
        </p:nvSpPr>
        <p:spPr>
          <a:xfrm>
            <a:off x="3232813" y="2566423"/>
            <a:ext cx="5003162" cy="646331"/>
          </a:xfrm>
          <a:prstGeom prst="rect">
            <a:avLst/>
          </a:prstGeom>
          <a:noFill/>
        </p:spPr>
        <p:txBody>
          <a:bodyPr wrap="square" rtlCol="0">
            <a:spAutoFit/>
          </a:bodyPr>
          <a:lstStyle/>
          <a:p>
            <a:pPr marL="285750" indent="-285750">
              <a:buFont typeface="Arial"/>
              <a:buChar char="•"/>
            </a:pPr>
            <a:r>
              <a:rPr lang="fr-FR" dirty="0" smtClean="0"/>
              <a:t>Destruction de </a:t>
            </a:r>
            <a:r>
              <a:rPr lang="fr-FR" dirty="0" err="1" smtClean="0">
                <a:latin typeface="Courier New"/>
                <a:cs typeface="Courier New"/>
              </a:rPr>
              <a:t>ofs</a:t>
            </a:r>
            <a:r>
              <a:rPr lang="fr-FR" dirty="0" smtClean="0"/>
              <a:t>;</a:t>
            </a:r>
          </a:p>
          <a:p>
            <a:pPr marL="285750" indent="-285750">
              <a:buFont typeface="Arial"/>
              <a:buChar char="•"/>
            </a:pPr>
            <a:r>
              <a:rPr lang="fr-FR" dirty="0" smtClean="0"/>
              <a:t>Fermeture du flux.</a:t>
            </a:r>
            <a:endParaRPr lang="fr-FR" dirty="0"/>
          </a:p>
        </p:txBody>
      </p:sp>
      <p:sp>
        <p:nvSpPr>
          <p:cNvPr id="7" name="Text Box 1050"/>
          <p:cNvSpPr txBox="1">
            <a:spLocks noChangeArrowheads="1"/>
          </p:cNvSpPr>
          <p:nvPr/>
        </p:nvSpPr>
        <p:spPr bwMode="auto">
          <a:xfrm>
            <a:off x="414382" y="407262"/>
            <a:ext cx="3859425"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B.1 RAII et rupture de séquence</a:t>
            </a:r>
            <a:endParaRPr lang="fr-FR" sz="2000" dirty="0"/>
          </a:p>
        </p:txBody>
      </p:sp>
      <p:sp>
        <p:nvSpPr>
          <p:cNvPr id="8" name="Text Box 1050"/>
          <p:cNvSpPr txBox="1">
            <a:spLocks noChangeArrowheads="1"/>
          </p:cNvSpPr>
          <p:nvPr/>
        </p:nvSpPr>
        <p:spPr bwMode="auto">
          <a:xfrm>
            <a:off x="414382" y="3380425"/>
            <a:ext cx="4237633"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B.2 RAII et prop</a:t>
            </a:r>
            <a:r>
              <a:rPr lang="fr-FR" sz="2000" dirty="0"/>
              <a:t>a</a:t>
            </a:r>
            <a:r>
              <a:rPr lang="fr-FR" sz="2000" dirty="0" smtClean="0"/>
              <a:t>gation d’exception</a:t>
            </a:r>
            <a:endParaRPr lang="fr-FR" sz="2000" dirty="0"/>
          </a:p>
        </p:txBody>
      </p:sp>
      <p:sp>
        <p:nvSpPr>
          <p:cNvPr id="9" name="ZoneTexte 8"/>
          <p:cNvSpPr txBox="1"/>
          <p:nvPr/>
        </p:nvSpPr>
        <p:spPr>
          <a:xfrm>
            <a:off x="414382" y="3960047"/>
            <a:ext cx="7032632" cy="1323439"/>
          </a:xfrm>
          <a:prstGeom prst="rect">
            <a:avLst/>
          </a:prstGeom>
          <a:noFill/>
        </p:spPr>
        <p:txBody>
          <a:bodyPr wrap="square" rtlCol="0">
            <a:spAutoFit/>
          </a:bodyPr>
          <a:lstStyle/>
          <a:p>
            <a:r>
              <a:rPr lang="fr-FR" sz="1600" dirty="0" smtClean="0">
                <a:latin typeface="Courier New"/>
                <a:cs typeface="Courier New"/>
              </a:rPr>
              <a:t>{</a:t>
            </a:r>
          </a:p>
          <a:p>
            <a:r>
              <a:rPr lang="fr-FR" sz="1600" dirty="0" smtClean="0">
                <a:latin typeface="Courier New"/>
                <a:cs typeface="Courier New"/>
              </a:rPr>
              <a:t>    </a:t>
            </a:r>
            <a:r>
              <a:rPr lang="fr-FR" sz="1600" dirty="0" err="1" smtClean="0">
                <a:latin typeface="Courier New"/>
                <a:cs typeface="Courier New"/>
              </a:rPr>
              <a:t>ofs</a:t>
            </a:r>
            <a:r>
              <a:rPr lang="fr-FR" sz="1600" dirty="0" smtClean="0">
                <a:latin typeface="Courier New"/>
                <a:cs typeface="Courier New"/>
              </a:rPr>
              <a:t> ("</a:t>
            </a:r>
            <a:r>
              <a:rPr lang="fr-FR" sz="1600" dirty="0" err="1" smtClean="0">
                <a:latin typeface="Courier New"/>
                <a:cs typeface="Courier New"/>
              </a:rPr>
              <a:t>file.txt</a:t>
            </a:r>
            <a:r>
              <a:rPr lang="fr-FR" sz="1600" dirty="0" smtClean="0">
                <a:latin typeface="Courier New"/>
                <a:cs typeface="Courier New"/>
              </a:rPr>
              <a:t>");</a:t>
            </a:r>
          </a:p>
          <a:p>
            <a:r>
              <a:rPr lang="fr-FR" sz="1600" dirty="0">
                <a:latin typeface="Courier New"/>
                <a:cs typeface="Courier New"/>
              </a:rPr>
              <a:t> </a:t>
            </a:r>
            <a:r>
              <a:rPr lang="fr-FR" sz="1600" dirty="0" smtClean="0">
                <a:latin typeface="Courier New"/>
                <a:cs typeface="Courier New"/>
              </a:rPr>
              <a:t>   if (</a:t>
            </a:r>
            <a:r>
              <a:rPr lang="fr-FR" sz="1600" dirty="0" err="1" smtClean="0">
                <a:latin typeface="Courier New"/>
                <a:cs typeface="Courier New"/>
              </a:rPr>
              <a:t>cond</a:t>
            </a:r>
            <a:r>
              <a:rPr lang="fr-FR" sz="1600" dirty="0" smtClean="0">
                <a:latin typeface="Courier New"/>
                <a:cs typeface="Courier New"/>
              </a:rPr>
              <a:t>) </a:t>
            </a:r>
            <a:r>
              <a:rPr lang="fr-FR" sz="1600" dirty="0" err="1" smtClean="0">
                <a:latin typeface="Courier New"/>
                <a:cs typeface="Courier New"/>
              </a:rPr>
              <a:t>throw</a:t>
            </a:r>
            <a:r>
              <a:rPr lang="fr-FR" sz="1600" dirty="0" smtClean="0">
                <a:latin typeface="Courier New"/>
                <a:cs typeface="Courier New"/>
              </a:rPr>
              <a:t>[</a:t>
            </a:r>
            <a:r>
              <a:rPr lang="fr-FR" sz="1600" dirty="0" err="1" smtClean="0">
                <a:latin typeface="Courier New"/>
                <a:cs typeface="Courier New"/>
              </a:rPr>
              <a:t>Wathever</a:t>
            </a:r>
            <a:r>
              <a:rPr lang="fr-FR" sz="1600" dirty="0" smtClean="0">
                <a:latin typeface="Courier New"/>
                <a:cs typeface="Courier New"/>
              </a:rPr>
              <a:t>];</a:t>
            </a:r>
          </a:p>
          <a:p>
            <a:r>
              <a:rPr lang="fr-FR" sz="1600" dirty="0">
                <a:latin typeface="Courier New"/>
                <a:cs typeface="Courier New"/>
              </a:rPr>
              <a:t> </a:t>
            </a:r>
            <a:r>
              <a:rPr lang="fr-FR" sz="1600" dirty="0" smtClean="0">
                <a:latin typeface="Courier New"/>
                <a:cs typeface="Courier New"/>
              </a:rPr>
              <a:t>   …</a:t>
            </a:r>
            <a:endParaRPr lang="fr-FR" sz="1600" dirty="0">
              <a:latin typeface="Courier New"/>
              <a:cs typeface="Courier New"/>
            </a:endParaRPr>
          </a:p>
          <a:p>
            <a:r>
              <a:rPr lang="fr-FR" sz="1600" dirty="0" smtClean="0">
                <a:latin typeface="Courier New"/>
                <a:cs typeface="Courier New"/>
              </a:rPr>
              <a:t>}</a:t>
            </a:r>
            <a:endParaRPr lang="fr-FR" sz="1600" dirty="0">
              <a:latin typeface="Courier New"/>
              <a:cs typeface="Courier New"/>
            </a:endParaRPr>
          </a:p>
        </p:txBody>
      </p:sp>
      <p:cxnSp>
        <p:nvCxnSpPr>
          <p:cNvPr id="10" name="Connecteur droit avec flèche 9"/>
          <p:cNvCxnSpPr/>
          <p:nvPr/>
        </p:nvCxnSpPr>
        <p:spPr>
          <a:xfrm flipH="1" flipV="1">
            <a:off x="3656157" y="4898181"/>
            <a:ext cx="846689" cy="5099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ZoneTexte 10"/>
          <p:cNvSpPr txBox="1"/>
          <p:nvPr/>
        </p:nvSpPr>
        <p:spPr>
          <a:xfrm>
            <a:off x="3232813" y="5461061"/>
            <a:ext cx="5003162" cy="646331"/>
          </a:xfrm>
          <a:prstGeom prst="rect">
            <a:avLst/>
          </a:prstGeom>
          <a:noFill/>
        </p:spPr>
        <p:txBody>
          <a:bodyPr wrap="square" rtlCol="0">
            <a:spAutoFit/>
          </a:bodyPr>
          <a:lstStyle/>
          <a:p>
            <a:pPr marL="285750" indent="-285750">
              <a:buFont typeface="Arial"/>
              <a:buChar char="•"/>
            </a:pPr>
            <a:r>
              <a:rPr lang="fr-FR" dirty="0" smtClean="0"/>
              <a:t>Destruction de </a:t>
            </a:r>
            <a:r>
              <a:rPr lang="fr-FR" dirty="0" err="1" smtClean="0">
                <a:latin typeface="Courier New"/>
                <a:cs typeface="Courier New"/>
              </a:rPr>
              <a:t>ofs</a:t>
            </a:r>
            <a:r>
              <a:rPr lang="fr-FR" dirty="0" smtClean="0"/>
              <a:t>;</a:t>
            </a:r>
          </a:p>
          <a:p>
            <a:pPr marL="285750" indent="-285750">
              <a:buFont typeface="Arial"/>
              <a:buChar char="•"/>
            </a:pPr>
            <a:r>
              <a:rPr lang="fr-FR" dirty="0" smtClean="0"/>
              <a:t>Fermeture du flux.</a:t>
            </a:r>
            <a:endParaRPr lang="fr-FR" dirty="0"/>
          </a:p>
        </p:txBody>
      </p:sp>
    </p:spTree>
    <p:extLst>
      <p:ext uri="{BB962C8B-B14F-4D97-AF65-F5344CB8AC3E}">
        <p14:creationId xmlns:p14="http://schemas.microsoft.com/office/powerpoint/2010/main" val="3363750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414382" y="407262"/>
            <a:ext cx="2610711"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B.3 RAII et langage C</a:t>
            </a:r>
            <a:endParaRPr lang="fr-FR" sz="2000" dirty="0"/>
          </a:p>
        </p:txBody>
      </p:sp>
      <p:sp>
        <p:nvSpPr>
          <p:cNvPr id="3" name="ZoneTexte 2"/>
          <p:cNvSpPr txBox="1"/>
          <p:nvPr/>
        </p:nvSpPr>
        <p:spPr>
          <a:xfrm>
            <a:off x="414382" y="1039164"/>
            <a:ext cx="7446355" cy="646331"/>
          </a:xfrm>
          <a:prstGeom prst="rect">
            <a:avLst/>
          </a:prstGeom>
          <a:noFill/>
        </p:spPr>
        <p:txBody>
          <a:bodyPr wrap="square" rtlCol="0">
            <a:spAutoFit/>
          </a:bodyPr>
          <a:lstStyle/>
          <a:p>
            <a:r>
              <a:rPr lang="fr-FR" dirty="0" smtClean="0"/>
              <a:t>GCC implémente une extension non standard afin de permettre de faire du RAII : la variable-attribut « </a:t>
            </a:r>
            <a:r>
              <a:rPr lang="fr-FR" dirty="0" err="1" smtClean="0">
                <a:latin typeface="Courier New"/>
                <a:cs typeface="Courier New"/>
              </a:rPr>
              <a:t>cleanup</a:t>
            </a:r>
            <a:r>
              <a:rPr lang="fr-FR" dirty="0" smtClean="0"/>
              <a:t> »</a:t>
            </a:r>
            <a:endParaRPr lang="fr-FR" dirty="0"/>
          </a:p>
        </p:txBody>
      </p:sp>
      <p:sp>
        <p:nvSpPr>
          <p:cNvPr id="4" name="ZoneTexte 3"/>
          <p:cNvSpPr txBox="1"/>
          <p:nvPr/>
        </p:nvSpPr>
        <p:spPr>
          <a:xfrm>
            <a:off x="500316" y="1770427"/>
            <a:ext cx="7908845" cy="1323439"/>
          </a:xfrm>
          <a:prstGeom prst="rect">
            <a:avLst/>
          </a:prstGeom>
          <a:noFill/>
        </p:spPr>
        <p:txBody>
          <a:bodyPr wrap="square" rtlCol="0">
            <a:spAutoFit/>
          </a:bodyPr>
          <a:lstStyle/>
          <a:p>
            <a:r>
              <a:rPr lang="fr-FR" sz="1600" dirty="0" err="1" smtClean="0">
                <a:latin typeface="Courier New"/>
                <a:cs typeface="Courier New"/>
              </a:rPr>
              <a:t>static</a:t>
            </a:r>
            <a:r>
              <a:rPr lang="fr-FR" sz="1600" dirty="0" smtClean="0">
                <a:latin typeface="Courier New"/>
                <a:cs typeface="Courier New"/>
              </a:rPr>
              <a:t> </a:t>
            </a:r>
            <a:r>
              <a:rPr lang="fr-FR" sz="1600" dirty="0" err="1" smtClean="0">
                <a:latin typeface="Courier New"/>
                <a:cs typeface="Courier New"/>
              </a:rPr>
              <a:t>inline</a:t>
            </a:r>
            <a:r>
              <a:rPr lang="fr-FR" sz="1600" dirty="0" smtClean="0">
                <a:latin typeface="Courier New"/>
                <a:cs typeface="Courier New"/>
              </a:rPr>
              <a:t> </a:t>
            </a:r>
            <a:r>
              <a:rPr lang="fr-FR" sz="1600" dirty="0" err="1" smtClean="0">
                <a:latin typeface="Courier New"/>
                <a:cs typeface="Courier New"/>
              </a:rPr>
              <a:t>void</a:t>
            </a:r>
            <a:r>
              <a:rPr lang="fr-FR" sz="1600" dirty="0" smtClean="0">
                <a:latin typeface="Courier New"/>
                <a:cs typeface="Courier New"/>
              </a:rPr>
              <a:t> </a:t>
            </a:r>
            <a:r>
              <a:rPr lang="fr-FR" sz="1600" dirty="0" err="1" smtClean="0">
                <a:latin typeface="Courier New"/>
                <a:cs typeface="Courier New"/>
              </a:rPr>
              <a:t>fcloseRAII</a:t>
            </a:r>
            <a:r>
              <a:rPr lang="fr-FR" sz="1600" dirty="0" smtClean="0">
                <a:latin typeface="Courier New"/>
                <a:cs typeface="Courier New"/>
              </a:rPr>
              <a:t>(FILE **</a:t>
            </a:r>
            <a:r>
              <a:rPr lang="fr-FR" sz="1600" dirty="0" err="1" smtClean="0">
                <a:latin typeface="Courier New"/>
                <a:cs typeface="Courier New"/>
              </a:rPr>
              <a:t>fp</a:t>
            </a:r>
            <a:r>
              <a:rPr lang="fr-FR" sz="1600" dirty="0" smtClean="0">
                <a:latin typeface="Courier New"/>
                <a:cs typeface="Courier New"/>
              </a:rPr>
              <a:t>) </a:t>
            </a:r>
          </a:p>
          <a:p>
            <a:r>
              <a:rPr lang="fr-FR" sz="1600" dirty="0" smtClean="0">
                <a:latin typeface="Courier New"/>
                <a:cs typeface="Courier New"/>
              </a:rPr>
              <a:t>{ </a:t>
            </a:r>
          </a:p>
          <a:p>
            <a:r>
              <a:rPr lang="fr-FR" sz="1600" dirty="0">
                <a:latin typeface="Courier New"/>
                <a:cs typeface="Courier New"/>
              </a:rPr>
              <a:t> </a:t>
            </a:r>
            <a:r>
              <a:rPr lang="fr-FR" sz="1600" dirty="0" smtClean="0">
                <a:latin typeface="Courier New"/>
                <a:cs typeface="Courier New"/>
              </a:rPr>
              <a:t>   if (*</a:t>
            </a:r>
            <a:r>
              <a:rPr lang="fr-FR" sz="1600" dirty="0" err="1" smtClean="0">
                <a:latin typeface="Courier New"/>
                <a:cs typeface="Courier New"/>
              </a:rPr>
              <a:t>fp</a:t>
            </a:r>
            <a:r>
              <a:rPr lang="fr-FR" sz="1600" dirty="0" smtClean="0">
                <a:latin typeface="Courier New"/>
                <a:cs typeface="Courier New"/>
              </a:rPr>
              <a:t>) </a:t>
            </a:r>
            <a:r>
              <a:rPr lang="fr-FR" sz="1600" dirty="0" err="1" smtClean="0">
                <a:latin typeface="Courier New"/>
                <a:cs typeface="Courier New"/>
              </a:rPr>
              <a:t>fclose</a:t>
            </a:r>
            <a:r>
              <a:rPr lang="fr-FR" sz="1600" dirty="0" smtClean="0">
                <a:latin typeface="Courier New"/>
                <a:cs typeface="Courier New"/>
              </a:rPr>
              <a:t>(*</a:t>
            </a:r>
            <a:r>
              <a:rPr lang="fr-FR" sz="1600" dirty="0" err="1" smtClean="0">
                <a:latin typeface="Courier New"/>
                <a:cs typeface="Courier New"/>
              </a:rPr>
              <a:t>fp</a:t>
            </a:r>
            <a:r>
              <a:rPr lang="fr-FR" sz="1600" dirty="0" smtClean="0">
                <a:latin typeface="Courier New"/>
                <a:cs typeface="Courier New"/>
              </a:rPr>
              <a:t>); </a:t>
            </a:r>
          </a:p>
          <a:p>
            <a:r>
              <a:rPr lang="fr-FR" sz="1600" dirty="0" smtClean="0">
                <a:latin typeface="Courier New"/>
                <a:cs typeface="Courier New"/>
              </a:rPr>
              <a:t>} </a:t>
            </a:r>
          </a:p>
          <a:p>
            <a:r>
              <a:rPr lang="fr-FR" sz="1600" dirty="0" smtClean="0">
                <a:latin typeface="Courier New"/>
                <a:cs typeface="Courier New"/>
              </a:rPr>
              <a:t>#</a:t>
            </a:r>
            <a:r>
              <a:rPr lang="fr-FR" sz="1600" dirty="0" err="1" smtClean="0">
                <a:latin typeface="Courier New"/>
                <a:cs typeface="Courier New"/>
              </a:rPr>
              <a:t>define</a:t>
            </a:r>
            <a:r>
              <a:rPr lang="fr-FR" sz="1600" dirty="0" smtClean="0">
                <a:latin typeface="Courier New"/>
                <a:cs typeface="Courier New"/>
              </a:rPr>
              <a:t> FCLOSE __</a:t>
            </a:r>
            <a:r>
              <a:rPr lang="fr-FR" sz="1600" dirty="0" err="1" smtClean="0">
                <a:latin typeface="Courier New"/>
                <a:cs typeface="Courier New"/>
              </a:rPr>
              <a:t>attribute</a:t>
            </a:r>
            <a:r>
              <a:rPr lang="fr-FR" sz="1600" dirty="0" smtClean="0">
                <a:latin typeface="Courier New"/>
                <a:cs typeface="Courier New"/>
              </a:rPr>
              <a:t>__((</a:t>
            </a:r>
            <a:r>
              <a:rPr lang="fr-FR" sz="1600" dirty="0" err="1" smtClean="0">
                <a:latin typeface="Courier New"/>
                <a:cs typeface="Courier New"/>
              </a:rPr>
              <a:t>cleanup</a:t>
            </a:r>
            <a:r>
              <a:rPr lang="fr-FR" sz="1600" dirty="0" smtClean="0">
                <a:latin typeface="Courier New"/>
                <a:cs typeface="Courier New"/>
              </a:rPr>
              <a:t>(</a:t>
            </a:r>
            <a:r>
              <a:rPr lang="fr-FR" sz="1600" dirty="0" err="1" smtClean="0">
                <a:latin typeface="Courier New"/>
                <a:cs typeface="Courier New"/>
              </a:rPr>
              <a:t>fcloseRAII</a:t>
            </a:r>
            <a:r>
              <a:rPr lang="fr-FR" sz="1600" dirty="0" smtClean="0">
                <a:latin typeface="Courier New"/>
                <a:cs typeface="Courier New"/>
              </a:rPr>
              <a:t>)))</a:t>
            </a:r>
            <a:endParaRPr lang="fr-FR" sz="1600" dirty="0">
              <a:latin typeface="Courier New"/>
              <a:cs typeface="Courier New"/>
            </a:endParaRPr>
          </a:p>
        </p:txBody>
      </p:sp>
      <p:sp>
        <p:nvSpPr>
          <p:cNvPr id="5" name="ZoneTexte 4"/>
          <p:cNvSpPr txBox="1"/>
          <p:nvPr/>
        </p:nvSpPr>
        <p:spPr>
          <a:xfrm>
            <a:off x="567666" y="3396526"/>
            <a:ext cx="8245596" cy="1077218"/>
          </a:xfrm>
          <a:prstGeom prst="rect">
            <a:avLst/>
          </a:prstGeom>
          <a:noFill/>
        </p:spPr>
        <p:txBody>
          <a:bodyPr wrap="square" rtlCol="0">
            <a:spAutoFit/>
          </a:bodyPr>
          <a:lstStyle/>
          <a:p>
            <a:r>
              <a:rPr lang="fr-FR" sz="1600" dirty="0" smtClean="0">
                <a:latin typeface="Courier New"/>
                <a:cs typeface="Courier New"/>
              </a:rPr>
              <a:t>{</a:t>
            </a:r>
          </a:p>
          <a:p>
            <a:r>
              <a:rPr lang="fr-FR" sz="1600" dirty="0">
                <a:latin typeface="Courier New"/>
                <a:cs typeface="Courier New"/>
              </a:rPr>
              <a:t> </a:t>
            </a:r>
            <a:r>
              <a:rPr lang="fr-FR" sz="1600" dirty="0" smtClean="0">
                <a:latin typeface="Courier New"/>
                <a:cs typeface="Courier New"/>
              </a:rPr>
              <a:t>  FCLOSE FILE *</a:t>
            </a:r>
            <a:r>
              <a:rPr lang="fr-FR" sz="1600" dirty="0" err="1" smtClean="0">
                <a:latin typeface="Courier New"/>
                <a:cs typeface="Courier New"/>
              </a:rPr>
              <a:t>logfile</a:t>
            </a:r>
            <a:r>
              <a:rPr lang="fr-FR" sz="1600" dirty="0" smtClean="0">
                <a:latin typeface="Courier New"/>
                <a:cs typeface="Courier New"/>
              </a:rPr>
              <a:t> = </a:t>
            </a:r>
            <a:r>
              <a:rPr lang="fr-FR" sz="1600" dirty="0" err="1" smtClean="0">
                <a:latin typeface="Courier New"/>
                <a:cs typeface="Courier New"/>
              </a:rPr>
              <a:t>fopen</a:t>
            </a:r>
            <a:r>
              <a:rPr lang="fr-FR" sz="1600" dirty="0" smtClean="0">
                <a:latin typeface="Courier New"/>
                <a:cs typeface="Courier New"/>
              </a:rPr>
              <a:t>("</a:t>
            </a:r>
            <a:r>
              <a:rPr lang="fr-FR" sz="1600" dirty="0" err="1" smtClean="0">
                <a:latin typeface="Courier New"/>
                <a:cs typeface="Courier New"/>
              </a:rPr>
              <a:t>file.txt</a:t>
            </a:r>
            <a:r>
              <a:rPr lang="fr-FR" sz="1600" dirty="0" smtClean="0">
                <a:latin typeface="Courier New"/>
                <a:cs typeface="Courier New"/>
              </a:rPr>
              <a:t>", "w+");      </a:t>
            </a:r>
            <a:endParaRPr lang="fr-FR" sz="1600" dirty="0">
              <a:latin typeface="Courier New"/>
              <a:cs typeface="Courier New"/>
            </a:endParaRPr>
          </a:p>
          <a:p>
            <a:r>
              <a:rPr lang="fr-FR" sz="1600" dirty="0" smtClean="0">
                <a:latin typeface="Courier New"/>
                <a:cs typeface="Courier New"/>
              </a:rPr>
              <a:t>   </a:t>
            </a:r>
            <a:r>
              <a:rPr lang="fr-FR" sz="1600" dirty="0" err="1" smtClean="0">
                <a:latin typeface="Courier New"/>
                <a:cs typeface="Courier New"/>
              </a:rPr>
              <a:t>fputs</a:t>
            </a:r>
            <a:r>
              <a:rPr lang="fr-FR" sz="1600" dirty="0" smtClean="0">
                <a:latin typeface="Courier New"/>
                <a:cs typeface="Courier New"/>
              </a:rPr>
              <a:t>("hello </a:t>
            </a:r>
            <a:r>
              <a:rPr lang="fr-FR" sz="1600" dirty="0" err="1" smtClean="0">
                <a:latin typeface="Courier New"/>
                <a:cs typeface="Courier New"/>
              </a:rPr>
              <a:t>logfile</a:t>
            </a:r>
            <a:r>
              <a:rPr lang="fr-FR" sz="1600" dirty="0" smtClean="0">
                <a:latin typeface="Courier New"/>
                <a:cs typeface="Courier New"/>
              </a:rPr>
              <a:t>!", </a:t>
            </a:r>
            <a:r>
              <a:rPr lang="fr-FR" sz="1600" dirty="0" err="1" smtClean="0">
                <a:latin typeface="Courier New"/>
                <a:cs typeface="Courier New"/>
              </a:rPr>
              <a:t>logfile</a:t>
            </a:r>
            <a:r>
              <a:rPr lang="fr-FR" sz="1600" dirty="0" smtClean="0">
                <a:latin typeface="Courier New"/>
                <a:cs typeface="Courier New"/>
              </a:rPr>
              <a:t>);</a:t>
            </a:r>
          </a:p>
          <a:p>
            <a:r>
              <a:rPr lang="fr-FR" sz="1600" dirty="0">
                <a:latin typeface="Courier New"/>
                <a:cs typeface="Courier New"/>
              </a:rPr>
              <a:t>}</a:t>
            </a:r>
          </a:p>
        </p:txBody>
      </p:sp>
      <p:cxnSp>
        <p:nvCxnSpPr>
          <p:cNvPr id="6" name="Connecteur droit avec flèche 5"/>
          <p:cNvCxnSpPr/>
          <p:nvPr/>
        </p:nvCxnSpPr>
        <p:spPr>
          <a:xfrm flipH="1" flipV="1">
            <a:off x="991010" y="4388221"/>
            <a:ext cx="846689" cy="5099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ZoneTexte 6"/>
          <p:cNvSpPr txBox="1"/>
          <p:nvPr/>
        </p:nvSpPr>
        <p:spPr>
          <a:xfrm>
            <a:off x="567666" y="4951101"/>
            <a:ext cx="5003162" cy="646331"/>
          </a:xfrm>
          <a:prstGeom prst="rect">
            <a:avLst/>
          </a:prstGeom>
          <a:noFill/>
        </p:spPr>
        <p:txBody>
          <a:bodyPr wrap="square" rtlCol="0">
            <a:spAutoFit/>
          </a:bodyPr>
          <a:lstStyle/>
          <a:p>
            <a:pPr marL="285750" indent="-285750">
              <a:buFont typeface="Arial"/>
              <a:buChar char="•"/>
            </a:pPr>
            <a:r>
              <a:rPr lang="fr-FR" dirty="0" smtClean="0"/>
              <a:t>Destruction de </a:t>
            </a:r>
            <a:r>
              <a:rPr lang="fr-FR" dirty="0" err="1" smtClean="0">
                <a:latin typeface="Courier New"/>
                <a:cs typeface="Courier New"/>
              </a:rPr>
              <a:t>logfile</a:t>
            </a:r>
            <a:r>
              <a:rPr lang="fr-FR" dirty="0" smtClean="0"/>
              <a:t>;</a:t>
            </a:r>
          </a:p>
          <a:p>
            <a:pPr marL="285750" indent="-285750">
              <a:buFont typeface="Arial"/>
              <a:buChar char="•"/>
            </a:pPr>
            <a:r>
              <a:rPr lang="fr-FR" dirty="0" smtClean="0"/>
              <a:t>Fermeture du flux.</a:t>
            </a:r>
            <a:endParaRPr lang="fr-FR" dirty="0"/>
          </a:p>
        </p:txBody>
      </p:sp>
    </p:spTree>
    <p:extLst>
      <p:ext uri="{BB962C8B-B14F-4D97-AF65-F5344CB8AC3E}">
        <p14:creationId xmlns:p14="http://schemas.microsoft.com/office/powerpoint/2010/main" val="221494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414382" y="407262"/>
            <a:ext cx="2565501"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B.3 RAII et pointeurs</a:t>
            </a:r>
            <a:endParaRPr lang="fr-FR" sz="2000" dirty="0"/>
          </a:p>
        </p:txBody>
      </p:sp>
      <p:sp>
        <p:nvSpPr>
          <p:cNvPr id="3" name="ZoneTexte 2"/>
          <p:cNvSpPr txBox="1"/>
          <p:nvPr/>
        </p:nvSpPr>
        <p:spPr>
          <a:xfrm>
            <a:off x="414382" y="1039164"/>
            <a:ext cx="7532948" cy="1754327"/>
          </a:xfrm>
          <a:prstGeom prst="rect">
            <a:avLst/>
          </a:prstGeom>
          <a:noFill/>
        </p:spPr>
        <p:txBody>
          <a:bodyPr wrap="square" rtlCol="0">
            <a:spAutoFit/>
          </a:bodyPr>
          <a:lstStyle/>
          <a:p>
            <a:r>
              <a:rPr lang="fr-FR" dirty="0" smtClean="0"/>
              <a:t>On veut créer une classe de pointeur(s) : </a:t>
            </a:r>
          </a:p>
          <a:p>
            <a:pPr marL="285750" indent="-285750">
              <a:buFont typeface="Arial"/>
              <a:buChar char="•"/>
            </a:pPr>
            <a:r>
              <a:rPr lang="fr-FR" dirty="0" smtClean="0"/>
              <a:t>Générique;</a:t>
            </a:r>
          </a:p>
          <a:p>
            <a:pPr marL="285750" indent="-285750">
              <a:buFont typeface="Arial"/>
              <a:buChar char="•"/>
            </a:pPr>
            <a:r>
              <a:rPr lang="fr-FR" dirty="0" smtClean="0"/>
              <a:t>Le constructeur fait le </a:t>
            </a:r>
            <a:r>
              <a:rPr lang="fr-FR" dirty="0" smtClean="0">
                <a:latin typeface="Courier New"/>
                <a:cs typeface="Courier New"/>
              </a:rPr>
              <a:t>new</a:t>
            </a:r>
            <a:r>
              <a:rPr lang="fr-FR" dirty="0" smtClean="0"/>
              <a:t>;</a:t>
            </a:r>
          </a:p>
          <a:p>
            <a:pPr marL="285750" indent="-285750">
              <a:buFont typeface="Arial"/>
              <a:buChar char="•"/>
            </a:pPr>
            <a:r>
              <a:rPr lang="fr-FR" dirty="0" smtClean="0"/>
              <a:t>Le destructeur fait le </a:t>
            </a:r>
            <a:r>
              <a:rPr lang="fr-FR" dirty="0" err="1" smtClean="0">
                <a:latin typeface="Courier New"/>
                <a:cs typeface="Courier New"/>
              </a:rPr>
              <a:t>delete</a:t>
            </a:r>
            <a:r>
              <a:rPr lang="fr-FR" dirty="0" smtClean="0"/>
              <a:t>;</a:t>
            </a:r>
          </a:p>
          <a:p>
            <a:pPr marL="285750" indent="-285750">
              <a:buFont typeface="Arial"/>
              <a:buChar char="•"/>
            </a:pPr>
            <a:r>
              <a:rPr lang="fr-FR" dirty="0" smtClean="0">
                <a:latin typeface="Times New Roman" charset="0"/>
              </a:rPr>
              <a:t>Surcharge de l'opérateur </a:t>
            </a:r>
            <a:r>
              <a:rPr lang="fr-FR" dirty="0" smtClean="0">
                <a:latin typeface="Courier New"/>
                <a:cs typeface="Courier New"/>
              </a:rPr>
              <a:t>*</a:t>
            </a:r>
            <a:r>
              <a:rPr lang="fr-FR" dirty="0" smtClean="0">
                <a:latin typeface="Times New Roman" charset="0"/>
              </a:rPr>
              <a:t> de "déréférence ";</a:t>
            </a:r>
          </a:p>
          <a:p>
            <a:pPr marL="285750" indent="-285750">
              <a:buFont typeface="Arial"/>
              <a:buChar char="•"/>
            </a:pPr>
            <a:r>
              <a:rPr lang="fr-FR" dirty="0" smtClean="0">
                <a:latin typeface="Times New Roman" charset="0"/>
              </a:rPr>
              <a:t>Surcharge de l'opérateur </a:t>
            </a:r>
            <a:r>
              <a:rPr lang="fr-FR" dirty="0" smtClean="0">
                <a:latin typeface="Courier New"/>
                <a:cs typeface="Courier New"/>
              </a:rPr>
              <a:t>-&gt;</a:t>
            </a:r>
          </a:p>
        </p:txBody>
      </p:sp>
      <p:sp>
        <p:nvSpPr>
          <p:cNvPr id="4" name="ZoneTexte 3"/>
          <p:cNvSpPr txBox="1"/>
          <p:nvPr/>
        </p:nvSpPr>
        <p:spPr>
          <a:xfrm>
            <a:off x="414382" y="2809591"/>
            <a:ext cx="7244304" cy="3416320"/>
          </a:xfrm>
          <a:prstGeom prst="rect">
            <a:avLst/>
          </a:prstGeom>
          <a:noFill/>
        </p:spPr>
        <p:txBody>
          <a:bodyPr wrap="square" rtlCol="0">
            <a:spAutoFit/>
          </a:bodyPr>
          <a:lstStyle/>
          <a:p>
            <a:r>
              <a:rPr lang="fr-FR" dirty="0" err="1" smtClean="0">
                <a:latin typeface="Courier New"/>
                <a:cs typeface="Courier New"/>
              </a:rPr>
              <a:t>template</a:t>
            </a:r>
            <a:r>
              <a:rPr lang="fr-FR" dirty="0" smtClean="0">
                <a:latin typeface="Courier New"/>
                <a:cs typeface="Courier New"/>
              </a:rPr>
              <a:t> &lt;</a:t>
            </a:r>
            <a:r>
              <a:rPr lang="fr-FR" dirty="0" err="1" smtClean="0">
                <a:latin typeface="Courier New"/>
                <a:cs typeface="Courier New"/>
              </a:rPr>
              <a:t>typename</a:t>
            </a:r>
            <a:r>
              <a:rPr lang="fr-FR" dirty="0" smtClean="0">
                <a:latin typeface="Courier New"/>
                <a:cs typeface="Courier New"/>
              </a:rPr>
              <a:t> </a:t>
            </a:r>
            <a:r>
              <a:rPr lang="fr-FR" dirty="0" err="1" smtClean="0">
                <a:latin typeface="Courier New"/>
                <a:cs typeface="Courier New"/>
              </a:rPr>
              <a:t>T</a:t>
            </a:r>
            <a:r>
              <a:rPr lang="fr-FR" dirty="0" smtClean="0">
                <a:latin typeface="Courier New"/>
                <a:cs typeface="Courier New"/>
              </a:rPr>
              <a:t>&gt;</a:t>
            </a:r>
          </a:p>
          <a:p>
            <a:r>
              <a:rPr lang="fr-FR" dirty="0" smtClean="0">
                <a:latin typeface="Courier New"/>
                <a:cs typeface="Courier New"/>
              </a:rPr>
              <a:t>Class </a:t>
            </a:r>
            <a:r>
              <a:rPr lang="fr-FR" dirty="0" err="1" smtClean="0">
                <a:latin typeface="Courier New"/>
                <a:cs typeface="Courier New"/>
              </a:rPr>
              <a:t>CPtr</a:t>
            </a:r>
            <a:endParaRPr lang="fr-FR" dirty="0" smtClean="0">
              <a:latin typeface="Courier New"/>
              <a:cs typeface="Courier New"/>
            </a:endParaRPr>
          </a:p>
          <a:p>
            <a:r>
              <a:rPr lang="fr-FR" dirty="0" smtClean="0">
                <a:latin typeface="Courier New"/>
                <a:cs typeface="Courier New"/>
              </a:rPr>
              <a:t>{</a:t>
            </a:r>
          </a:p>
          <a:p>
            <a:r>
              <a:rPr lang="fr-FR" dirty="0" err="1" smtClean="0">
                <a:latin typeface="Courier New"/>
                <a:cs typeface="Courier New"/>
              </a:rPr>
              <a:t>protected</a:t>
            </a:r>
            <a:r>
              <a:rPr lang="fr-FR" dirty="0" smtClean="0">
                <a:latin typeface="Courier New"/>
                <a:cs typeface="Courier New"/>
              </a:rPr>
              <a:t> :</a:t>
            </a:r>
          </a:p>
          <a:p>
            <a:r>
              <a:rPr lang="fr-FR" dirty="0" smtClean="0">
                <a:latin typeface="Courier New"/>
                <a:cs typeface="Courier New"/>
              </a:rPr>
              <a:t>    </a:t>
            </a:r>
            <a:r>
              <a:rPr lang="fr-FR" dirty="0" err="1" smtClean="0">
                <a:latin typeface="Courier New"/>
                <a:cs typeface="Courier New"/>
              </a:rPr>
              <a:t>T</a:t>
            </a:r>
            <a:r>
              <a:rPr lang="fr-FR" dirty="0" smtClean="0">
                <a:latin typeface="Courier New"/>
                <a:cs typeface="Courier New"/>
              </a:rPr>
              <a:t> *</a:t>
            </a:r>
            <a:r>
              <a:rPr lang="fr-FR" dirty="0" err="1" smtClean="0">
                <a:latin typeface="Courier New"/>
                <a:cs typeface="Courier New"/>
              </a:rPr>
              <a:t>m_Ptr</a:t>
            </a:r>
            <a:r>
              <a:rPr lang="fr-FR" dirty="0" smtClean="0">
                <a:latin typeface="Courier New"/>
                <a:cs typeface="Courier New"/>
              </a:rPr>
              <a:t>;</a:t>
            </a:r>
          </a:p>
          <a:p>
            <a:r>
              <a:rPr lang="fr-FR" dirty="0" smtClean="0">
                <a:latin typeface="Courier New"/>
                <a:cs typeface="Courier New"/>
              </a:rPr>
              <a:t>public :</a:t>
            </a:r>
          </a:p>
          <a:p>
            <a:r>
              <a:rPr lang="fr-FR" dirty="0" smtClean="0">
                <a:latin typeface="Courier New"/>
                <a:cs typeface="Courier New"/>
              </a:rPr>
              <a:t>    </a:t>
            </a:r>
            <a:r>
              <a:rPr lang="fr-FR" dirty="0" err="1" smtClean="0">
                <a:latin typeface="Courier New"/>
                <a:cs typeface="Courier New"/>
              </a:rPr>
              <a:t>CPtr</a:t>
            </a:r>
            <a:r>
              <a:rPr lang="fr-FR" dirty="0" smtClean="0">
                <a:latin typeface="Courier New"/>
                <a:cs typeface="Courier New"/>
              </a:rPr>
              <a:t> () {</a:t>
            </a:r>
            <a:r>
              <a:rPr lang="fr-FR" dirty="0" err="1" smtClean="0">
                <a:latin typeface="Courier New"/>
                <a:cs typeface="Courier New"/>
              </a:rPr>
              <a:t>m_Ptr</a:t>
            </a:r>
            <a:r>
              <a:rPr lang="fr-FR" dirty="0" smtClean="0">
                <a:latin typeface="Courier New"/>
                <a:cs typeface="Courier New"/>
              </a:rPr>
              <a:t> = new </a:t>
            </a:r>
            <a:r>
              <a:rPr lang="fr-FR" dirty="0" err="1" smtClean="0">
                <a:latin typeface="Courier New"/>
                <a:cs typeface="Courier New"/>
              </a:rPr>
              <a:t>T</a:t>
            </a:r>
            <a:r>
              <a:rPr lang="fr-FR" dirty="0" smtClean="0">
                <a:latin typeface="Courier New"/>
                <a:cs typeface="Courier New"/>
              </a:rPr>
              <a:t>; }</a:t>
            </a:r>
          </a:p>
          <a:p>
            <a:r>
              <a:rPr lang="fr-FR" dirty="0">
                <a:latin typeface="Courier New"/>
                <a:cs typeface="Courier New"/>
              </a:rPr>
              <a:t> </a:t>
            </a:r>
            <a:r>
              <a:rPr lang="fr-FR" dirty="0" smtClean="0">
                <a:latin typeface="Courier New"/>
                <a:cs typeface="Courier New"/>
              </a:rPr>
              <a:t>   ~</a:t>
            </a:r>
            <a:r>
              <a:rPr lang="fr-FR" dirty="0" err="1" smtClean="0">
                <a:latin typeface="Courier New"/>
                <a:cs typeface="Courier New"/>
              </a:rPr>
              <a:t>CPtr</a:t>
            </a:r>
            <a:r>
              <a:rPr lang="fr-FR" dirty="0" smtClean="0">
                <a:latin typeface="Courier New"/>
                <a:cs typeface="Courier New"/>
              </a:rPr>
              <a:t> () {</a:t>
            </a:r>
            <a:r>
              <a:rPr lang="fr-FR" dirty="0" err="1" smtClean="0">
                <a:latin typeface="Courier New"/>
                <a:cs typeface="Courier New"/>
              </a:rPr>
              <a:t>delete</a:t>
            </a:r>
            <a:r>
              <a:rPr lang="fr-FR" dirty="0" smtClean="0">
                <a:latin typeface="Courier New"/>
                <a:cs typeface="Courier New"/>
              </a:rPr>
              <a:t> </a:t>
            </a:r>
            <a:r>
              <a:rPr lang="fr-FR" dirty="0" err="1" smtClean="0">
                <a:latin typeface="Courier New"/>
                <a:cs typeface="Courier New"/>
              </a:rPr>
              <a:t>m_Ptr</a:t>
            </a:r>
            <a:r>
              <a:rPr lang="fr-FR" dirty="0" smtClean="0">
                <a:latin typeface="Courier New"/>
                <a:cs typeface="Courier New"/>
              </a:rPr>
              <a:t>;}</a:t>
            </a:r>
          </a:p>
          <a:p>
            <a:r>
              <a:rPr lang="fr-FR" dirty="0">
                <a:latin typeface="Courier New"/>
                <a:cs typeface="Courier New"/>
              </a:rPr>
              <a:t> </a:t>
            </a:r>
            <a:r>
              <a:rPr lang="fr-FR" dirty="0" smtClean="0">
                <a:latin typeface="Courier New"/>
                <a:cs typeface="Courier New"/>
              </a:rPr>
              <a:t>   </a:t>
            </a:r>
            <a:r>
              <a:rPr lang="fr-FR" dirty="0" err="1" smtClean="0">
                <a:latin typeface="Courier New"/>
                <a:cs typeface="Courier New"/>
              </a:rPr>
              <a:t>T</a:t>
            </a:r>
            <a:r>
              <a:rPr lang="fr-FR" dirty="0" smtClean="0">
                <a:latin typeface="Courier New"/>
                <a:cs typeface="Courier New"/>
              </a:rPr>
              <a:t> &amp; </a:t>
            </a:r>
            <a:r>
              <a:rPr lang="fr-FR" dirty="0" err="1" smtClean="0">
                <a:latin typeface="Courier New"/>
                <a:cs typeface="Courier New"/>
              </a:rPr>
              <a:t>operator</a:t>
            </a:r>
            <a:r>
              <a:rPr lang="fr-FR" dirty="0" smtClean="0">
                <a:latin typeface="Courier New"/>
                <a:cs typeface="Courier New"/>
              </a:rPr>
              <a:t> * ()  </a:t>
            </a:r>
            <a:r>
              <a:rPr lang="fr-FR" dirty="0" err="1" smtClean="0">
                <a:latin typeface="Courier New"/>
                <a:cs typeface="Courier New"/>
              </a:rPr>
              <a:t>throw</a:t>
            </a:r>
            <a:r>
              <a:rPr lang="fr-FR" dirty="0" smtClean="0">
                <a:latin typeface="Courier New"/>
                <a:cs typeface="Courier New"/>
              </a:rPr>
              <a:t> () {return *</a:t>
            </a:r>
            <a:r>
              <a:rPr lang="fr-FR" dirty="0" err="1" smtClean="0">
                <a:latin typeface="Courier New"/>
                <a:cs typeface="Courier New"/>
              </a:rPr>
              <a:t>m_Ptr</a:t>
            </a:r>
            <a:r>
              <a:rPr lang="fr-FR" dirty="0" smtClean="0">
                <a:latin typeface="Courier New"/>
                <a:cs typeface="Courier New"/>
              </a:rPr>
              <a:t>;}  </a:t>
            </a:r>
          </a:p>
          <a:p>
            <a:r>
              <a:rPr lang="fr-FR" dirty="0" smtClean="0">
                <a:latin typeface="Courier New"/>
                <a:cs typeface="Courier New"/>
              </a:rPr>
              <a:t>   </a:t>
            </a:r>
            <a:r>
              <a:rPr lang="fr-FR" dirty="0">
                <a:latin typeface="Courier New"/>
                <a:cs typeface="Courier New"/>
              </a:rPr>
              <a:t> </a:t>
            </a:r>
            <a:r>
              <a:rPr lang="fr-FR" dirty="0" err="1" smtClean="0">
                <a:latin typeface="Courier New"/>
                <a:cs typeface="Courier New"/>
              </a:rPr>
              <a:t>T</a:t>
            </a:r>
            <a:r>
              <a:rPr lang="fr-FR" dirty="0" smtClean="0">
                <a:latin typeface="Courier New"/>
                <a:cs typeface="Courier New"/>
              </a:rPr>
              <a:t> * </a:t>
            </a:r>
            <a:r>
              <a:rPr lang="fr-FR" dirty="0" err="1" smtClean="0">
                <a:latin typeface="Courier New"/>
                <a:cs typeface="Courier New"/>
              </a:rPr>
              <a:t>operator</a:t>
            </a:r>
            <a:r>
              <a:rPr lang="fr-FR" dirty="0" smtClean="0">
                <a:latin typeface="Courier New"/>
                <a:cs typeface="Courier New"/>
              </a:rPr>
              <a:t> -&gt; () </a:t>
            </a:r>
            <a:r>
              <a:rPr lang="fr-FR" dirty="0" err="1" smtClean="0">
                <a:latin typeface="Courier New"/>
                <a:cs typeface="Courier New"/>
              </a:rPr>
              <a:t>throw</a:t>
            </a:r>
            <a:r>
              <a:rPr lang="fr-FR" dirty="0" smtClean="0">
                <a:latin typeface="Courier New"/>
                <a:cs typeface="Courier New"/>
              </a:rPr>
              <a:t> () {return </a:t>
            </a:r>
            <a:r>
              <a:rPr lang="fr-FR" dirty="0" err="1" smtClean="0">
                <a:latin typeface="Courier New"/>
                <a:cs typeface="Courier New"/>
              </a:rPr>
              <a:t>m_Ptr</a:t>
            </a:r>
            <a:r>
              <a:rPr lang="fr-FR" dirty="0" smtClean="0">
                <a:latin typeface="Courier New"/>
                <a:cs typeface="Courier New"/>
              </a:rPr>
              <a:t>;}  </a:t>
            </a:r>
          </a:p>
          <a:p>
            <a:r>
              <a:rPr lang="fr-FR" dirty="0">
                <a:latin typeface="Courier New"/>
                <a:cs typeface="Courier New"/>
              </a:rPr>
              <a:t>}</a:t>
            </a:r>
          </a:p>
          <a:p>
            <a:endParaRPr lang="fr-FR" dirty="0">
              <a:latin typeface="Courier New"/>
              <a:cs typeface="Courier New"/>
            </a:endParaRPr>
          </a:p>
        </p:txBody>
      </p:sp>
      <p:pic>
        <p:nvPicPr>
          <p:cNvPr id="5" name="Picture 23" descr="C:\Archives\Images\PanneauxRoutiers\SecuriteRoutiere\SmallAutreDang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042" y="5885143"/>
            <a:ext cx="9525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ZoneTexte 5"/>
          <p:cNvSpPr txBox="1"/>
          <p:nvPr/>
        </p:nvSpPr>
        <p:spPr>
          <a:xfrm>
            <a:off x="1520191" y="5885143"/>
            <a:ext cx="7321935" cy="646331"/>
          </a:xfrm>
          <a:prstGeom prst="rect">
            <a:avLst/>
          </a:prstGeom>
          <a:noFill/>
        </p:spPr>
        <p:txBody>
          <a:bodyPr wrap="square" rtlCol="0">
            <a:spAutoFit/>
          </a:bodyPr>
          <a:lstStyle/>
          <a:p>
            <a:r>
              <a:rPr lang="fr-FR" dirty="0" smtClean="0"/>
              <a:t>En fonction du comportement souhaité, il faut surcharger / interdire l’opérateur d’affectation et le constructeur par recopie!! </a:t>
            </a:r>
            <a:endParaRPr lang="fr-FR" dirty="0"/>
          </a:p>
        </p:txBody>
      </p:sp>
    </p:spTree>
    <p:extLst>
      <p:ext uri="{BB962C8B-B14F-4D97-AF65-F5344CB8AC3E}">
        <p14:creationId xmlns:p14="http://schemas.microsoft.com/office/powerpoint/2010/main" val="101706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42587" y="307900"/>
            <a:ext cx="7042913" cy="1477328"/>
          </a:xfrm>
          <a:prstGeom prst="rect">
            <a:avLst/>
          </a:prstGeom>
          <a:noFill/>
        </p:spPr>
        <p:txBody>
          <a:bodyPr wrap="square" rtlCol="0">
            <a:spAutoFit/>
          </a:bodyPr>
          <a:lstStyle/>
          <a:p>
            <a:r>
              <a:rPr lang="fr-FR" dirty="0" smtClean="0"/>
              <a:t>Utilisation :</a:t>
            </a:r>
          </a:p>
          <a:p>
            <a:r>
              <a:rPr lang="fr-FR" dirty="0" err="1" smtClean="0">
                <a:latin typeface="Courier New"/>
                <a:cs typeface="Courier New"/>
              </a:rPr>
              <a:t>typedef</a:t>
            </a:r>
            <a:r>
              <a:rPr lang="fr-FR" dirty="0" smtClean="0">
                <a:latin typeface="Courier New"/>
                <a:cs typeface="Courier New"/>
              </a:rPr>
              <a:t> </a:t>
            </a:r>
            <a:r>
              <a:rPr lang="fr-FR" dirty="0" err="1" smtClean="0">
                <a:latin typeface="Courier New"/>
                <a:cs typeface="Courier New"/>
              </a:rPr>
              <a:t>CPtr</a:t>
            </a:r>
            <a:r>
              <a:rPr lang="fr-FR" dirty="0" smtClean="0">
                <a:latin typeface="Courier New"/>
                <a:cs typeface="Courier New"/>
              </a:rPr>
              <a:t> &lt;</a:t>
            </a:r>
            <a:r>
              <a:rPr lang="fr-FR" dirty="0" err="1" smtClean="0">
                <a:latin typeface="Courier New"/>
                <a:cs typeface="Courier New"/>
              </a:rPr>
              <a:t>CPersonne</a:t>
            </a:r>
            <a:r>
              <a:rPr lang="fr-FR" dirty="0" smtClean="0">
                <a:latin typeface="Courier New"/>
                <a:cs typeface="Courier New"/>
              </a:rPr>
              <a:t>&gt; </a:t>
            </a:r>
            <a:r>
              <a:rPr lang="fr-FR" dirty="0" err="1" smtClean="0">
                <a:latin typeface="Courier New"/>
                <a:cs typeface="Courier New"/>
              </a:rPr>
              <a:t>CPtrPersonne</a:t>
            </a:r>
            <a:r>
              <a:rPr lang="fr-FR" dirty="0" smtClean="0">
                <a:latin typeface="Courier New"/>
                <a:cs typeface="Courier New"/>
              </a:rPr>
              <a:t>;</a:t>
            </a:r>
          </a:p>
          <a:p>
            <a:r>
              <a:rPr lang="fr-FR" dirty="0" err="1" smtClean="0">
                <a:latin typeface="Courier New"/>
                <a:cs typeface="Courier New"/>
              </a:rPr>
              <a:t>CPtrPersonne</a:t>
            </a:r>
            <a:r>
              <a:rPr lang="fr-FR" dirty="0" smtClean="0">
                <a:latin typeface="Courier New"/>
                <a:cs typeface="Courier New"/>
              </a:rPr>
              <a:t> </a:t>
            </a:r>
            <a:r>
              <a:rPr lang="fr-FR" dirty="0" err="1" smtClean="0">
                <a:latin typeface="Courier New"/>
                <a:cs typeface="Courier New"/>
              </a:rPr>
              <a:t>pMoi</a:t>
            </a:r>
            <a:r>
              <a:rPr lang="fr-FR" dirty="0" smtClean="0">
                <a:latin typeface="Courier New"/>
                <a:cs typeface="Courier New"/>
              </a:rPr>
              <a:t>;</a:t>
            </a:r>
          </a:p>
          <a:p>
            <a:r>
              <a:rPr lang="fr-FR" dirty="0" err="1" smtClean="0">
                <a:latin typeface="Courier New"/>
                <a:cs typeface="Courier New"/>
              </a:rPr>
              <a:t>pMoi</a:t>
            </a:r>
            <a:r>
              <a:rPr lang="fr-FR" dirty="0" smtClean="0">
                <a:latin typeface="Courier New"/>
                <a:cs typeface="Courier New"/>
              </a:rPr>
              <a:t> -&gt; </a:t>
            </a:r>
            <a:r>
              <a:rPr lang="fr-FR" dirty="0" err="1" smtClean="0">
                <a:latin typeface="Courier New"/>
                <a:cs typeface="Courier New"/>
              </a:rPr>
              <a:t>SetNom</a:t>
            </a:r>
            <a:r>
              <a:rPr lang="fr-FR" dirty="0" smtClean="0">
                <a:latin typeface="Courier New"/>
                <a:cs typeface="Courier New"/>
              </a:rPr>
              <a:t> ("Casali");</a:t>
            </a:r>
          </a:p>
          <a:p>
            <a:r>
              <a:rPr lang="fr-FR" dirty="0" smtClean="0">
                <a:latin typeface="Courier New"/>
                <a:cs typeface="Courier New"/>
              </a:rPr>
              <a:t>cout &lt;&lt; *</a:t>
            </a:r>
            <a:r>
              <a:rPr lang="fr-FR" dirty="0" err="1" smtClean="0">
                <a:latin typeface="Courier New"/>
                <a:cs typeface="Courier New"/>
              </a:rPr>
              <a:t>pMoi</a:t>
            </a:r>
            <a:r>
              <a:rPr lang="fr-FR" dirty="0" smtClean="0">
                <a:latin typeface="Courier New"/>
                <a:cs typeface="Courier New"/>
              </a:rPr>
              <a:t> &lt;&lt; </a:t>
            </a:r>
            <a:r>
              <a:rPr lang="fr-FR" dirty="0" err="1" smtClean="0">
                <a:latin typeface="Courier New"/>
                <a:cs typeface="Courier New"/>
              </a:rPr>
              <a:t>endl</a:t>
            </a:r>
            <a:r>
              <a:rPr lang="fr-FR" dirty="0" smtClean="0">
                <a:latin typeface="Courier New"/>
                <a:cs typeface="Courier New"/>
              </a:rPr>
              <a:t>;</a:t>
            </a:r>
            <a:endParaRPr lang="fr-FR" dirty="0">
              <a:latin typeface="Courier New"/>
              <a:cs typeface="Courier New"/>
            </a:endParaRPr>
          </a:p>
        </p:txBody>
      </p:sp>
      <p:pic>
        <p:nvPicPr>
          <p:cNvPr id="3" name="Picture 23" descr="C:\Archives\Images\PanneauxRoutiers\SecuriteRoutiere\SmallAutreDang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793" y="1911303"/>
            <a:ext cx="9525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ZoneTexte 3"/>
          <p:cNvSpPr txBox="1"/>
          <p:nvPr/>
        </p:nvSpPr>
        <p:spPr>
          <a:xfrm>
            <a:off x="1847321" y="1911303"/>
            <a:ext cx="5474614" cy="646331"/>
          </a:xfrm>
          <a:prstGeom prst="rect">
            <a:avLst/>
          </a:prstGeom>
          <a:noFill/>
        </p:spPr>
        <p:txBody>
          <a:bodyPr wrap="square" rtlCol="0">
            <a:spAutoFit/>
          </a:bodyPr>
          <a:lstStyle/>
          <a:p>
            <a:r>
              <a:rPr lang="fr-FR" dirty="0" smtClean="0"/>
              <a:t>Avec la définition de la classe, seul le constructeur par défaut est utilisable.</a:t>
            </a:r>
            <a:endParaRPr lang="fr-FR" dirty="0"/>
          </a:p>
        </p:txBody>
      </p:sp>
      <p:sp>
        <p:nvSpPr>
          <p:cNvPr id="5" name="ZoneTexte 4"/>
          <p:cNvSpPr txBox="1"/>
          <p:nvPr/>
        </p:nvSpPr>
        <p:spPr>
          <a:xfrm>
            <a:off x="509938" y="2982785"/>
            <a:ext cx="7716415" cy="646331"/>
          </a:xfrm>
          <a:prstGeom prst="rect">
            <a:avLst/>
          </a:prstGeom>
          <a:noFill/>
        </p:spPr>
        <p:txBody>
          <a:bodyPr wrap="square" rtlCol="0">
            <a:spAutoFit/>
          </a:bodyPr>
          <a:lstStyle/>
          <a:p>
            <a:r>
              <a:rPr lang="fr-FR" dirty="0" smtClean="0"/>
              <a:t>Si on veut utiliser d’autres constructeurs, il faut faire une dérivation de classe </a:t>
            </a:r>
            <a:endParaRPr lang="fr-FR" dirty="0"/>
          </a:p>
        </p:txBody>
      </p:sp>
      <p:sp>
        <p:nvSpPr>
          <p:cNvPr id="6" name="ZoneTexte 5"/>
          <p:cNvSpPr txBox="1"/>
          <p:nvPr/>
        </p:nvSpPr>
        <p:spPr>
          <a:xfrm>
            <a:off x="509938" y="3657982"/>
            <a:ext cx="6253069" cy="2893100"/>
          </a:xfrm>
          <a:prstGeom prst="rect">
            <a:avLst/>
          </a:prstGeom>
          <a:noFill/>
        </p:spPr>
        <p:txBody>
          <a:bodyPr wrap="square" rtlCol="0">
            <a:spAutoFit/>
          </a:bodyPr>
          <a:lstStyle/>
          <a:p>
            <a:r>
              <a:rPr lang="fr-FR" sz="1600" dirty="0" smtClean="0">
                <a:latin typeface="Courier New"/>
                <a:cs typeface="Courier New"/>
              </a:rPr>
              <a:t>Class </a:t>
            </a:r>
            <a:r>
              <a:rPr lang="fr-FR" sz="1600" dirty="0" err="1" smtClean="0">
                <a:latin typeface="Courier New"/>
                <a:cs typeface="Courier New"/>
              </a:rPr>
              <a:t>CPtrPersonne</a:t>
            </a:r>
            <a:r>
              <a:rPr lang="fr-FR" sz="1600" dirty="0" smtClean="0">
                <a:latin typeface="Courier New"/>
                <a:cs typeface="Courier New"/>
              </a:rPr>
              <a:t> : public </a:t>
            </a:r>
            <a:r>
              <a:rPr lang="fr-FR" sz="1600" dirty="0" err="1" smtClean="0">
                <a:latin typeface="Courier New"/>
                <a:cs typeface="Courier New"/>
              </a:rPr>
              <a:t>CPtr</a:t>
            </a:r>
            <a:r>
              <a:rPr lang="fr-FR" sz="1600" dirty="0" smtClean="0">
                <a:latin typeface="Courier New"/>
                <a:cs typeface="Courier New"/>
              </a:rPr>
              <a:t> &lt;</a:t>
            </a:r>
            <a:r>
              <a:rPr lang="fr-FR" sz="1600" dirty="0" err="1" smtClean="0">
                <a:latin typeface="Courier New"/>
                <a:cs typeface="Courier New"/>
              </a:rPr>
              <a:t>CPersonne</a:t>
            </a:r>
            <a:r>
              <a:rPr lang="fr-FR" sz="1600" dirty="0" smtClean="0">
                <a:latin typeface="Courier New"/>
                <a:cs typeface="Courier New"/>
              </a:rPr>
              <a:t>&gt; </a:t>
            </a:r>
          </a:p>
          <a:p>
            <a:r>
              <a:rPr lang="fr-FR" sz="1600" dirty="0" smtClean="0">
                <a:latin typeface="Courier New"/>
                <a:cs typeface="Courier New"/>
              </a:rPr>
              <a:t>{</a:t>
            </a:r>
          </a:p>
          <a:p>
            <a:r>
              <a:rPr lang="fr-FR" sz="1600" dirty="0" smtClean="0">
                <a:latin typeface="Courier New"/>
                <a:cs typeface="Courier New"/>
              </a:rPr>
              <a:t>…</a:t>
            </a:r>
          </a:p>
          <a:p>
            <a:r>
              <a:rPr lang="fr-FR" sz="1600" dirty="0" smtClean="0">
                <a:latin typeface="Courier New"/>
                <a:cs typeface="Courier New"/>
              </a:rPr>
              <a:t>public :</a:t>
            </a:r>
          </a:p>
          <a:p>
            <a:r>
              <a:rPr lang="fr-FR" sz="1600" dirty="0">
                <a:latin typeface="Courier New"/>
                <a:cs typeface="Courier New"/>
              </a:rPr>
              <a:t> </a:t>
            </a:r>
            <a:r>
              <a:rPr lang="fr-FR" sz="1600" dirty="0" smtClean="0">
                <a:latin typeface="Courier New"/>
                <a:cs typeface="Courier New"/>
              </a:rPr>
              <a:t>   </a:t>
            </a:r>
            <a:r>
              <a:rPr lang="fr-FR" sz="1600" dirty="0" err="1" smtClean="0">
                <a:latin typeface="Courier New"/>
                <a:cs typeface="Courier New"/>
              </a:rPr>
              <a:t>CPtrPersonne</a:t>
            </a:r>
            <a:r>
              <a:rPr lang="fr-FR" sz="1600" dirty="0" smtClean="0">
                <a:latin typeface="Courier New"/>
                <a:cs typeface="Courier New"/>
              </a:rPr>
              <a:t>  (</a:t>
            </a:r>
            <a:r>
              <a:rPr lang="fr-FR" sz="1600" dirty="0" err="1" smtClean="0">
                <a:latin typeface="Courier New"/>
                <a:cs typeface="Courier New"/>
              </a:rPr>
              <a:t>Params</a:t>
            </a:r>
            <a:r>
              <a:rPr lang="fr-FR" sz="1600" dirty="0" smtClean="0">
                <a:latin typeface="Courier New"/>
                <a:cs typeface="Courier New"/>
              </a:rPr>
              <a:t>) </a:t>
            </a:r>
          </a:p>
          <a:p>
            <a:r>
              <a:rPr lang="fr-FR" sz="1600" dirty="0">
                <a:latin typeface="Courier New"/>
                <a:cs typeface="Courier New"/>
              </a:rPr>
              <a:t> </a:t>
            </a:r>
            <a:r>
              <a:rPr lang="fr-FR" sz="1600" dirty="0" smtClean="0">
                <a:latin typeface="Courier New"/>
                <a:cs typeface="Courier New"/>
              </a:rPr>
              <a:t>   {</a:t>
            </a:r>
          </a:p>
          <a:p>
            <a:r>
              <a:rPr lang="fr-FR" sz="1600" dirty="0">
                <a:latin typeface="Courier New"/>
                <a:cs typeface="Courier New"/>
              </a:rPr>
              <a:t> </a:t>
            </a:r>
            <a:r>
              <a:rPr lang="fr-FR" sz="1600" dirty="0" smtClean="0">
                <a:latin typeface="Courier New"/>
                <a:cs typeface="Courier New"/>
              </a:rPr>
              <a:t>      </a:t>
            </a:r>
            <a:r>
              <a:rPr lang="fr-FR" sz="1600" dirty="0" err="1" smtClean="0">
                <a:latin typeface="Courier New"/>
                <a:cs typeface="Courier New"/>
              </a:rPr>
              <a:t>m_Ptr</a:t>
            </a:r>
            <a:r>
              <a:rPr lang="fr-FR" sz="1600" dirty="0" smtClean="0">
                <a:latin typeface="Courier New"/>
                <a:cs typeface="Courier New"/>
              </a:rPr>
              <a:t> = new </a:t>
            </a:r>
            <a:r>
              <a:rPr lang="fr-FR" sz="1600" dirty="0" err="1" smtClean="0">
                <a:latin typeface="Courier New"/>
                <a:cs typeface="Courier New"/>
              </a:rPr>
              <a:t>CPersonne</a:t>
            </a:r>
            <a:r>
              <a:rPr lang="fr-FR" sz="1600" dirty="0" smtClean="0">
                <a:latin typeface="Courier New"/>
                <a:cs typeface="Courier New"/>
              </a:rPr>
              <a:t> (</a:t>
            </a:r>
            <a:r>
              <a:rPr lang="fr-FR" sz="1600" dirty="0" err="1" smtClean="0">
                <a:latin typeface="Courier New"/>
                <a:cs typeface="Courier New"/>
              </a:rPr>
              <a:t>Params</a:t>
            </a:r>
            <a:r>
              <a:rPr lang="fr-FR" sz="1600" dirty="0" smtClean="0">
                <a:latin typeface="Courier New"/>
                <a:cs typeface="Courier New"/>
              </a:rPr>
              <a:t>); </a:t>
            </a:r>
          </a:p>
          <a:p>
            <a:r>
              <a:rPr lang="fr-FR" sz="1600" dirty="0">
                <a:latin typeface="Courier New"/>
                <a:cs typeface="Courier New"/>
              </a:rPr>
              <a:t> </a:t>
            </a:r>
            <a:r>
              <a:rPr lang="fr-FR" sz="1600" dirty="0" smtClean="0">
                <a:latin typeface="Courier New"/>
                <a:cs typeface="Courier New"/>
              </a:rPr>
              <a:t>      …</a:t>
            </a:r>
          </a:p>
          <a:p>
            <a:r>
              <a:rPr lang="fr-FR" sz="1600" dirty="0">
                <a:latin typeface="Courier New"/>
                <a:cs typeface="Courier New"/>
              </a:rPr>
              <a:t> </a:t>
            </a:r>
            <a:r>
              <a:rPr lang="fr-FR" sz="1600" dirty="0" smtClean="0">
                <a:latin typeface="Courier New"/>
                <a:cs typeface="Courier New"/>
              </a:rPr>
              <a:t>   }</a:t>
            </a:r>
          </a:p>
          <a:p>
            <a:r>
              <a:rPr lang="fr-FR" sz="1600" dirty="0" smtClean="0">
                <a:latin typeface="Courier New"/>
                <a:cs typeface="Courier New"/>
              </a:rPr>
              <a:t>…</a:t>
            </a:r>
          </a:p>
          <a:p>
            <a:r>
              <a:rPr lang="fr-FR" sz="1600" dirty="0">
                <a:latin typeface="Courier New"/>
                <a:cs typeface="Courier New"/>
              </a:rPr>
              <a:t>}</a:t>
            </a:r>
          </a:p>
        </p:txBody>
      </p:sp>
    </p:spTree>
    <p:extLst>
      <p:ext uri="{BB962C8B-B14F-4D97-AF65-F5344CB8AC3E}">
        <p14:creationId xmlns:p14="http://schemas.microsoft.com/office/powerpoint/2010/main" val="278988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682" y="2565934"/>
            <a:ext cx="4518300" cy="426477"/>
          </a:xfrm>
          <a:prstGeom prst="rect">
            <a:avLst/>
          </a:prstGeom>
          <a:solidFill>
            <a:schemeClr val="bg1"/>
          </a:solidFill>
          <a:effectLst>
            <a:glow rad="101600">
              <a:schemeClr val="tx2">
                <a:alpha val="75000"/>
              </a:schemeClr>
            </a:glow>
            <a:outerShdw blurRad="76200" dist="38100" dir="5400000" rotWithShape="0">
              <a:srgbClr val="000000">
                <a:alpha val="6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latin typeface="Palatino Linotype"/>
            </a:endParaRPr>
          </a:p>
        </p:txBody>
      </p:sp>
      <p:sp>
        <p:nvSpPr>
          <p:cNvPr id="4" name="ZoneTexte 3"/>
          <p:cNvSpPr txBox="1"/>
          <p:nvPr/>
        </p:nvSpPr>
        <p:spPr>
          <a:xfrm>
            <a:off x="492861" y="1248921"/>
            <a:ext cx="7923695" cy="4478149"/>
          </a:xfrm>
          <a:prstGeom prst="rect">
            <a:avLst/>
          </a:prstGeom>
          <a:noFill/>
        </p:spPr>
        <p:txBody>
          <a:bodyPr wrap="square" rtlCol="0">
            <a:spAutoFit/>
          </a:bodyPr>
          <a:lstStyle/>
          <a:p>
            <a:pPr marL="342900" indent="-342900">
              <a:lnSpc>
                <a:spcPct val="200000"/>
              </a:lnSpc>
              <a:buFont typeface="+mj-lt"/>
              <a:buAutoNum type="alphaUcPeriod"/>
            </a:pPr>
            <a:r>
              <a:rPr lang="fr-FR" dirty="0">
                <a:solidFill>
                  <a:prstClr val="white"/>
                </a:solidFill>
              </a:rPr>
              <a:t>Quelques problèmes avec les pointeurs en mémoire dynamique</a:t>
            </a:r>
          </a:p>
          <a:p>
            <a:pPr marL="342900" indent="-342900">
              <a:lnSpc>
                <a:spcPct val="200000"/>
              </a:lnSpc>
              <a:buFont typeface="+mj-lt"/>
              <a:buAutoNum type="alphaUcPeriod"/>
            </a:pPr>
            <a:r>
              <a:rPr lang="fr-FR" dirty="0">
                <a:solidFill>
                  <a:prstClr val="white"/>
                </a:solidFill>
              </a:rPr>
              <a:t>Idiome RAII</a:t>
            </a:r>
          </a:p>
          <a:p>
            <a:pPr marL="342900" indent="-342900">
              <a:lnSpc>
                <a:spcPct val="200000"/>
              </a:lnSpc>
              <a:buFont typeface="+mj-lt"/>
              <a:buAutoNum type="alphaUcPeriod"/>
            </a:pPr>
            <a:r>
              <a:rPr lang="fr-FR" dirty="0" smtClean="0">
                <a:solidFill>
                  <a:prstClr val="white"/>
                </a:solidFill>
                <a:latin typeface="Palatino Linotype"/>
              </a:rPr>
              <a:t>Avant propos pour les listes chainées</a:t>
            </a:r>
          </a:p>
          <a:p>
            <a:pPr marL="342900" indent="-342900">
              <a:lnSpc>
                <a:spcPct val="200000"/>
              </a:lnSpc>
              <a:buFont typeface="+mj-lt"/>
              <a:buAutoNum type="alphaUcPeriod"/>
            </a:pPr>
            <a:r>
              <a:rPr lang="fr-FR" dirty="0" smtClean="0">
                <a:solidFill>
                  <a:prstClr val="white"/>
                </a:solidFill>
                <a:latin typeface="Palatino Linotype"/>
              </a:rPr>
              <a:t>On veut faire quoi?</a:t>
            </a:r>
          </a:p>
          <a:p>
            <a:pPr marL="342900" indent="-342900">
              <a:lnSpc>
                <a:spcPct val="200000"/>
              </a:lnSpc>
              <a:buFont typeface="+mj-lt"/>
              <a:buAutoNum type="alphaUcPeriod"/>
            </a:pPr>
            <a:r>
              <a:rPr lang="fr-FR" dirty="0" smtClean="0">
                <a:solidFill>
                  <a:prstClr val="white"/>
                </a:solidFill>
                <a:latin typeface="Palatino Linotype"/>
              </a:rPr>
              <a:t>Structure et fonctionnalités d’un nœud</a:t>
            </a:r>
          </a:p>
          <a:p>
            <a:pPr marL="342900" indent="-342900">
              <a:lnSpc>
                <a:spcPct val="200000"/>
              </a:lnSpc>
              <a:buFont typeface="+mj-lt"/>
              <a:buAutoNum type="alphaUcPeriod"/>
            </a:pPr>
            <a:r>
              <a:rPr lang="fr-FR" dirty="0" smtClean="0">
                <a:solidFill>
                  <a:prstClr val="white"/>
                </a:solidFill>
                <a:latin typeface="Palatino Linotype"/>
              </a:rPr>
              <a:t>Une première liste chainée</a:t>
            </a:r>
          </a:p>
          <a:p>
            <a:pPr marL="342900" indent="-342900">
              <a:lnSpc>
                <a:spcPct val="200000"/>
              </a:lnSpc>
              <a:buFont typeface="+mj-lt"/>
              <a:buAutoNum type="alphaUcPeriod"/>
            </a:pPr>
            <a:r>
              <a:rPr lang="fr-FR" dirty="0" smtClean="0">
                <a:solidFill>
                  <a:prstClr val="white"/>
                </a:solidFill>
                <a:latin typeface="Palatino Linotype"/>
              </a:rPr>
              <a:t>Classe pour liste chainée</a:t>
            </a:r>
          </a:p>
          <a:p>
            <a:pPr marL="342900" indent="-342900">
              <a:lnSpc>
                <a:spcPct val="200000"/>
              </a:lnSpc>
              <a:buFont typeface="+mj-lt"/>
              <a:buAutoNum type="alphaUcPeriod"/>
            </a:pPr>
            <a:r>
              <a:rPr lang="fr-FR" dirty="0" smtClean="0">
                <a:solidFill>
                  <a:prstClr val="white"/>
                </a:solidFill>
                <a:latin typeface="Palatino Linotype"/>
              </a:rPr>
              <a:t>Technique de la sentinelle</a:t>
            </a:r>
            <a:endParaRPr lang="fr-FR" dirty="0">
              <a:solidFill>
                <a:prstClr val="white"/>
              </a:solidFill>
              <a:latin typeface="Palatino Linotype"/>
            </a:endParaRPr>
          </a:p>
        </p:txBody>
      </p:sp>
      <p:sp>
        <p:nvSpPr>
          <p:cNvPr id="3" name="Titre 2"/>
          <p:cNvSpPr>
            <a:spLocks noGrp="1"/>
          </p:cNvSpPr>
          <p:nvPr>
            <p:ph type="title"/>
          </p:nvPr>
        </p:nvSpPr>
        <p:spPr>
          <a:xfrm>
            <a:off x="369682" y="337181"/>
            <a:ext cx="7543800" cy="914400"/>
          </a:xfrm>
        </p:spPr>
        <p:txBody>
          <a:bodyPr/>
          <a:lstStyle/>
          <a:p>
            <a:r>
              <a:rPr lang="fr-FR" dirty="0" smtClean="0"/>
              <a:t>Plan</a:t>
            </a:r>
            <a:endParaRPr lang="fr-FR" dirty="0"/>
          </a:p>
        </p:txBody>
      </p:sp>
    </p:spTree>
    <p:extLst>
      <p:ext uri="{BB962C8B-B14F-4D97-AF65-F5344CB8AC3E}">
        <p14:creationId xmlns:p14="http://schemas.microsoft.com/office/powerpoint/2010/main" val="419631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re 2"/>
          <p:cNvSpPr txBox="1">
            <a:spLocks/>
          </p:cNvSpPr>
          <p:nvPr/>
        </p:nvSpPr>
        <p:spPr>
          <a:xfrm>
            <a:off x="414383" y="150586"/>
            <a:ext cx="7543800" cy="9144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smtClean="0">
                <a:solidFill>
                  <a:prstClr val="white"/>
                </a:solidFill>
                <a:latin typeface="Palatino Linotype"/>
              </a:rPr>
              <a:t>C. Avant propos</a:t>
            </a:r>
            <a:endParaRPr lang="fr-FR" dirty="0">
              <a:solidFill>
                <a:prstClr val="white"/>
              </a:solidFill>
              <a:latin typeface="Palatino Linotype"/>
            </a:endParaRPr>
          </a:p>
        </p:txBody>
      </p:sp>
      <p:sp>
        <p:nvSpPr>
          <p:cNvPr id="2" name="ZoneTexte 1"/>
          <p:cNvSpPr txBox="1"/>
          <p:nvPr/>
        </p:nvSpPr>
        <p:spPr>
          <a:xfrm>
            <a:off x="310445" y="1397000"/>
            <a:ext cx="8692444" cy="2862323"/>
          </a:xfrm>
          <a:prstGeom prst="rect">
            <a:avLst/>
          </a:prstGeom>
          <a:noFill/>
        </p:spPr>
        <p:txBody>
          <a:bodyPr wrap="square" rtlCol="0">
            <a:spAutoFit/>
          </a:bodyPr>
          <a:lstStyle/>
          <a:p>
            <a:r>
              <a:rPr lang="fr-FR" dirty="0" smtClean="0"/>
              <a:t>Les vecteurs sont une collection simple à manipuler permettant l’accès facile à un élément en utilisant la notation []</a:t>
            </a:r>
          </a:p>
          <a:p>
            <a:endParaRPr lang="fr-FR" dirty="0"/>
          </a:p>
          <a:p>
            <a:r>
              <a:rPr lang="fr-FR" dirty="0" smtClean="0"/>
              <a:t>Cependant : </a:t>
            </a:r>
          </a:p>
          <a:p>
            <a:pPr marL="285750" indent="-285750">
              <a:buFont typeface="Arial"/>
              <a:buChar char="•"/>
            </a:pPr>
            <a:r>
              <a:rPr lang="fr-FR" dirty="0" smtClean="0"/>
              <a:t>En cas de suppression à la position </a:t>
            </a:r>
            <a:r>
              <a:rPr lang="fr-FR" i="1" dirty="0" smtClean="0"/>
              <a:t>i</a:t>
            </a:r>
            <a:r>
              <a:rPr lang="fr-FR" dirty="0" smtClean="0"/>
              <a:t>, on est amené à « </a:t>
            </a:r>
            <a:r>
              <a:rPr lang="fr-FR" i="1" dirty="0" smtClean="0"/>
              <a:t>relocaliser »</a:t>
            </a:r>
            <a:r>
              <a:rPr lang="fr-FR" dirty="0" smtClean="0"/>
              <a:t> </a:t>
            </a:r>
          </a:p>
          <a:p>
            <a:r>
              <a:rPr lang="fr-FR" dirty="0">
                <a:latin typeface="Courier New"/>
                <a:cs typeface="Courier New"/>
              </a:rPr>
              <a:t>	</a:t>
            </a:r>
            <a:r>
              <a:rPr lang="fr-FR" dirty="0" smtClean="0">
                <a:latin typeface="Courier New"/>
                <a:cs typeface="Courier New"/>
              </a:rPr>
              <a:t>.size () – i </a:t>
            </a:r>
            <a:r>
              <a:rPr lang="fr-FR" dirty="0" smtClean="0"/>
              <a:t>cases du vecteur;</a:t>
            </a:r>
          </a:p>
          <a:p>
            <a:pPr marL="285750" indent="-285750">
              <a:buFont typeface="Arial"/>
              <a:buChar char="•"/>
            </a:pPr>
            <a:r>
              <a:rPr lang="fr-FR" dirty="0" smtClean="0"/>
              <a:t>En cas d’ajout, on peut être amené à « </a:t>
            </a:r>
            <a:r>
              <a:rPr lang="fr-FR" i="1" dirty="0" smtClean="0"/>
              <a:t>relocaliser</a:t>
            </a:r>
            <a:r>
              <a:rPr lang="fr-FR" dirty="0" smtClean="0"/>
              <a:t> » l’intégralité du vecteur.</a:t>
            </a:r>
          </a:p>
          <a:p>
            <a:pPr marL="285750" indent="-285750">
              <a:buFont typeface="Arial"/>
              <a:buChar char="•"/>
            </a:pPr>
            <a:endParaRPr lang="fr-FR" dirty="0"/>
          </a:p>
          <a:p>
            <a:r>
              <a:rPr lang="fr-FR" dirty="0" smtClean="0"/>
              <a:t>Pour palier ces deux problèmes, on utilise des listes chainées. Cependant, on perd l’accès direct à un élément avec la notation  []</a:t>
            </a:r>
            <a:endParaRPr lang="fr-FR" dirty="0"/>
          </a:p>
        </p:txBody>
      </p:sp>
    </p:spTree>
    <p:extLst>
      <p:ext uri="{BB962C8B-B14F-4D97-AF65-F5344CB8AC3E}">
        <p14:creationId xmlns:p14="http://schemas.microsoft.com/office/powerpoint/2010/main" val="14913826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862" y="3093127"/>
            <a:ext cx="2562128" cy="426477"/>
          </a:xfrm>
          <a:prstGeom prst="rect">
            <a:avLst/>
          </a:prstGeom>
          <a:solidFill>
            <a:schemeClr val="bg1"/>
          </a:solidFill>
          <a:effectLst>
            <a:glow rad="101600">
              <a:schemeClr val="tx2">
                <a:alpha val="75000"/>
              </a:schemeClr>
            </a:glow>
            <a:outerShdw blurRad="76200" dist="38100" dir="5400000" rotWithShape="0">
              <a:srgbClr val="000000">
                <a:alpha val="6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latin typeface="Palatino Linotype"/>
            </a:endParaRPr>
          </a:p>
        </p:txBody>
      </p:sp>
      <p:sp>
        <p:nvSpPr>
          <p:cNvPr id="4" name="ZoneTexte 3"/>
          <p:cNvSpPr txBox="1"/>
          <p:nvPr/>
        </p:nvSpPr>
        <p:spPr>
          <a:xfrm>
            <a:off x="492861" y="1248921"/>
            <a:ext cx="7923695" cy="4478149"/>
          </a:xfrm>
          <a:prstGeom prst="rect">
            <a:avLst/>
          </a:prstGeom>
          <a:noFill/>
        </p:spPr>
        <p:txBody>
          <a:bodyPr wrap="square" rtlCol="0">
            <a:spAutoFit/>
          </a:bodyPr>
          <a:lstStyle/>
          <a:p>
            <a:pPr marL="342900" indent="-342900">
              <a:lnSpc>
                <a:spcPct val="200000"/>
              </a:lnSpc>
              <a:buFont typeface="+mj-lt"/>
              <a:buAutoNum type="alphaUcPeriod"/>
            </a:pPr>
            <a:r>
              <a:rPr lang="fr-FR" dirty="0">
                <a:solidFill>
                  <a:prstClr val="white"/>
                </a:solidFill>
              </a:rPr>
              <a:t>Quelques problèmes avec les pointeurs en mémoire dynamique</a:t>
            </a:r>
          </a:p>
          <a:p>
            <a:pPr marL="342900" indent="-342900">
              <a:lnSpc>
                <a:spcPct val="200000"/>
              </a:lnSpc>
              <a:buFont typeface="+mj-lt"/>
              <a:buAutoNum type="alphaUcPeriod"/>
            </a:pPr>
            <a:r>
              <a:rPr lang="fr-FR" dirty="0">
                <a:solidFill>
                  <a:prstClr val="white"/>
                </a:solidFill>
              </a:rPr>
              <a:t>Idiome RAII</a:t>
            </a:r>
          </a:p>
          <a:p>
            <a:pPr marL="342900" indent="-342900">
              <a:lnSpc>
                <a:spcPct val="200000"/>
              </a:lnSpc>
              <a:buFont typeface="+mj-lt"/>
              <a:buAutoNum type="alphaUcPeriod"/>
            </a:pPr>
            <a:r>
              <a:rPr lang="fr-FR" dirty="0" smtClean="0">
                <a:solidFill>
                  <a:prstClr val="white"/>
                </a:solidFill>
                <a:latin typeface="Palatino Linotype"/>
              </a:rPr>
              <a:t>Avant propos pour les listes chainées</a:t>
            </a:r>
          </a:p>
          <a:p>
            <a:pPr marL="342900" indent="-342900">
              <a:lnSpc>
                <a:spcPct val="200000"/>
              </a:lnSpc>
              <a:buFont typeface="+mj-lt"/>
              <a:buAutoNum type="alphaUcPeriod"/>
            </a:pPr>
            <a:r>
              <a:rPr lang="fr-FR" dirty="0" smtClean="0">
                <a:solidFill>
                  <a:prstClr val="white"/>
                </a:solidFill>
                <a:latin typeface="Palatino Linotype"/>
              </a:rPr>
              <a:t>On veut faire quoi?</a:t>
            </a:r>
          </a:p>
          <a:p>
            <a:pPr marL="342900" indent="-342900">
              <a:lnSpc>
                <a:spcPct val="200000"/>
              </a:lnSpc>
              <a:buFont typeface="+mj-lt"/>
              <a:buAutoNum type="alphaUcPeriod"/>
            </a:pPr>
            <a:r>
              <a:rPr lang="fr-FR" dirty="0" smtClean="0">
                <a:solidFill>
                  <a:prstClr val="white"/>
                </a:solidFill>
                <a:latin typeface="Palatino Linotype"/>
              </a:rPr>
              <a:t>Structure et fonctionnalités d’un nœud</a:t>
            </a:r>
          </a:p>
          <a:p>
            <a:pPr marL="342900" indent="-342900">
              <a:lnSpc>
                <a:spcPct val="200000"/>
              </a:lnSpc>
              <a:buFont typeface="+mj-lt"/>
              <a:buAutoNum type="alphaUcPeriod"/>
            </a:pPr>
            <a:r>
              <a:rPr lang="fr-FR" dirty="0" smtClean="0">
                <a:solidFill>
                  <a:prstClr val="white"/>
                </a:solidFill>
                <a:latin typeface="Palatino Linotype"/>
              </a:rPr>
              <a:t>Une première liste chainée</a:t>
            </a:r>
          </a:p>
          <a:p>
            <a:pPr marL="342900" indent="-342900">
              <a:lnSpc>
                <a:spcPct val="200000"/>
              </a:lnSpc>
              <a:buFont typeface="+mj-lt"/>
              <a:buAutoNum type="alphaUcPeriod"/>
            </a:pPr>
            <a:r>
              <a:rPr lang="fr-FR" dirty="0" smtClean="0">
                <a:solidFill>
                  <a:prstClr val="white"/>
                </a:solidFill>
                <a:latin typeface="Palatino Linotype"/>
              </a:rPr>
              <a:t>Classe pour liste chainée</a:t>
            </a:r>
          </a:p>
          <a:p>
            <a:pPr marL="342900" indent="-342900">
              <a:lnSpc>
                <a:spcPct val="200000"/>
              </a:lnSpc>
              <a:buFont typeface="+mj-lt"/>
              <a:buAutoNum type="alphaUcPeriod"/>
            </a:pPr>
            <a:r>
              <a:rPr lang="fr-FR" dirty="0" smtClean="0">
                <a:solidFill>
                  <a:prstClr val="white"/>
                </a:solidFill>
                <a:latin typeface="Palatino Linotype"/>
              </a:rPr>
              <a:t>Technique de la sentinelle</a:t>
            </a:r>
            <a:endParaRPr lang="fr-FR" dirty="0">
              <a:solidFill>
                <a:prstClr val="white"/>
              </a:solidFill>
              <a:latin typeface="Palatino Linotype"/>
            </a:endParaRPr>
          </a:p>
        </p:txBody>
      </p:sp>
      <p:sp>
        <p:nvSpPr>
          <p:cNvPr id="3" name="Titre 2"/>
          <p:cNvSpPr>
            <a:spLocks noGrp="1"/>
          </p:cNvSpPr>
          <p:nvPr>
            <p:ph type="title"/>
          </p:nvPr>
        </p:nvSpPr>
        <p:spPr>
          <a:xfrm>
            <a:off x="369682" y="337181"/>
            <a:ext cx="7543800" cy="914400"/>
          </a:xfrm>
        </p:spPr>
        <p:txBody>
          <a:bodyPr/>
          <a:lstStyle/>
          <a:p>
            <a:r>
              <a:rPr lang="fr-FR" dirty="0" smtClean="0"/>
              <a:t>Plan</a:t>
            </a:r>
            <a:endParaRPr lang="fr-FR" dirty="0"/>
          </a:p>
        </p:txBody>
      </p:sp>
    </p:spTree>
    <p:extLst>
      <p:ext uri="{BB962C8B-B14F-4D97-AF65-F5344CB8AC3E}">
        <p14:creationId xmlns:p14="http://schemas.microsoft.com/office/powerpoint/2010/main" val="419631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p:cNvSpPr txBox="1">
            <a:spLocks/>
          </p:cNvSpPr>
          <p:nvPr/>
        </p:nvSpPr>
        <p:spPr>
          <a:xfrm>
            <a:off x="414382" y="150586"/>
            <a:ext cx="8602617" cy="9144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smtClean="0">
                <a:solidFill>
                  <a:prstClr val="white"/>
                </a:solidFill>
                <a:latin typeface="Palatino Linotype"/>
              </a:rPr>
              <a:t>D. On veut faire quoi?</a:t>
            </a:r>
            <a:endParaRPr lang="fr-FR" dirty="0">
              <a:solidFill>
                <a:prstClr val="white"/>
              </a:solidFill>
              <a:latin typeface="Palatino Linotype"/>
            </a:endParaRPr>
          </a:p>
        </p:txBody>
      </p:sp>
      <p:sp>
        <p:nvSpPr>
          <p:cNvPr id="3" name="ZoneTexte 2"/>
          <p:cNvSpPr txBox="1"/>
          <p:nvPr/>
        </p:nvSpPr>
        <p:spPr>
          <a:xfrm>
            <a:off x="635000" y="1478643"/>
            <a:ext cx="6812643" cy="369332"/>
          </a:xfrm>
          <a:prstGeom prst="rect">
            <a:avLst/>
          </a:prstGeom>
          <a:noFill/>
        </p:spPr>
        <p:txBody>
          <a:bodyPr wrap="square" rtlCol="0">
            <a:spAutoFit/>
          </a:bodyPr>
          <a:lstStyle/>
          <a:p>
            <a:pPr marL="342900" indent="-342900">
              <a:buFont typeface="+mj-lt"/>
              <a:buAutoNum type="arabicPeriod"/>
            </a:pPr>
            <a:r>
              <a:rPr lang="fr-FR" dirty="0" smtClean="0"/>
              <a:t>Gérer une liste dynamique d’élément en mémoire</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3018442226"/>
              </p:ext>
            </p:extLst>
          </p:nvPr>
        </p:nvGraphicFramePr>
        <p:xfrm>
          <a:off x="1188357" y="2830288"/>
          <a:ext cx="3537855" cy="2050140"/>
        </p:xfrm>
        <a:graphic>
          <a:graphicData uri="http://schemas.openxmlformats.org/drawingml/2006/table">
            <a:tbl>
              <a:tblPr bandRow="1">
                <a:tableStyleId>{5C22544A-7EE6-4342-B048-85BDC9FD1C3A}</a:tableStyleId>
              </a:tblPr>
              <a:tblGrid>
                <a:gridCol w="707571"/>
                <a:gridCol w="707571"/>
                <a:gridCol w="707571"/>
                <a:gridCol w="707571"/>
                <a:gridCol w="707571"/>
              </a:tblGrid>
              <a:tr h="410028">
                <a:tc>
                  <a:txBody>
                    <a:bodyPr/>
                    <a:lstStyle/>
                    <a:p>
                      <a:endParaRPr lang="fr-FR" dirty="0"/>
                    </a:p>
                  </a:txBody>
                  <a:tcPr>
                    <a:solidFill>
                      <a:srgbClr val="FF0000"/>
                    </a:solidFill>
                  </a:tcPr>
                </a:tc>
                <a:tc>
                  <a:txBody>
                    <a:bodyPr/>
                    <a:lstStyle/>
                    <a:p>
                      <a:endParaRPr lang="fr-FR"/>
                    </a:p>
                  </a:txBody>
                  <a:tcPr/>
                </a:tc>
                <a:tc>
                  <a:txBody>
                    <a:bodyPr/>
                    <a:lstStyle/>
                    <a:p>
                      <a:endParaRPr lang="fr-FR" dirty="0"/>
                    </a:p>
                  </a:txBody>
                  <a:tcPr>
                    <a:solidFill>
                      <a:srgbClr val="FF0000"/>
                    </a:solidFill>
                  </a:tcPr>
                </a:tc>
                <a:tc>
                  <a:txBody>
                    <a:bodyPr/>
                    <a:lstStyle/>
                    <a:p>
                      <a:endParaRPr lang="fr-FR"/>
                    </a:p>
                  </a:txBody>
                  <a:tcPr/>
                </a:tc>
                <a:tc>
                  <a:txBody>
                    <a:bodyPr/>
                    <a:lstStyle/>
                    <a:p>
                      <a:endParaRPr lang="fr-FR"/>
                    </a:p>
                  </a:txBody>
                  <a:tcPr/>
                </a:tc>
              </a:tr>
              <a:tr h="410028">
                <a:tc>
                  <a:txBody>
                    <a:bodyPr/>
                    <a:lstStyle/>
                    <a:p>
                      <a:endParaRPr lang="fr-FR" dirty="0"/>
                    </a:p>
                  </a:txBody>
                  <a:tcPr>
                    <a:solidFill>
                      <a:srgbClr val="FF0000"/>
                    </a:solidFill>
                  </a:tcPr>
                </a:tc>
                <a:tc>
                  <a:txBody>
                    <a:bodyPr/>
                    <a:lstStyle/>
                    <a:p>
                      <a:endParaRPr lang="fr-FR"/>
                    </a:p>
                  </a:txBody>
                  <a:tcPr>
                    <a:solidFill>
                      <a:srgbClr val="FF0000"/>
                    </a:solidFill>
                  </a:tcPr>
                </a:tc>
                <a:tc>
                  <a:txBody>
                    <a:bodyPr/>
                    <a:lstStyle/>
                    <a:p>
                      <a:endParaRPr lang="fr-FR" dirty="0"/>
                    </a:p>
                  </a:txBody>
                  <a:tcPr>
                    <a:solidFill>
                      <a:srgbClr val="FF0000"/>
                    </a:solidFill>
                  </a:tcPr>
                </a:tc>
                <a:tc>
                  <a:txBody>
                    <a:bodyPr/>
                    <a:lstStyle/>
                    <a:p>
                      <a:endParaRPr lang="fr-FR" dirty="0"/>
                    </a:p>
                  </a:txBody>
                  <a:tcPr>
                    <a:solidFill>
                      <a:srgbClr val="FF0000"/>
                    </a:solidFill>
                  </a:tcPr>
                </a:tc>
                <a:tc>
                  <a:txBody>
                    <a:bodyPr/>
                    <a:lstStyle/>
                    <a:p>
                      <a:endParaRPr lang="fr-FR" dirty="0"/>
                    </a:p>
                  </a:txBody>
                  <a:tcPr>
                    <a:solidFill>
                      <a:srgbClr val="FF0000"/>
                    </a:solidFill>
                  </a:tcPr>
                </a:tc>
              </a:tr>
              <a:tr h="410028">
                <a:tc>
                  <a:txBody>
                    <a:bodyPr/>
                    <a:lstStyle/>
                    <a:p>
                      <a:endParaRPr lang="fr-FR"/>
                    </a:p>
                  </a:txBody>
                  <a:tcPr/>
                </a:tc>
                <a:tc>
                  <a:txBody>
                    <a:bodyPr/>
                    <a:lstStyle/>
                    <a:p>
                      <a:endParaRPr lang="fr-FR" dirty="0"/>
                    </a:p>
                  </a:txBody>
                  <a:tcPr>
                    <a:solidFill>
                      <a:srgbClr val="FF0000"/>
                    </a:solidFill>
                  </a:tcPr>
                </a:tc>
                <a:tc>
                  <a:txBody>
                    <a:bodyPr/>
                    <a:lstStyle/>
                    <a:p>
                      <a:endParaRPr lang="fr-FR"/>
                    </a:p>
                  </a:txBody>
                  <a:tcPr>
                    <a:solidFill>
                      <a:srgbClr val="FF0000"/>
                    </a:solidFill>
                  </a:tcPr>
                </a:tc>
                <a:tc>
                  <a:txBody>
                    <a:bodyPr/>
                    <a:lstStyle/>
                    <a:p>
                      <a:endParaRPr lang="fr-FR"/>
                    </a:p>
                  </a:txBody>
                  <a:tcPr>
                    <a:solidFill>
                      <a:srgbClr val="FF0000"/>
                    </a:solidFill>
                  </a:tcPr>
                </a:tc>
                <a:tc>
                  <a:txBody>
                    <a:bodyPr/>
                    <a:lstStyle/>
                    <a:p>
                      <a:endParaRPr lang="fr-FR"/>
                    </a:p>
                  </a:txBody>
                  <a:tcPr>
                    <a:solidFill>
                      <a:srgbClr val="FF0000"/>
                    </a:solidFill>
                  </a:tcPr>
                </a:tc>
              </a:tr>
              <a:tr h="410028">
                <a:tc>
                  <a:txBody>
                    <a:bodyPr/>
                    <a:lstStyle/>
                    <a:p>
                      <a:endParaRPr lang="fr-FR"/>
                    </a:p>
                  </a:txBody>
                  <a:tcPr/>
                </a:tc>
                <a:tc>
                  <a:txBody>
                    <a:bodyPr/>
                    <a:lstStyle/>
                    <a:p>
                      <a:endParaRPr lang="fr-FR" dirty="0"/>
                    </a:p>
                  </a:txBody>
                  <a:tcPr>
                    <a:solidFill>
                      <a:srgbClr val="FF0000"/>
                    </a:solidFill>
                  </a:tcPr>
                </a:tc>
                <a:tc>
                  <a:txBody>
                    <a:bodyPr/>
                    <a:lstStyle/>
                    <a:p>
                      <a:endParaRPr lang="fr-FR" dirty="0"/>
                    </a:p>
                  </a:txBody>
                  <a:tcPr>
                    <a:solidFill>
                      <a:srgbClr val="FF0000"/>
                    </a:solidFill>
                  </a:tcPr>
                </a:tc>
                <a:tc>
                  <a:txBody>
                    <a:bodyPr/>
                    <a:lstStyle/>
                    <a:p>
                      <a:endParaRPr lang="fr-FR" dirty="0"/>
                    </a:p>
                  </a:txBody>
                  <a:tcPr>
                    <a:solidFill>
                      <a:srgbClr val="FF0000"/>
                    </a:solidFill>
                  </a:tcPr>
                </a:tc>
                <a:tc>
                  <a:txBody>
                    <a:bodyPr/>
                    <a:lstStyle/>
                    <a:p>
                      <a:endParaRPr lang="fr-FR" dirty="0"/>
                    </a:p>
                  </a:txBody>
                  <a:tcPr>
                    <a:solidFill>
                      <a:srgbClr val="FF0000"/>
                    </a:solidFill>
                  </a:tcPr>
                </a:tc>
              </a:tr>
              <a:tr h="410028">
                <a:tc>
                  <a:txBody>
                    <a:bodyPr/>
                    <a:lstStyle/>
                    <a:p>
                      <a:endParaRPr lang="fr-FR" dirty="0"/>
                    </a:p>
                  </a:txBody>
                  <a:tcPr>
                    <a:solidFill>
                      <a:srgbClr val="FF0000"/>
                    </a:solidFill>
                  </a:tcPr>
                </a:tc>
                <a:tc>
                  <a:txBody>
                    <a:bodyPr/>
                    <a:lstStyle/>
                    <a:p>
                      <a:endParaRPr lang="fr-FR" dirty="0"/>
                    </a:p>
                  </a:txBody>
                  <a:tcPr>
                    <a:solidFill>
                      <a:srgbClr val="FF0000"/>
                    </a:solidFill>
                  </a:tcPr>
                </a:tc>
                <a:tc>
                  <a:txBody>
                    <a:bodyPr/>
                    <a:lstStyle/>
                    <a:p>
                      <a:endParaRPr lang="fr-FR"/>
                    </a:p>
                  </a:txBody>
                  <a:tcPr/>
                </a:tc>
                <a:tc>
                  <a:txBody>
                    <a:bodyPr/>
                    <a:lstStyle/>
                    <a:p>
                      <a:endParaRPr lang="fr-FR"/>
                    </a:p>
                  </a:txBody>
                  <a:tcPr/>
                </a:tc>
                <a:tc>
                  <a:txBody>
                    <a:bodyPr/>
                    <a:lstStyle/>
                    <a:p>
                      <a:endParaRPr lang="fr-FR" dirty="0"/>
                    </a:p>
                  </a:txBody>
                  <a:tcPr/>
                </a:tc>
              </a:tr>
            </a:tbl>
          </a:graphicData>
        </a:graphic>
      </p:graphicFrame>
    </p:spTree>
    <p:extLst>
      <p:ext uri="{BB962C8B-B14F-4D97-AF65-F5344CB8AC3E}">
        <p14:creationId xmlns:p14="http://schemas.microsoft.com/office/powerpoint/2010/main" val="37752859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p:cNvSpPr txBox="1">
            <a:spLocks/>
          </p:cNvSpPr>
          <p:nvPr/>
        </p:nvSpPr>
        <p:spPr>
          <a:xfrm>
            <a:off x="414382" y="150586"/>
            <a:ext cx="8602617" cy="9144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smtClean="0">
                <a:solidFill>
                  <a:prstClr val="white"/>
                </a:solidFill>
                <a:latin typeface="Palatino Linotype"/>
              </a:rPr>
              <a:t>D. On veut faire quoi?</a:t>
            </a:r>
            <a:endParaRPr lang="fr-FR" dirty="0">
              <a:solidFill>
                <a:prstClr val="white"/>
              </a:solidFill>
              <a:latin typeface="Palatino Linotype"/>
            </a:endParaRPr>
          </a:p>
        </p:txBody>
      </p:sp>
      <p:sp>
        <p:nvSpPr>
          <p:cNvPr id="3" name="ZoneTexte 2"/>
          <p:cNvSpPr txBox="1"/>
          <p:nvPr/>
        </p:nvSpPr>
        <p:spPr>
          <a:xfrm>
            <a:off x="635000" y="1478643"/>
            <a:ext cx="6812643" cy="369332"/>
          </a:xfrm>
          <a:prstGeom prst="rect">
            <a:avLst/>
          </a:prstGeom>
          <a:noFill/>
        </p:spPr>
        <p:txBody>
          <a:bodyPr wrap="square" rtlCol="0">
            <a:spAutoFit/>
          </a:bodyPr>
          <a:lstStyle/>
          <a:p>
            <a:pPr marL="342900" indent="-342900">
              <a:buFont typeface="+mj-lt"/>
              <a:buAutoNum type="arabicPeriod"/>
            </a:pPr>
            <a:r>
              <a:rPr lang="fr-FR" dirty="0" smtClean="0"/>
              <a:t>Gérer une liste dynamique d’élément en mémoire</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2915556580"/>
              </p:ext>
            </p:extLst>
          </p:nvPr>
        </p:nvGraphicFramePr>
        <p:xfrm>
          <a:off x="1188357" y="2830288"/>
          <a:ext cx="3537855" cy="2050140"/>
        </p:xfrm>
        <a:graphic>
          <a:graphicData uri="http://schemas.openxmlformats.org/drawingml/2006/table">
            <a:tbl>
              <a:tblPr bandRow="1">
                <a:tableStyleId>{5C22544A-7EE6-4342-B048-85BDC9FD1C3A}</a:tableStyleId>
              </a:tblPr>
              <a:tblGrid>
                <a:gridCol w="707571"/>
                <a:gridCol w="707571"/>
                <a:gridCol w="707571"/>
                <a:gridCol w="707571"/>
                <a:gridCol w="707571"/>
              </a:tblGrid>
              <a:tr h="410028">
                <a:tc>
                  <a:txBody>
                    <a:bodyPr/>
                    <a:lstStyle/>
                    <a:p>
                      <a:endParaRPr lang="fr-FR" dirty="0"/>
                    </a:p>
                  </a:txBody>
                  <a:tcPr>
                    <a:solidFill>
                      <a:srgbClr val="FF0000"/>
                    </a:solidFill>
                  </a:tcPr>
                </a:tc>
                <a:tc>
                  <a:txBody>
                    <a:bodyPr/>
                    <a:lstStyle/>
                    <a:p>
                      <a:r>
                        <a:rPr lang="fr-FR" dirty="0" smtClean="0"/>
                        <a:t>Elt1</a:t>
                      </a:r>
                      <a:endParaRPr lang="fr-FR" dirty="0"/>
                    </a:p>
                  </a:txBody>
                  <a:tcPr/>
                </a:tc>
                <a:tc>
                  <a:txBody>
                    <a:bodyPr/>
                    <a:lstStyle/>
                    <a:p>
                      <a:endParaRPr lang="fr-FR" dirty="0"/>
                    </a:p>
                  </a:txBody>
                  <a:tcPr>
                    <a:solidFill>
                      <a:srgbClr val="FF0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Elt2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Elt3</a:t>
                      </a:r>
                    </a:p>
                  </a:txBody>
                  <a:tcPr/>
                </a:tc>
              </a:tr>
              <a:tr h="410028">
                <a:tc>
                  <a:txBody>
                    <a:bodyPr/>
                    <a:lstStyle/>
                    <a:p>
                      <a:endParaRPr lang="fr-FR" dirty="0"/>
                    </a:p>
                  </a:txBody>
                  <a:tcPr>
                    <a:solidFill>
                      <a:srgbClr val="FF0000"/>
                    </a:solidFill>
                  </a:tcPr>
                </a:tc>
                <a:tc>
                  <a:txBody>
                    <a:bodyPr/>
                    <a:lstStyle/>
                    <a:p>
                      <a:endParaRPr lang="fr-FR"/>
                    </a:p>
                  </a:txBody>
                  <a:tcPr>
                    <a:solidFill>
                      <a:srgbClr val="FF0000"/>
                    </a:solidFill>
                  </a:tcPr>
                </a:tc>
                <a:tc>
                  <a:txBody>
                    <a:bodyPr/>
                    <a:lstStyle/>
                    <a:p>
                      <a:endParaRPr lang="fr-FR" dirty="0"/>
                    </a:p>
                  </a:txBody>
                  <a:tcPr>
                    <a:solidFill>
                      <a:srgbClr val="FF0000"/>
                    </a:solidFill>
                  </a:tcPr>
                </a:tc>
                <a:tc>
                  <a:txBody>
                    <a:bodyPr/>
                    <a:lstStyle/>
                    <a:p>
                      <a:endParaRPr lang="fr-FR" dirty="0"/>
                    </a:p>
                  </a:txBody>
                  <a:tcPr>
                    <a:solidFill>
                      <a:srgbClr val="FF0000"/>
                    </a:solidFill>
                  </a:tcPr>
                </a:tc>
                <a:tc>
                  <a:txBody>
                    <a:bodyPr/>
                    <a:lstStyle/>
                    <a:p>
                      <a:endParaRPr lang="fr-FR" dirty="0"/>
                    </a:p>
                  </a:txBody>
                  <a:tcPr>
                    <a:solidFill>
                      <a:srgbClr val="FF0000"/>
                    </a:solidFill>
                  </a:tcPr>
                </a:tc>
              </a:tr>
              <a:tr h="4100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Elt4</a:t>
                      </a:r>
                    </a:p>
                  </a:txBody>
                  <a:tcPr/>
                </a:tc>
                <a:tc>
                  <a:txBody>
                    <a:bodyPr/>
                    <a:lstStyle/>
                    <a:p>
                      <a:endParaRPr lang="fr-FR" dirty="0"/>
                    </a:p>
                  </a:txBody>
                  <a:tcPr>
                    <a:solidFill>
                      <a:srgbClr val="FF0000"/>
                    </a:solidFill>
                  </a:tcPr>
                </a:tc>
                <a:tc>
                  <a:txBody>
                    <a:bodyPr/>
                    <a:lstStyle/>
                    <a:p>
                      <a:endParaRPr lang="fr-FR"/>
                    </a:p>
                  </a:txBody>
                  <a:tcPr>
                    <a:solidFill>
                      <a:srgbClr val="FF0000"/>
                    </a:solidFill>
                  </a:tcPr>
                </a:tc>
                <a:tc>
                  <a:txBody>
                    <a:bodyPr/>
                    <a:lstStyle/>
                    <a:p>
                      <a:endParaRPr lang="fr-FR"/>
                    </a:p>
                  </a:txBody>
                  <a:tcPr>
                    <a:solidFill>
                      <a:srgbClr val="FF0000"/>
                    </a:solidFill>
                  </a:tcPr>
                </a:tc>
                <a:tc>
                  <a:txBody>
                    <a:bodyPr/>
                    <a:lstStyle/>
                    <a:p>
                      <a:endParaRPr lang="fr-FR"/>
                    </a:p>
                  </a:txBody>
                  <a:tcPr>
                    <a:solidFill>
                      <a:srgbClr val="FF0000"/>
                    </a:solidFill>
                  </a:tcPr>
                </a:tc>
              </a:tr>
              <a:tr h="4100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Elt5</a:t>
                      </a:r>
                    </a:p>
                  </a:txBody>
                  <a:tcPr/>
                </a:tc>
                <a:tc>
                  <a:txBody>
                    <a:bodyPr/>
                    <a:lstStyle/>
                    <a:p>
                      <a:endParaRPr lang="fr-FR"/>
                    </a:p>
                  </a:txBody>
                  <a:tcPr>
                    <a:solidFill>
                      <a:srgbClr val="FF0000"/>
                    </a:solidFill>
                  </a:tcPr>
                </a:tc>
                <a:tc>
                  <a:txBody>
                    <a:bodyPr/>
                    <a:lstStyle/>
                    <a:p>
                      <a:endParaRPr lang="fr-FR" dirty="0"/>
                    </a:p>
                  </a:txBody>
                  <a:tcPr>
                    <a:solidFill>
                      <a:srgbClr val="FF0000"/>
                    </a:solidFill>
                  </a:tcPr>
                </a:tc>
                <a:tc>
                  <a:txBody>
                    <a:bodyPr/>
                    <a:lstStyle/>
                    <a:p>
                      <a:endParaRPr lang="fr-FR" dirty="0"/>
                    </a:p>
                  </a:txBody>
                  <a:tcPr>
                    <a:solidFill>
                      <a:srgbClr val="FF0000"/>
                    </a:solidFill>
                  </a:tcPr>
                </a:tc>
                <a:tc>
                  <a:txBody>
                    <a:bodyPr/>
                    <a:lstStyle/>
                    <a:p>
                      <a:endParaRPr lang="fr-FR" dirty="0"/>
                    </a:p>
                  </a:txBody>
                  <a:tcPr>
                    <a:solidFill>
                      <a:srgbClr val="FF0000"/>
                    </a:solidFill>
                  </a:tcPr>
                </a:tc>
              </a:tr>
              <a:tr h="410028">
                <a:tc>
                  <a:txBody>
                    <a:bodyPr/>
                    <a:lstStyle/>
                    <a:p>
                      <a:endParaRPr lang="fr-FR" dirty="0"/>
                    </a:p>
                  </a:txBody>
                  <a:tcPr>
                    <a:solidFill>
                      <a:srgbClr val="FF0000"/>
                    </a:solidFill>
                  </a:tcPr>
                </a:tc>
                <a:tc>
                  <a:txBody>
                    <a:bodyPr/>
                    <a:lstStyle/>
                    <a:p>
                      <a:endParaRPr lang="fr-FR" dirty="0"/>
                    </a:p>
                  </a:txBody>
                  <a:tcPr>
                    <a:solidFill>
                      <a:srgbClr val="FF0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Elt6</a:t>
                      </a:r>
                    </a:p>
                  </a:txBody>
                  <a:tcPr/>
                </a:tc>
                <a:tc>
                  <a:txBody>
                    <a:bodyPr/>
                    <a:lstStyle/>
                    <a:p>
                      <a:endParaRPr lang="fr-FR"/>
                    </a:p>
                  </a:txBody>
                  <a:tcPr/>
                </a:tc>
                <a:tc>
                  <a:txBody>
                    <a:bodyPr/>
                    <a:lstStyle/>
                    <a:p>
                      <a:endParaRPr lang="fr-FR" dirty="0"/>
                    </a:p>
                  </a:txBody>
                  <a:tcPr/>
                </a:tc>
              </a:tr>
            </a:tbl>
          </a:graphicData>
        </a:graphic>
      </p:graphicFrame>
    </p:spTree>
    <p:extLst>
      <p:ext uri="{BB962C8B-B14F-4D97-AF65-F5344CB8AC3E}">
        <p14:creationId xmlns:p14="http://schemas.microsoft.com/office/powerpoint/2010/main" val="1394001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ZoneTexte 29"/>
          <p:cNvSpPr txBox="1"/>
          <p:nvPr/>
        </p:nvSpPr>
        <p:spPr>
          <a:xfrm>
            <a:off x="870858" y="5103673"/>
            <a:ext cx="6223000" cy="1477328"/>
          </a:xfrm>
          <a:prstGeom prst="rect">
            <a:avLst/>
          </a:prstGeom>
          <a:noFill/>
        </p:spPr>
        <p:txBody>
          <a:bodyPr wrap="square" rtlCol="0">
            <a:spAutoFit/>
          </a:bodyPr>
          <a:lstStyle/>
          <a:p>
            <a:r>
              <a:rPr lang="fr-FR" dirty="0" smtClean="0"/>
              <a:t>On doit définir :</a:t>
            </a:r>
          </a:p>
          <a:p>
            <a:pPr marL="342900" indent="-342900">
              <a:buFont typeface="+mj-lt"/>
              <a:buAutoNum type="arabicPeriod"/>
            </a:pPr>
            <a:r>
              <a:rPr lang="fr-FR" dirty="0" smtClean="0"/>
              <a:t>La structure d’un nœud;</a:t>
            </a:r>
          </a:p>
          <a:p>
            <a:pPr marL="342900" indent="-342900">
              <a:buFont typeface="+mj-lt"/>
              <a:buAutoNum type="arabicPeriod"/>
            </a:pPr>
            <a:r>
              <a:rPr lang="fr-FR" dirty="0" smtClean="0"/>
              <a:t>Ses fonctionnalités;</a:t>
            </a:r>
          </a:p>
          <a:p>
            <a:pPr marL="342900" indent="-342900">
              <a:buFont typeface="+mj-lt"/>
              <a:buAutoNum type="arabicPeriod"/>
            </a:pPr>
            <a:r>
              <a:rPr lang="fr-FR" dirty="0" smtClean="0"/>
              <a:t>La structure de la liste chainée;</a:t>
            </a:r>
          </a:p>
          <a:p>
            <a:pPr marL="342900" indent="-342900">
              <a:buFont typeface="+mj-lt"/>
              <a:buAutoNum type="arabicPeriod"/>
            </a:pPr>
            <a:r>
              <a:rPr lang="fr-FR" dirty="0" smtClean="0"/>
              <a:t>Ses fonctionnalités.</a:t>
            </a:r>
          </a:p>
        </p:txBody>
      </p:sp>
      <p:sp>
        <p:nvSpPr>
          <p:cNvPr id="2" name="Titre 2"/>
          <p:cNvSpPr txBox="1">
            <a:spLocks/>
          </p:cNvSpPr>
          <p:nvPr/>
        </p:nvSpPr>
        <p:spPr>
          <a:xfrm>
            <a:off x="414382" y="150586"/>
            <a:ext cx="8602617" cy="9144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smtClean="0">
                <a:solidFill>
                  <a:prstClr val="white"/>
                </a:solidFill>
                <a:latin typeface="Palatino Linotype"/>
              </a:rPr>
              <a:t>D. On veut faire quoi?</a:t>
            </a:r>
            <a:endParaRPr lang="fr-FR" dirty="0">
              <a:solidFill>
                <a:prstClr val="white"/>
              </a:solidFill>
              <a:latin typeface="Palatino Linotype"/>
            </a:endParaRPr>
          </a:p>
        </p:txBody>
      </p:sp>
      <p:sp>
        <p:nvSpPr>
          <p:cNvPr id="3" name="ZoneTexte 2"/>
          <p:cNvSpPr txBox="1"/>
          <p:nvPr/>
        </p:nvSpPr>
        <p:spPr>
          <a:xfrm>
            <a:off x="635000" y="1478643"/>
            <a:ext cx="6812643" cy="646331"/>
          </a:xfrm>
          <a:prstGeom prst="rect">
            <a:avLst/>
          </a:prstGeom>
          <a:noFill/>
        </p:spPr>
        <p:txBody>
          <a:bodyPr wrap="square" rtlCol="0">
            <a:spAutoFit/>
          </a:bodyPr>
          <a:lstStyle/>
          <a:p>
            <a:pPr marL="342900" indent="-342900">
              <a:buFont typeface="+mj-lt"/>
              <a:buAutoNum type="arabicPeriod"/>
            </a:pPr>
            <a:r>
              <a:rPr lang="fr-FR" dirty="0" smtClean="0"/>
              <a:t>Gérer une liste dynamique d’élément en mémoire</a:t>
            </a:r>
          </a:p>
          <a:p>
            <a:pPr marL="342900" indent="-342900">
              <a:buFont typeface="+mj-lt"/>
              <a:buAutoNum type="arabicPeriod"/>
            </a:pPr>
            <a:r>
              <a:rPr lang="fr-FR" dirty="0" smtClean="0"/>
              <a:t>Chainés entre eux (parcours, recherche, …)</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1176112902"/>
              </p:ext>
            </p:extLst>
          </p:nvPr>
        </p:nvGraphicFramePr>
        <p:xfrm>
          <a:off x="1188357" y="2830288"/>
          <a:ext cx="3537855" cy="2050140"/>
        </p:xfrm>
        <a:graphic>
          <a:graphicData uri="http://schemas.openxmlformats.org/drawingml/2006/table">
            <a:tbl>
              <a:tblPr bandRow="1">
                <a:tableStyleId>{5C22544A-7EE6-4342-B048-85BDC9FD1C3A}</a:tableStyleId>
              </a:tblPr>
              <a:tblGrid>
                <a:gridCol w="707571"/>
                <a:gridCol w="707571"/>
                <a:gridCol w="707571"/>
                <a:gridCol w="707571"/>
                <a:gridCol w="707571"/>
              </a:tblGrid>
              <a:tr h="410028">
                <a:tc>
                  <a:txBody>
                    <a:bodyPr/>
                    <a:lstStyle/>
                    <a:p>
                      <a:endParaRPr lang="fr-FR" dirty="0"/>
                    </a:p>
                  </a:txBody>
                  <a:tcPr>
                    <a:solidFill>
                      <a:srgbClr val="FF0000"/>
                    </a:solidFill>
                  </a:tcPr>
                </a:tc>
                <a:tc>
                  <a:txBody>
                    <a:bodyPr/>
                    <a:lstStyle/>
                    <a:p>
                      <a:r>
                        <a:rPr lang="fr-FR" dirty="0" smtClean="0"/>
                        <a:t>Elt1</a:t>
                      </a:r>
                      <a:endParaRPr lang="fr-FR" dirty="0"/>
                    </a:p>
                  </a:txBody>
                  <a:tcPr/>
                </a:tc>
                <a:tc>
                  <a:txBody>
                    <a:bodyPr/>
                    <a:lstStyle/>
                    <a:p>
                      <a:endParaRPr lang="fr-FR" dirty="0"/>
                    </a:p>
                  </a:txBody>
                  <a:tcPr>
                    <a:solidFill>
                      <a:srgbClr val="FF0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Elt2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Elt3</a:t>
                      </a:r>
                    </a:p>
                  </a:txBody>
                  <a:tcPr/>
                </a:tc>
              </a:tr>
              <a:tr h="410028">
                <a:tc>
                  <a:txBody>
                    <a:bodyPr/>
                    <a:lstStyle/>
                    <a:p>
                      <a:endParaRPr lang="fr-FR" dirty="0"/>
                    </a:p>
                  </a:txBody>
                  <a:tcPr>
                    <a:solidFill>
                      <a:srgbClr val="FF0000"/>
                    </a:solidFill>
                  </a:tcPr>
                </a:tc>
                <a:tc>
                  <a:txBody>
                    <a:bodyPr/>
                    <a:lstStyle/>
                    <a:p>
                      <a:endParaRPr lang="fr-FR"/>
                    </a:p>
                  </a:txBody>
                  <a:tcPr>
                    <a:solidFill>
                      <a:srgbClr val="FF0000"/>
                    </a:solidFill>
                  </a:tcPr>
                </a:tc>
                <a:tc>
                  <a:txBody>
                    <a:bodyPr/>
                    <a:lstStyle/>
                    <a:p>
                      <a:endParaRPr lang="fr-FR" dirty="0"/>
                    </a:p>
                  </a:txBody>
                  <a:tcPr>
                    <a:solidFill>
                      <a:srgbClr val="FF0000"/>
                    </a:solidFill>
                  </a:tcPr>
                </a:tc>
                <a:tc>
                  <a:txBody>
                    <a:bodyPr/>
                    <a:lstStyle/>
                    <a:p>
                      <a:endParaRPr lang="fr-FR" dirty="0"/>
                    </a:p>
                  </a:txBody>
                  <a:tcPr>
                    <a:solidFill>
                      <a:srgbClr val="FF0000"/>
                    </a:solidFill>
                  </a:tcPr>
                </a:tc>
                <a:tc>
                  <a:txBody>
                    <a:bodyPr/>
                    <a:lstStyle/>
                    <a:p>
                      <a:endParaRPr lang="fr-FR" dirty="0"/>
                    </a:p>
                  </a:txBody>
                  <a:tcPr>
                    <a:solidFill>
                      <a:srgbClr val="FF0000"/>
                    </a:solidFill>
                  </a:tcPr>
                </a:tc>
              </a:tr>
              <a:tr h="4100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Elt4</a:t>
                      </a:r>
                    </a:p>
                  </a:txBody>
                  <a:tcPr/>
                </a:tc>
                <a:tc>
                  <a:txBody>
                    <a:bodyPr/>
                    <a:lstStyle/>
                    <a:p>
                      <a:endParaRPr lang="fr-FR" dirty="0"/>
                    </a:p>
                  </a:txBody>
                  <a:tcPr>
                    <a:solidFill>
                      <a:srgbClr val="FF0000"/>
                    </a:solidFill>
                  </a:tcPr>
                </a:tc>
                <a:tc>
                  <a:txBody>
                    <a:bodyPr/>
                    <a:lstStyle/>
                    <a:p>
                      <a:endParaRPr lang="fr-FR"/>
                    </a:p>
                  </a:txBody>
                  <a:tcPr>
                    <a:solidFill>
                      <a:srgbClr val="FF0000"/>
                    </a:solidFill>
                  </a:tcPr>
                </a:tc>
                <a:tc>
                  <a:txBody>
                    <a:bodyPr/>
                    <a:lstStyle/>
                    <a:p>
                      <a:endParaRPr lang="fr-FR"/>
                    </a:p>
                  </a:txBody>
                  <a:tcPr>
                    <a:solidFill>
                      <a:srgbClr val="FF0000"/>
                    </a:solidFill>
                  </a:tcPr>
                </a:tc>
                <a:tc>
                  <a:txBody>
                    <a:bodyPr/>
                    <a:lstStyle/>
                    <a:p>
                      <a:endParaRPr lang="fr-FR"/>
                    </a:p>
                  </a:txBody>
                  <a:tcPr>
                    <a:solidFill>
                      <a:srgbClr val="FF0000"/>
                    </a:solidFill>
                  </a:tcPr>
                </a:tc>
              </a:tr>
              <a:tr h="4100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Elt5</a:t>
                      </a:r>
                    </a:p>
                  </a:txBody>
                  <a:tcPr/>
                </a:tc>
                <a:tc>
                  <a:txBody>
                    <a:bodyPr/>
                    <a:lstStyle/>
                    <a:p>
                      <a:endParaRPr lang="fr-FR"/>
                    </a:p>
                  </a:txBody>
                  <a:tcPr>
                    <a:solidFill>
                      <a:srgbClr val="FF0000"/>
                    </a:solidFill>
                  </a:tcPr>
                </a:tc>
                <a:tc>
                  <a:txBody>
                    <a:bodyPr/>
                    <a:lstStyle/>
                    <a:p>
                      <a:endParaRPr lang="fr-FR" dirty="0"/>
                    </a:p>
                  </a:txBody>
                  <a:tcPr>
                    <a:solidFill>
                      <a:srgbClr val="FF0000"/>
                    </a:solidFill>
                  </a:tcPr>
                </a:tc>
                <a:tc>
                  <a:txBody>
                    <a:bodyPr/>
                    <a:lstStyle/>
                    <a:p>
                      <a:endParaRPr lang="fr-FR" dirty="0"/>
                    </a:p>
                  </a:txBody>
                  <a:tcPr>
                    <a:solidFill>
                      <a:srgbClr val="FF0000"/>
                    </a:solidFill>
                  </a:tcPr>
                </a:tc>
                <a:tc>
                  <a:txBody>
                    <a:bodyPr/>
                    <a:lstStyle/>
                    <a:p>
                      <a:endParaRPr lang="fr-FR" dirty="0"/>
                    </a:p>
                  </a:txBody>
                  <a:tcPr>
                    <a:solidFill>
                      <a:srgbClr val="FF0000"/>
                    </a:solidFill>
                  </a:tcPr>
                </a:tc>
              </a:tr>
              <a:tr h="410028">
                <a:tc>
                  <a:txBody>
                    <a:bodyPr/>
                    <a:lstStyle/>
                    <a:p>
                      <a:endParaRPr lang="fr-FR" dirty="0"/>
                    </a:p>
                  </a:txBody>
                  <a:tcPr>
                    <a:solidFill>
                      <a:srgbClr val="FF0000"/>
                    </a:solidFill>
                  </a:tcPr>
                </a:tc>
                <a:tc>
                  <a:txBody>
                    <a:bodyPr/>
                    <a:lstStyle/>
                    <a:p>
                      <a:endParaRPr lang="fr-FR" dirty="0"/>
                    </a:p>
                  </a:txBody>
                  <a:tcPr>
                    <a:solidFill>
                      <a:srgbClr val="FF0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Elt6</a:t>
                      </a:r>
                    </a:p>
                  </a:txBody>
                  <a:tcPr/>
                </a:tc>
                <a:tc>
                  <a:txBody>
                    <a:bodyPr/>
                    <a:lstStyle/>
                    <a:p>
                      <a:endParaRPr lang="fr-FR" dirty="0"/>
                    </a:p>
                  </a:txBody>
                  <a:tcPr/>
                </a:tc>
                <a:tc>
                  <a:txBody>
                    <a:bodyPr/>
                    <a:lstStyle/>
                    <a:p>
                      <a:endParaRPr lang="fr-FR" dirty="0"/>
                    </a:p>
                  </a:txBody>
                  <a:tcPr/>
                </a:tc>
              </a:tr>
            </a:tbl>
          </a:graphicData>
        </a:graphic>
      </p:graphicFrame>
      <p:cxnSp>
        <p:nvCxnSpPr>
          <p:cNvPr id="17" name="Connecteur droit avec flèche 16"/>
          <p:cNvCxnSpPr/>
          <p:nvPr/>
        </p:nvCxnSpPr>
        <p:spPr>
          <a:xfrm>
            <a:off x="2503714" y="2975429"/>
            <a:ext cx="979715" cy="2721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Connecteur droit avec flèche 19"/>
          <p:cNvCxnSpPr/>
          <p:nvPr/>
        </p:nvCxnSpPr>
        <p:spPr>
          <a:xfrm>
            <a:off x="3882571" y="3002643"/>
            <a:ext cx="29028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Connecteur droit avec flèche 21"/>
          <p:cNvCxnSpPr/>
          <p:nvPr/>
        </p:nvCxnSpPr>
        <p:spPr>
          <a:xfrm flipH="1">
            <a:off x="1705429" y="3156857"/>
            <a:ext cx="2630714" cy="762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Connecteur droit avec flèche 23"/>
          <p:cNvCxnSpPr/>
          <p:nvPr/>
        </p:nvCxnSpPr>
        <p:spPr>
          <a:xfrm>
            <a:off x="1306286" y="3982357"/>
            <a:ext cx="0" cy="21771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Connecteur droit avec flèche 25"/>
          <p:cNvCxnSpPr/>
          <p:nvPr/>
        </p:nvCxnSpPr>
        <p:spPr>
          <a:xfrm>
            <a:off x="1796143" y="4318000"/>
            <a:ext cx="925286" cy="39914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7" name="ZoneTexte 26"/>
          <p:cNvSpPr txBox="1"/>
          <p:nvPr/>
        </p:nvSpPr>
        <p:spPr>
          <a:xfrm>
            <a:off x="5016500" y="4967905"/>
            <a:ext cx="2939143" cy="369332"/>
          </a:xfrm>
          <a:prstGeom prst="rect">
            <a:avLst/>
          </a:prstGeom>
          <a:noFill/>
        </p:spPr>
        <p:txBody>
          <a:bodyPr wrap="square" rtlCol="0">
            <a:spAutoFit/>
          </a:bodyPr>
          <a:lstStyle/>
          <a:p>
            <a:r>
              <a:rPr lang="fr-FR" dirty="0" err="1" smtClean="0">
                <a:solidFill>
                  <a:srgbClr val="297FD5"/>
                </a:solidFill>
                <a:latin typeface="Courier New"/>
                <a:cs typeface="Courier New"/>
              </a:rPr>
              <a:t>nullptr</a:t>
            </a:r>
            <a:endParaRPr lang="fr-FR" dirty="0">
              <a:solidFill>
                <a:srgbClr val="297FD5"/>
              </a:solidFill>
              <a:latin typeface="Courier New"/>
              <a:cs typeface="Courier New"/>
            </a:endParaRPr>
          </a:p>
        </p:txBody>
      </p:sp>
      <p:cxnSp>
        <p:nvCxnSpPr>
          <p:cNvPr id="29" name="Connecteur droit avec flèche 28"/>
          <p:cNvCxnSpPr/>
          <p:nvPr/>
        </p:nvCxnSpPr>
        <p:spPr>
          <a:xfrm>
            <a:off x="3175000" y="4717143"/>
            <a:ext cx="1841500" cy="4354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963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861" y="3656264"/>
            <a:ext cx="4586806" cy="426477"/>
          </a:xfrm>
          <a:prstGeom prst="rect">
            <a:avLst/>
          </a:prstGeom>
          <a:solidFill>
            <a:schemeClr val="bg1"/>
          </a:solidFill>
          <a:effectLst>
            <a:glow rad="101600">
              <a:schemeClr val="tx2">
                <a:alpha val="75000"/>
              </a:schemeClr>
            </a:glow>
            <a:outerShdw blurRad="76200" dist="38100" dir="5400000" rotWithShape="0">
              <a:srgbClr val="000000">
                <a:alpha val="6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latin typeface="Palatino Linotype"/>
            </a:endParaRPr>
          </a:p>
        </p:txBody>
      </p:sp>
      <p:sp>
        <p:nvSpPr>
          <p:cNvPr id="4" name="ZoneTexte 3"/>
          <p:cNvSpPr txBox="1"/>
          <p:nvPr/>
        </p:nvSpPr>
        <p:spPr>
          <a:xfrm>
            <a:off x="492861" y="1248921"/>
            <a:ext cx="7923695" cy="4478149"/>
          </a:xfrm>
          <a:prstGeom prst="rect">
            <a:avLst/>
          </a:prstGeom>
          <a:noFill/>
        </p:spPr>
        <p:txBody>
          <a:bodyPr wrap="square" rtlCol="0">
            <a:spAutoFit/>
          </a:bodyPr>
          <a:lstStyle/>
          <a:p>
            <a:pPr marL="342900" indent="-342900">
              <a:lnSpc>
                <a:spcPct val="200000"/>
              </a:lnSpc>
              <a:buFont typeface="+mj-lt"/>
              <a:buAutoNum type="alphaUcPeriod"/>
            </a:pPr>
            <a:r>
              <a:rPr lang="fr-FR" dirty="0">
                <a:solidFill>
                  <a:prstClr val="white"/>
                </a:solidFill>
              </a:rPr>
              <a:t>Quelques problèmes avec les pointeurs en mémoire dynamique</a:t>
            </a:r>
          </a:p>
          <a:p>
            <a:pPr marL="342900" indent="-342900">
              <a:lnSpc>
                <a:spcPct val="200000"/>
              </a:lnSpc>
              <a:buFont typeface="+mj-lt"/>
              <a:buAutoNum type="alphaUcPeriod"/>
            </a:pPr>
            <a:r>
              <a:rPr lang="fr-FR" dirty="0">
                <a:solidFill>
                  <a:prstClr val="white"/>
                </a:solidFill>
              </a:rPr>
              <a:t>Idiome RAII</a:t>
            </a:r>
          </a:p>
          <a:p>
            <a:pPr marL="342900" indent="-342900">
              <a:lnSpc>
                <a:spcPct val="200000"/>
              </a:lnSpc>
              <a:buFont typeface="+mj-lt"/>
              <a:buAutoNum type="alphaUcPeriod"/>
            </a:pPr>
            <a:r>
              <a:rPr lang="fr-FR" dirty="0" smtClean="0">
                <a:solidFill>
                  <a:prstClr val="white"/>
                </a:solidFill>
                <a:latin typeface="Palatino Linotype"/>
              </a:rPr>
              <a:t>Avant propos pour les listes chainées</a:t>
            </a:r>
          </a:p>
          <a:p>
            <a:pPr marL="342900" indent="-342900">
              <a:lnSpc>
                <a:spcPct val="200000"/>
              </a:lnSpc>
              <a:buFont typeface="+mj-lt"/>
              <a:buAutoNum type="alphaUcPeriod"/>
            </a:pPr>
            <a:r>
              <a:rPr lang="fr-FR" dirty="0" smtClean="0">
                <a:solidFill>
                  <a:prstClr val="white"/>
                </a:solidFill>
                <a:latin typeface="Palatino Linotype"/>
              </a:rPr>
              <a:t>On veut faire quoi?</a:t>
            </a:r>
          </a:p>
          <a:p>
            <a:pPr marL="342900" indent="-342900">
              <a:lnSpc>
                <a:spcPct val="200000"/>
              </a:lnSpc>
              <a:buFont typeface="+mj-lt"/>
              <a:buAutoNum type="alphaUcPeriod"/>
            </a:pPr>
            <a:r>
              <a:rPr lang="fr-FR" dirty="0" smtClean="0">
                <a:solidFill>
                  <a:prstClr val="white"/>
                </a:solidFill>
                <a:latin typeface="Palatino Linotype"/>
              </a:rPr>
              <a:t>Structure et fonctionnalités d’un nœud</a:t>
            </a:r>
          </a:p>
          <a:p>
            <a:pPr marL="342900" indent="-342900">
              <a:lnSpc>
                <a:spcPct val="200000"/>
              </a:lnSpc>
              <a:buFont typeface="+mj-lt"/>
              <a:buAutoNum type="alphaUcPeriod"/>
            </a:pPr>
            <a:r>
              <a:rPr lang="fr-FR" dirty="0" smtClean="0">
                <a:solidFill>
                  <a:prstClr val="white"/>
                </a:solidFill>
                <a:latin typeface="Palatino Linotype"/>
              </a:rPr>
              <a:t>Une première liste chainée</a:t>
            </a:r>
          </a:p>
          <a:p>
            <a:pPr marL="342900" indent="-342900">
              <a:lnSpc>
                <a:spcPct val="200000"/>
              </a:lnSpc>
              <a:buFont typeface="+mj-lt"/>
              <a:buAutoNum type="alphaUcPeriod"/>
            </a:pPr>
            <a:r>
              <a:rPr lang="fr-FR" dirty="0" smtClean="0">
                <a:solidFill>
                  <a:prstClr val="white"/>
                </a:solidFill>
                <a:latin typeface="Palatino Linotype"/>
              </a:rPr>
              <a:t>Classe pour liste chainée</a:t>
            </a:r>
          </a:p>
          <a:p>
            <a:pPr marL="342900" indent="-342900">
              <a:lnSpc>
                <a:spcPct val="200000"/>
              </a:lnSpc>
              <a:buFont typeface="+mj-lt"/>
              <a:buAutoNum type="alphaUcPeriod"/>
            </a:pPr>
            <a:r>
              <a:rPr lang="fr-FR" dirty="0" smtClean="0">
                <a:solidFill>
                  <a:prstClr val="white"/>
                </a:solidFill>
                <a:latin typeface="Palatino Linotype"/>
              </a:rPr>
              <a:t>Technique de la sentinelle</a:t>
            </a:r>
            <a:endParaRPr lang="fr-FR" dirty="0">
              <a:solidFill>
                <a:prstClr val="white"/>
              </a:solidFill>
              <a:latin typeface="Palatino Linotype"/>
            </a:endParaRPr>
          </a:p>
        </p:txBody>
      </p:sp>
      <p:sp>
        <p:nvSpPr>
          <p:cNvPr id="3" name="Titre 2"/>
          <p:cNvSpPr>
            <a:spLocks noGrp="1"/>
          </p:cNvSpPr>
          <p:nvPr>
            <p:ph type="title"/>
          </p:nvPr>
        </p:nvSpPr>
        <p:spPr>
          <a:xfrm>
            <a:off x="369682" y="337181"/>
            <a:ext cx="7543800" cy="914400"/>
          </a:xfrm>
        </p:spPr>
        <p:txBody>
          <a:bodyPr/>
          <a:lstStyle/>
          <a:p>
            <a:r>
              <a:rPr lang="fr-FR" dirty="0" smtClean="0"/>
              <a:t>Plan</a:t>
            </a:r>
            <a:endParaRPr lang="fr-FR" dirty="0"/>
          </a:p>
        </p:txBody>
      </p:sp>
    </p:spTree>
    <p:extLst>
      <p:ext uri="{BB962C8B-B14F-4D97-AF65-F5344CB8AC3E}">
        <p14:creationId xmlns:p14="http://schemas.microsoft.com/office/powerpoint/2010/main" val="419631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p:cNvSpPr txBox="1">
            <a:spLocks/>
          </p:cNvSpPr>
          <p:nvPr/>
        </p:nvSpPr>
        <p:spPr>
          <a:xfrm>
            <a:off x="414382" y="150586"/>
            <a:ext cx="8602617" cy="9144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smtClean="0">
                <a:solidFill>
                  <a:prstClr val="white"/>
                </a:solidFill>
                <a:latin typeface="Palatino Linotype"/>
              </a:rPr>
              <a:t>E. Un nœud dans une liste</a:t>
            </a:r>
            <a:endParaRPr lang="fr-FR" dirty="0">
              <a:solidFill>
                <a:prstClr val="white"/>
              </a:solidFill>
              <a:latin typeface="Palatino Linotype"/>
            </a:endParaRPr>
          </a:p>
        </p:txBody>
      </p:sp>
      <p:sp>
        <p:nvSpPr>
          <p:cNvPr id="3" name="ZoneTexte 2"/>
          <p:cNvSpPr txBox="1"/>
          <p:nvPr/>
        </p:nvSpPr>
        <p:spPr>
          <a:xfrm>
            <a:off x="598714" y="1487714"/>
            <a:ext cx="6812643" cy="923330"/>
          </a:xfrm>
          <a:prstGeom prst="rect">
            <a:avLst/>
          </a:prstGeom>
          <a:noFill/>
        </p:spPr>
        <p:txBody>
          <a:bodyPr wrap="square" rtlCol="0">
            <a:spAutoFit/>
          </a:bodyPr>
          <a:lstStyle/>
          <a:p>
            <a:r>
              <a:rPr lang="fr-FR" dirty="0" smtClean="0"/>
              <a:t>Un nœud doit contenir : </a:t>
            </a:r>
          </a:p>
          <a:p>
            <a:pPr marL="285750" indent="-285750">
              <a:buFont typeface="Arial"/>
              <a:buChar char="•"/>
            </a:pPr>
            <a:r>
              <a:rPr lang="fr-FR" dirty="0" smtClean="0"/>
              <a:t>L’information courante (ici un </a:t>
            </a:r>
            <a:r>
              <a:rPr lang="fr-FR" dirty="0" err="1" smtClean="0">
                <a:solidFill>
                  <a:schemeClr val="accent2"/>
                </a:solidFill>
                <a:latin typeface="Courier New" panose="02070309020205020404" pitchFamily="49" charset="0"/>
                <a:cs typeface="Courier New" panose="02070309020205020404" pitchFamily="49" charset="0"/>
              </a:rPr>
              <a:t>int</a:t>
            </a:r>
            <a:r>
              <a:rPr lang="fr-FR" dirty="0" smtClean="0"/>
              <a:t>);</a:t>
            </a:r>
          </a:p>
          <a:p>
            <a:pPr marL="285750" indent="-285750">
              <a:buFont typeface="Arial"/>
              <a:buChar char="•"/>
            </a:pPr>
            <a:r>
              <a:rPr lang="fr-FR" dirty="0" smtClean="0"/>
              <a:t>Un pointeur vers l’élément suivant.</a:t>
            </a:r>
            <a:endParaRPr lang="fr-FR" dirty="0"/>
          </a:p>
        </p:txBody>
      </p:sp>
      <p:sp>
        <p:nvSpPr>
          <p:cNvPr id="4" name="Text Box 1050"/>
          <p:cNvSpPr txBox="1">
            <a:spLocks noChangeArrowheads="1"/>
          </p:cNvSpPr>
          <p:nvPr/>
        </p:nvSpPr>
        <p:spPr bwMode="auto">
          <a:xfrm>
            <a:off x="540429" y="1064986"/>
            <a:ext cx="3134817"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E.1 Définition d’un nœud  </a:t>
            </a:r>
            <a:endParaRPr lang="fr-FR" sz="2000" dirty="0"/>
          </a:p>
        </p:txBody>
      </p:sp>
      <p:sp>
        <p:nvSpPr>
          <p:cNvPr id="5" name="ZoneTexte 4"/>
          <p:cNvSpPr txBox="1"/>
          <p:nvPr/>
        </p:nvSpPr>
        <p:spPr>
          <a:xfrm>
            <a:off x="540429" y="2930071"/>
            <a:ext cx="5773285" cy="2031325"/>
          </a:xfrm>
          <a:prstGeom prst="rect">
            <a:avLst/>
          </a:prstGeom>
          <a:noFill/>
        </p:spPr>
        <p:txBody>
          <a:bodyPr wrap="square" rtlCol="0">
            <a:spAutoFit/>
          </a:bodyPr>
          <a:lstStyle/>
          <a:p>
            <a:r>
              <a:rPr lang="fr-FR" dirty="0">
                <a:solidFill>
                  <a:srgbClr val="297FD5"/>
                </a:solidFill>
                <a:latin typeface="Courier New"/>
                <a:cs typeface="Courier New"/>
              </a:rPr>
              <a:t>class</a:t>
            </a:r>
            <a:r>
              <a:rPr lang="fr-FR" dirty="0">
                <a:latin typeface="Courier New"/>
                <a:cs typeface="Courier New"/>
              </a:rPr>
              <a:t> </a:t>
            </a:r>
            <a:r>
              <a:rPr lang="fr-FR" dirty="0" err="1">
                <a:latin typeface="Courier New"/>
                <a:cs typeface="Courier New"/>
              </a:rPr>
              <a:t>CNodeInt</a:t>
            </a:r>
            <a:endParaRPr lang="fr-FR" dirty="0">
              <a:latin typeface="Courier New"/>
              <a:cs typeface="Courier New"/>
            </a:endParaRPr>
          </a:p>
          <a:p>
            <a:r>
              <a:rPr lang="fr-FR" dirty="0">
                <a:latin typeface="Courier New"/>
                <a:cs typeface="Courier New"/>
              </a:rPr>
              <a:t>{</a:t>
            </a:r>
          </a:p>
          <a:p>
            <a:r>
              <a:rPr lang="fr-FR" dirty="0" err="1">
                <a:solidFill>
                  <a:srgbClr val="297FD5"/>
                </a:solidFill>
                <a:latin typeface="Courier New"/>
                <a:cs typeface="Courier New"/>
              </a:rPr>
              <a:t>private</a:t>
            </a:r>
            <a:r>
              <a:rPr lang="fr-FR" dirty="0">
                <a:latin typeface="Courier New"/>
                <a:cs typeface="Courier New"/>
              </a:rPr>
              <a:t>:</a:t>
            </a:r>
          </a:p>
          <a:p>
            <a:r>
              <a:rPr lang="fr-FR" dirty="0">
                <a:latin typeface="Courier New"/>
                <a:cs typeface="Courier New"/>
              </a:rPr>
              <a:t>	</a:t>
            </a:r>
            <a:r>
              <a:rPr lang="fr-FR" dirty="0" err="1">
                <a:solidFill>
                  <a:srgbClr val="297FD5"/>
                </a:solidFill>
                <a:latin typeface="Courier New"/>
                <a:cs typeface="Courier New"/>
              </a:rPr>
              <a:t>int</a:t>
            </a:r>
            <a:r>
              <a:rPr lang="fr-FR" dirty="0">
                <a:solidFill>
                  <a:srgbClr val="297FD5"/>
                </a:solidFill>
                <a:latin typeface="Courier New"/>
                <a:cs typeface="Courier New"/>
              </a:rPr>
              <a:t> </a:t>
            </a:r>
            <a:r>
              <a:rPr lang="fr-FR" dirty="0" err="1" smtClean="0">
                <a:latin typeface="Courier New"/>
                <a:cs typeface="Courier New"/>
              </a:rPr>
              <a:t>m_Data</a:t>
            </a:r>
            <a:r>
              <a:rPr lang="fr-FR" dirty="0">
                <a:latin typeface="Courier New"/>
                <a:cs typeface="Courier New"/>
              </a:rPr>
              <a:t>;</a:t>
            </a:r>
          </a:p>
          <a:p>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smtClean="0">
                <a:latin typeface="Courier New"/>
                <a:cs typeface="Courier New"/>
              </a:rPr>
              <a:t>m_NextNode</a:t>
            </a:r>
            <a:r>
              <a:rPr lang="fr-FR" dirty="0" smtClean="0">
                <a:latin typeface="Courier New"/>
                <a:cs typeface="Courier New"/>
              </a:rPr>
              <a:t>;</a:t>
            </a:r>
          </a:p>
          <a:p>
            <a:endParaRPr lang="fr-FR" dirty="0">
              <a:latin typeface="Courier New"/>
              <a:cs typeface="Courier New"/>
            </a:endParaRPr>
          </a:p>
          <a:p>
            <a:r>
              <a:rPr lang="fr-FR" dirty="0" smtClean="0">
                <a:latin typeface="Courier New"/>
                <a:cs typeface="Courier New"/>
              </a:rPr>
              <a:t>}; // </a:t>
            </a:r>
            <a:r>
              <a:rPr lang="fr-FR" dirty="0" err="1" smtClean="0">
                <a:latin typeface="Courier New"/>
                <a:cs typeface="Courier New"/>
              </a:rPr>
              <a:t>CNodeInt</a:t>
            </a:r>
            <a:endParaRPr lang="fr-FR" dirty="0">
              <a:latin typeface="Courier New"/>
              <a:cs typeface="Courier New"/>
            </a:endParaRPr>
          </a:p>
        </p:txBody>
      </p:sp>
    </p:spTree>
    <p:extLst>
      <p:ext uri="{BB962C8B-B14F-4D97-AF65-F5344CB8AC3E}">
        <p14:creationId xmlns:p14="http://schemas.microsoft.com/office/powerpoint/2010/main" val="355945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540429" y="348343"/>
            <a:ext cx="3380778"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E.2 Liste des fonctionnalités</a:t>
            </a:r>
            <a:endParaRPr lang="fr-FR" sz="2000" dirty="0"/>
          </a:p>
        </p:txBody>
      </p:sp>
      <p:sp>
        <p:nvSpPr>
          <p:cNvPr id="3" name="ZoneTexte 2"/>
          <p:cNvSpPr txBox="1"/>
          <p:nvPr/>
        </p:nvSpPr>
        <p:spPr>
          <a:xfrm>
            <a:off x="4680857" y="653143"/>
            <a:ext cx="3927929" cy="369332"/>
          </a:xfrm>
          <a:prstGeom prst="rect">
            <a:avLst/>
          </a:prstGeom>
          <a:noFill/>
        </p:spPr>
        <p:txBody>
          <a:bodyPr wrap="square" rtlCol="0">
            <a:spAutoFit/>
          </a:bodyPr>
          <a:lstStyle/>
          <a:p>
            <a:r>
              <a:rPr lang="fr-FR" dirty="0" smtClean="0"/>
              <a:t>Accesseur / </a:t>
            </a:r>
            <a:r>
              <a:rPr lang="fr-FR" dirty="0" err="1" smtClean="0"/>
              <a:t>modifieur</a:t>
            </a:r>
            <a:endParaRPr lang="fr-FR" dirty="0"/>
          </a:p>
        </p:txBody>
      </p:sp>
      <p:sp>
        <p:nvSpPr>
          <p:cNvPr id="4" name="ZoneTexte 3"/>
          <p:cNvSpPr txBox="1"/>
          <p:nvPr/>
        </p:nvSpPr>
        <p:spPr>
          <a:xfrm>
            <a:off x="540429" y="1605643"/>
            <a:ext cx="7016071" cy="3693319"/>
          </a:xfrm>
          <a:prstGeom prst="rect">
            <a:avLst/>
          </a:prstGeom>
          <a:noFill/>
        </p:spPr>
        <p:txBody>
          <a:bodyPr wrap="square" rtlCol="0">
            <a:spAutoFit/>
          </a:bodyPr>
          <a:lstStyle/>
          <a:p>
            <a:r>
              <a:rPr lang="fr-FR" dirty="0">
                <a:solidFill>
                  <a:srgbClr val="297FD5"/>
                </a:solidFill>
                <a:latin typeface="Courier New"/>
                <a:cs typeface="Courier New"/>
              </a:rPr>
              <a:t>class</a:t>
            </a:r>
            <a:r>
              <a:rPr lang="fr-FR" dirty="0">
                <a:latin typeface="Courier New"/>
                <a:cs typeface="Courier New"/>
              </a:rPr>
              <a:t> </a:t>
            </a:r>
            <a:r>
              <a:rPr lang="fr-FR" dirty="0" err="1">
                <a:latin typeface="Courier New"/>
                <a:cs typeface="Courier New"/>
              </a:rPr>
              <a:t>CNodeInt</a:t>
            </a:r>
            <a:endParaRPr lang="fr-FR" dirty="0">
              <a:latin typeface="Courier New"/>
              <a:cs typeface="Courier New"/>
            </a:endParaRPr>
          </a:p>
          <a:p>
            <a:r>
              <a:rPr lang="fr-FR" dirty="0">
                <a:latin typeface="Courier New"/>
                <a:cs typeface="Courier New"/>
              </a:rPr>
              <a:t>{</a:t>
            </a:r>
          </a:p>
          <a:p>
            <a:r>
              <a:rPr lang="fr-FR" dirty="0" err="1">
                <a:solidFill>
                  <a:srgbClr val="297FD5"/>
                </a:solidFill>
                <a:latin typeface="Courier New"/>
                <a:cs typeface="Courier New"/>
              </a:rPr>
              <a:t>private</a:t>
            </a:r>
            <a:r>
              <a:rPr lang="fr-FR" dirty="0">
                <a:latin typeface="Courier New"/>
                <a:cs typeface="Courier New"/>
              </a:rPr>
              <a:t>:</a:t>
            </a:r>
          </a:p>
          <a:p>
            <a:r>
              <a:rPr lang="fr-FR" dirty="0">
                <a:latin typeface="Courier New"/>
                <a:cs typeface="Courier New"/>
              </a:rPr>
              <a:t>	</a:t>
            </a:r>
            <a:r>
              <a:rPr lang="fr-FR" dirty="0" err="1">
                <a:solidFill>
                  <a:srgbClr val="297FD5"/>
                </a:solidFill>
                <a:latin typeface="Courier New"/>
                <a:cs typeface="Courier New"/>
              </a:rPr>
              <a:t>int</a:t>
            </a:r>
            <a:r>
              <a:rPr lang="fr-FR" dirty="0">
                <a:solidFill>
                  <a:srgbClr val="297FD5"/>
                </a:solidFill>
                <a:latin typeface="Courier New"/>
                <a:cs typeface="Courier New"/>
              </a:rPr>
              <a:t> </a:t>
            </a:r>
            <a:r>
              <a:rPr lang="fr-FR" dirty="0" err="1">
                <a:latin typeface="Courier New"/>
                <a:cs typeface="Courier New"/>
              </a:rPr>
              <a:t>m_Data</a:t>
            </a:r>
            <a:r>
              <a:rPr lang="fr-FR" dirty="0">
                <a:latin typeface="Courier New"/>
                <a:cs typeface="Courier New"/>
              </a:rPr>
              <a:t>;</a:t>
            </a:r>
          </a:p>
          <a:p>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smtClean="0">
                <a:latin typeface="Courier New"/>
                <a:cs typeface="Courier New"/>
              </a:rPr>
              <a:t>m_NextNode</a:t>
            </a:r>
            <a:r>
              <a:rPr lang="fr-FR" dirty="0" smtClean="0">
                <a:latin typeface="Courier New"/>
                <a:cs typeface="Courier New"/>
              </a:rPr>
              <a:t>;</a:t>
            </a:r>
            <a:endParaRPr lang="fr-FR" dirty="0">
              <a:latin typeface="Courier New"/>
              <a:cs typeface="Courier New"/>
            </a:endParaRPr>
          </a:p>
          <a:p>
            <a:r>
              <a:rPr lang="fr-FR" dirty="0" smtClean="0">
                <a:solidFill>
                  <a:srgbClr val="297FD5"/>
                </a:solidFill>
                <a:latin typeface="Courier New"/>
                <a:cs typeface="Courier New"/>
              </a:rPr>
              <a:t>public</a:t>
            </a:r>
            <a:r>
              <a:rPr lang="fr-FR" dirty="0" smtClean="0">
                <a:latin typeface="Courier New"/>
                <a:cs typeface="Courier New"/>
              </a:rPr>
              <a:t>:</a:t>
            </a:r>
            <a:endParaRPr lang="fr-FR" dirty="0">
              <a:latin typeface="Courier New"/>
              <a:cs typeface="Courier New"/>
            </a:endParaRPr>
          </a:p>
          <a:p>
            <a:r>
              <a:rPr lang="fr-FR" dirty="0">
                <a:latin typeface="Courier New"/>
                <a:cs typeface="Courier New"/>
              </a:rPr>
              <a:t>	//getter / setter</a:t>
            </a:r>
          </a:p>
          <a:p>
            <a:r>
              <a:rPr lang="fr-FR" dirty="0">
                <a:latin typeface="Courier New"/>
                <a:cs typeface="Courier New"/>
              </a:rPr>
              <a:t>	</a:t>
            </a:r>
            <a:r>
              <a:rPr lang="fr-FR" dirty="0" err="1">
                <a:solidFill>
                  <a:srgbClr val="297FD5"/>
                </a:solidFill>
                <a:latin typeface="Courier New"/>
                <a:cs typeface="Courier New"/>
              </a:rPr>
              <a:t>int</a:t>
            </a:r>
            <a:r>
              <a:rPr lang="fr-FR" dirty="0">
                <a:solidFill>
                  <a:srgbClr val="297FD5"/>
                </a:solidFill>
                <a:latin typeface="Courier New"/>
                <a:cs typeface="Courier New"/>
              </a:rPr>
              <a:t> </a:t>
            </a:r>
            <a:r>
              <a:rPr lang="fr-FR" dirty="0" smtClean="0">
                <a:solidFill>
                  <a:srgbClr val="297FD5"/>
                </a:solidFill>
                <a:latin typeface="Courier New"/>
                <a:cs typeface="Courier New"/>
              </a:rPr>
              <a:t>      </a:t>
            </a:r>
            <a:r>
              <a:rPr lang="fr-FR" dirty="0" err="1" smtClean="0">
                <a:latin typeface="Courier New"/>
                <a:cs typeface="Courier New"/>
              </a:rPr>
              <a:t>GetData</a:t>
            </a:r>
            <a:r>
              <a:rPr lang="fr-FR" dirty="0" smtClean="0">
                <a:latin typeface="Courier New"/>
                <a:cs typeface="Courier New"/>
              </a:rPr>
              <a:t> </a:t>
            </a:r>
            <a:r>
              <a:rPr lang="fr-FR" dirty="0">
                <a:latin typeface="Courier New"/>
                <a:cs typeface="Courier New"/>
              </a:rPr>
              <a:t>() </a:t>
            </a:r>
            <a:r>
              <a:rPr lang="fr-FR" dirty="0" smtClean="0">
                <a:latin typeface="Courier New"/>
                <a:cs typeface="Courier New"/>
              </a:rPr>
              <a:t>    </a:t>
            </a:r>
            <a:r>
              <a:rPr lang="fr-FR" dirty="0" err="1" smtClean="0">
                <a:solidFill>
                  <a:srgbClr val="297FD5"/>
                </a:solidFill>
                <a:latin typeface="Courier New"/>
                <a:cs typeface="Courier New"/>
              </a:rPr>
              <a:t>const</a:t>
            </a:r>
            <a:r>
              <a:rPr lang="fr-FR" dirty="0">
                <a:latin typeface="Courier New"/>
                <a:cs typeface="Courier New"/>
              </a:rPr>
              <a:t>;</a:t>
            </a:r>
          </a:p>
          <a:p>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smtClean="0">
                <a:latin typeface="Courier New"/>
                <a:cs typeface="Courier New"/>
              </a:rPr>
              <a:t>GetNextNode</a:t>
            </a:r>
            <a:r>
              <a:rPr lang="fr-FR" dirty="0" smtClean="0">
                <a:latin typeface="Courier New"/>
                <a:cs typeface="Courier New"/>
              </a:rPr>
              <a:t> </a:t>
            </a:r>
            <a:r>
              <a:rPr lang="fr-FR" dirty="0">
                <a:latin typeface="Courier New"/>
                <a:cs typeface="Courier New"/>
              </a:rPr>
              <a:t>() </a:t>
            </a:r>
            <a:r>
              <a:rPr lang="fr-FR" dirty="0" err="1">
                <a:solidFill>
                  <a:srgbClr val="297FD5"/>
                </a:solidFill>
                <a:latin typeface="Courier New"/>
                <a:cs typeface="Courier New"/>
              </a:rPr>
              <a:t>const</a:t>
            </a:r>
            <a:r>
              <a:rPr lang="fr-FR" dirty="0">
                <a:latin typeface="Courier New"/>
                <a:cs typeface="Courier New"/>
              </a:rPr>
              <a:t>;</a:t>
            </a:r>
          </a:p>
          <a:p>
            <a:r>
              <a:rPr lang="fr-FR" dirty="0">
                <a:latin typeface="Courier New"/>
                <a:cs typeface="Courier New"/>
              </a:rPr>
              <a:t>	</a:t>
            </a:r>
            <a:r>
              <a:rPr lang="fr-FR" dirty="0" err="1">
                <a:solidFill>
                  <a:srgbClr val="297FD5"/>
                </a:solidFill>
                <a:latin typeface="Courier New"/>
                <a:cs typeface="Courier New"/>
              </a:rPr>
              <a:t>void</a:t>
            </a:r>
            <a:r>
              <a:rPr lang="fr-FR" dirty="0">
                <a:solidFill>
                  <a:srgbClr val="297FD5"/>
                </a:solidFill>
                <a:latin typeface="Courier New"/>
                <a:cs typeface="Courier New"/>
              </a:rPr>
              <a:t> </a:t>
            </a:r>
            <a:r>
              <a:rPr lang="fr-FR" dirty="0" err="1">
                <a:latin typeface="Courier New"/>
                <a:cs typeface="Courier New"/>
              </a:rPr>
              <a:t>SetData</a:t>
            </a:r>
            <a:r>
              <a:rPr lang="fr-FR" dirty="0">
                <a:latin typeface="Courier New"/>
                <a:cs typeface="Courier New"/>
              </a:rPr>
              <a:t> </a:t>
            </a:r>
            <a:r>
              <a:rPr lang="fr-FR" dirty="0" smtClean="0">
                <a:latin typeface="Courier New"/>
                <a:cs typeface="Courier New"/>
              </a:rPr>
              <a:t>    (</a:t>
            </a:r>
            <a:r>
              <a:rPr lang="fr-FR" dirty="0" err="1">
                <a:solidFill>
                  <a:srgbClr val="297FD5"/>
                </a:solidFill>
                <a:latin typeface="Courier New"/>
                <a:cs typeface="Courier New"/>
              </a:rPr>
              <a:t>int</a:t>
            </a:r>
            <a:r>
              <a:rPr lang="fr-FR" dirty="0">
                <a:latin typeface="Courier New"/>
                <a:cs typeface="Courier New"/>
              </a:rPr>
              <a:t>);</a:t>
            </a:r>
          </a:p>
          <a:p>
            <a:r>
              <a:rPr lang="fr-FR" dirty="0">
                <a:latin typeface="Courier New"/>
                <a:cs typeface="Courier New"/>
              </a:rPr>
              <a:t>	</a:t>
            </a:r>
            <a:r>
              <a:rPr lang="fr-FR" dirty="0" err="1">
                <a:solidFill>
                  <a:srgbClr val="297FD5"/>
                </a:solidFill>
                <a:latin typeface="Courier New"/>
                <a:cs typeface="Courier New"/>
              </a:rPr>
              <a:t>void</a:t>
            </a:r>
            <a:r>
              <a:rPr lang="fr-FR" dirty="0">
                <a:solidFill>
                  <a:srgbClr val="297FD5"/>
                </a:solidFill>
                <a:latin typeface="Courier New"/>
                <a:cs typeface="Courier New"/>
              </a:rPr>
              <a:t> </a:t>
            </a:r>
            <a:r>
              <a:rPr lang="fr-FR" dirty="0" err="1">
                <a:latin typeface="Courier New"/>
                <a:cs typeface="Courier New"/>
              </a:rPr>
              <a:t>SetNextNode</a:t>
            </a:r>
            <a:r>
              <a:rPr lang="fr-FR" dirty="0">
                <a:latin typeface="Courier New"/>
                <a:cs typeface="Courier New"/>
              </a:rPr>
              <a:t> (</a:t>
            </a:r>
            <a:r>
              <a:rPr lang="fr-FR" dirty="0" err="1">
                <a:latin typeface="Courier New"/>
                <a:cs typeface="Courier New"/>
              </a:rPr>
              <a:t>CNodeInt</a:t>
            </a:r>
            <a:r>
              <a:rPr lang="fr-FR" dirty="0" smtClean="0">
                <a:latin typeface="Courier New"/>
                <a:cs typeface="Courier New"/>
              </a:rPr>
              <a:t>*);</a:t>
            </a:r>
          </a:p>
          <a:p>
            <a:endParaRPr lang="fr-FR" dirty="0">
              <a:latin typeface="Courier New"/>
              <a:cs typeface="Courier New"/>
            </a:endParaRPr>
          </a:p>
          <a:p>
            <a:r>
              <a:rPr lang="fr-FR" dirty="0">
                <a:latin typeface="Courier New"/>
                <a:cs typeface="Courier New"/>
              </a:rPr>
              <a:t>}; // </a:t>
            </a:r>
            <a:r>
              <a:rPr lang="fr-FR" dirty="0" err="1">
                <a:latin typeface="Courier New"/>
                <a:cs typeface="Courier New"/>
              </a:rPr>
              <a:t>CNodeInt</a:t>
            </a:r>
            <a:endParaRPr lang="fr-FR" dirty="0">
              <a:latin typeface="Courier New"/>
              <a:cs typeface="Courier New"/>
            </a:endParaRPr>
          </a:p>
        </p:txBody>
      </p:sp>
    </p:spTree>
    <p:extLst>
      <p:ext uri="{BB962C8B-B14F-4D97-AF65-F5344CB8AC3E}">
        <p14:creationId xmlns:p14="http://schemas.microsoft.com/office/powerpoint/2010/main" val="378963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80857" y="311025"/>
            <a:ext cx="3927929" cy="369332"/>
          </a:xfrm>
          <a:prstGeom prst="rect">
            <a:avLst/>
          </a:prstGeom>
          <a:noFill/>
        </p:spPr>
        <p:txBody>
          <a:bodyPr wrap="square" rtlCol="0">
            <a:spAutoFit/>
          </a:bodyPr>
          <a:lstStyle/>
          <a:p>
            <a:r>
              <a:rPr lang="fr-FR" dirty="0" smtClean="0"/>
              <a:t>Constructeur  /destructeur</a:t>
            </a:r>
            <a:endParaRPr lang="fr-FR" dirty="0"/>
          </a:p>
        </p:txBody>
      </p:sp>
      <p:sp>
        <p:nvSpPr>
          <p:cNvPr id="3" name="ZoneTexte 2"/>
          <p:cNvSpPr txBox="1"/>
          <p:nvPr/>
        </p:nvSpPr>
        <p:spPr>
          <a:xfrm>
            <a:off x="526143" y="217715"/>
            <a:ext cx="7800198" cy="3970318"/>
          </a:xfrm>
          <a:prstGeom prst="rect">
            <a:avLst/>
          </a:prstGeom>
          <a:noFill/>
        </p:spPr>
        <p:txBody>
          <a:bodyPr wrap="square" rtlCol="0">
            <a:spAutoFit/>
          </a:bodyPr>
          <a:lstStyle/>
          <a:p>
            <a:r>
              <a:rPr lang="fr-FR" dirty="0">
                <a:solidFill>
                  <a:srgbClr val="297FD5"/>
                </a:solidFill>
                <a:latin typeface="Courier New"/>
                <a:cs typeface="Courier New"/>
              </a:rPr>
              <a:t>class</a:t>
            </a:r>
            <a:r>
              <a:rPr lang="fr-FR" dirty="0">
                <a:latin typeface="Courier New"/>
                <a:cs typeface="Courier New"/>
              </a:rPr>
              <a:t> </a:t>
            </a:r>
            <a:r>
              <a:rPr lang="fr-FR" dirty="0" err="1">
                <a:latin typeface="Courier New"/>
                <a:cs typeface="Courier New"/>
              </a:rPr>
              <a:t>CNodeInt</a:t>
            </a:r>
            <a:endParaRPr lang="fr-FR" dirty="0">
              <a:latin typeface="Courier New"/>
              <a:cs typeface="Courier New"/>
            </a:endParaRPr>
          </a:p>
          <a:p>
            <a:r>
              <a:rPr lang="fr-FR" dirty="0">
                <a:latin typeface="Courier New"/>
                <a:cs typeface="Courier New"/>
              </a:rPr>
              <a:t>{</a:t>
            </a:r>
          </a:p>
          <a:p>
            <a:r>
              <a:rPr lang="fr-FR" dirty="0" err="1">
                <a:solidFill>
                  <a:srgbClr val="297FD5"/>
                </a:solidFill>
                <a:latin typeface="Courier New"/>
                <a:cs typeface="Courier New"/>
              </a:rPr>
              <a:t>private</a:t>
            </a:r>
            <a:r>
              <a:rPr lang="fr-FR" dirty="0">
                <a:latin typeface="Courier New"/>
                <a:cs typeface="Courier New"/>
              </a:rPr>
              <a:t>:</a:t>
            </a:r>
          </a:p>
          <a:p>
            <a:r>
              <a:rPr lang="fr-FR" dirty="0">
                <a:latin typeface="Courier New"/>
                <a:cs typeface="Courier New"/>
              </a:rPr>
              <a:t>	</a:t>
            </a:r>
            <a:r>
              <a:rPr lang="fr-FR" dirty="0" err="1">
                <a:solidFill>
                  <a:srgbClr val="297FD5"/>
                </a:solidFill>
                <a:latin typeface="Courier New"/>
                <a:cs typeface="Courier New"/>
              </a:rPr>
              <a:t>int</a:t>
            </a:r>
            <a:r>
              <a:rPr lang="fr-FR" dirty="0">
                <a:solidFill>
                  <a:srgbClr val="297FD5"/>
                </a:solidFill>
                <a:latin typeface="Courier New"/>
                <a:cs typeface="Courier New"/>
              </a:rPr>
              <a:t> </a:t>
            </a:r>
            <a:r>
              <a:rPr lang="fr-FR" dirty="0" err="1">
                <a:latin typeface="Courier New"/>
                <a:cs typeface="Courier New"/>
              </a:rPr>
              <a:t>m_Data</a:t>
            </a:r>
            <a:r>
              <a:rPr lang="fr-FR" dirty="0">
                <a:latin typeface="Courier New"/>
                <a:cs typeface="Courier New"/>
              </a:rPr>
              <a:t>;</a:t>
            </a:r>
          </a:p>
          <a:p>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smtClean="0">
                <a:latin typeface="Courier New"/>
                <a:cs typeface="Courier New"/>
              </a:rPr>
              <a:t>m_NextNode</a:t>
            </a:r>
            <a:r>
              <a:rPr lang="fr-FR" dirty="0" smtClean="0">
                <a:latin typeface="Courier New"/>
                <a:cs typeface="Courier New"/>
              </a:rPr>
              <a:t>;</a:t>
            </a:r>
            <a:endParaRPr lang="fr-FR" dirty="0">
              <a:latin typeface="Courier New"/>
              <a:cs typeface="Courier New"/>
            </a:endParaRPr>
          </a:p>
          <a:p>
            <a:r>
              <a:rPr lang="fr-FR" dirty="0">
                <a:solidFill>
                  <a:srgbClr val="297FD5"/>
                </a:solidFill>
                <a:latin typeface="Courier New"/>
                <a:cs typeface="Courier New"/>
              </a:rPr>
              <a:t>public</a:t>
            </a:r>
            <a:r>
              <a:rPr lang="fr-FR" dirty="0">
                <a:latin typeface="Courier New"/>
                <a:cs typeface="Courier New"/>
              </a:rPr>
              <a:t>:</a:t>
            </a:r>
          </a:p>
          <a:p>
            <a:r>
              <a:rPr lang="fr-FR" dirty="0">
                <a:latin typeface="Courier New"/>
                <a:cs typeface="Courier New"/>
              </a:rPr>
              <a:t>	//</a:t>
            </a:r>
            <a:r>
              <a:rPr lang="fr-FR" dirty="0" err="1">
                <a:latin typeface="Courier New"/>
                <a:cs typeface="Courier New"/>
              </a:rPr>
              <a:t>constructor</a:t>
            </a:r>
            <a:endParaRPr lang="fr-FR" dirty="0">
              <a:latin typeface="Courier New"/>
              <a:cs typeface="Courier New"/>
            </a:endParaRPr>
          </a:p>
          <a:p>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a:solidFill>
                  <a:srgbClr val="297FD5"/>
                </a:solidFill>
                <a:latin typeface="Courier New"/>
                <a:cs typeface="Courier New"/>
              </a:rPr>
              <a:t>int</a:t>
            </a:r>
            <a:r>
              <a:rPr lang="fr-FR" dirty="0">
                <a:solidFill>
                  <a:srgbClr val="297FD5"/>
                </a:solidFill>
                <a:latin typeface="Courier New"/>
                <a:cs typeface="Courier New"/>
              </a:rPr>
              <a:t> </a:t>
            </a:r>
            <a:r>
              <a:rPr lang="fr-FR" dirty="0">
                <a:latin typeface="Courier New"/>
                <a:cs typeface="Courier New"/>
              </a:rPr>
              <a:t>i = 0, </a:t>
            </a:r>
            <a:r>
              <a:rPr lang="fr-FR" dirty="0" err="1">
                <a:latin typeface="Courier New"/>
                <a:cs typeface="Courier New"/>
              </a:rPr>
              <a:t>CNodeInt</a:t>
            </a:r>
            <a:r>
              <a:rPr lang="fr-FR" dirty="0">
                <a:latin typeface="Courier New"/>
                <a:cs typeface="Courier New"/>
              </a:rPr>
              <a:t>* </a:t>
            </a:r>
            <a:r>
              <a:rPr lang="fr-FR" dirty="0" err="1">
                <a:latin typeface="Courier New"/>
                <a:cs typeface="Courier New"/>
              </a:rPr>
              <a:t>ptr</a:t>
            </a:r>
            <a:r>
              <a:rPr lang="fr-FR" dirty="0">
                <a:latin typeface="Courier New"/>
                <a:cs typeface="Courier New"/>
              </a:rPr>
              <a:t> = </a:t>
            </a:r>
            <a:r>
              <a:rPr lang="fr-FR" dirty="0" err="1" smtClean="0">
                <a:solidFill>
                  <a:srgbClr val="297FD5"/>
                </a:solidFill>
                <a:latin typeface="Courier New"/>
                <a:cs typeface="Courier New"/>
              </a:rPr>
              <a:t>nullptr</a:t>
            </a:r>
            <a:r>
              <a:rPr lang="fr-FR" dirty="0" smtClean="0">
                <a:latin typeface="Courier New"/>
                <a:cs typeface="Courier New"/>
              </a:rPr>
              <a:t>)</a:t>
            </a:r>
            <a:r>
              <a:rPr lang="fr-FR" dirty="0">
                <a:latin typeface="Courier New"/>
                <a:cs typeface="Courier New"/>
              </a:rPr>
              <a:t>;</a:t>
            </a:r>
          </a:p>
          <a:p>
            <a:r>
              <a:rPr lang="fr-FR" dirty="0">
                <a:latin typeface="Courier New"/>
                <a:cs typeface="Courier New"/>
              </a:rPr>
              <a:t>	//</a:t>
            </a:r>
            <a:r>
              <a:rPr lang="fr-FR" u="sng" dirty="0" err="1">
                <a:latin typeface="Courier New"/>
                <a:cs typeface="Courier New"/>
              </a:rPr>
              <a:t>destructor</a:t>
            </a:r>
            <a:endParaRPr lang="fr-FR" u="sng" dirty="0">
              <a:latin typeface="Courier New"/>
              <a:cs typeface="Courier New"/>
            </a:endParaRPr>
          </a:p>
          <a:p>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p>
          <a:p>
            <a:endParaRPr lang="fr-FR" dirty="0">
              <a:latin typeface="Courier New"/>
              <a:cs typeface="Courier New"/>
            </a:endParaRPr>
          </a:p>
          <a:p>
            <a:r>
              <a:rPr lang="fr-FR" dirty="0">
                <a:latin typeface="Courier New"/>
                <a:cs typeface="Courier New"/>
              </a:rPr>
              <a:t>	//getter / </a:t>
            </a:r>
            <a:r>
              <a:rPr lang="fr-FR" dirty="0" smtClean="0">
                <a:latin typeface="Courier New"/>
                <a:cs typeface="Courier New"/>
              </a:rPr>
              <a:t>setter</a:t>
            </a:r>
          </a:p>
          <a:p>
            <a:r>
              <a:rPr lang="fr-FR" dirty="0" smtClean="0">
                <a:latin typeface="Courier New"/>
                <a:cs typeface="Courier New"/>
              </a:rPr>
              <a:t>	…</a:t>
            </a:r>
            <a:endParaRPr lang="fr-FR" dirty="0">
              <a:latin typeface="Courier New"/>
              <a:cs typeface="Courier New"/>
            </a:endParaRPr>
          </a:p>
          <a:p>
            <a:r>
              <a:rPr lang="fr-FR" dirty="0">
                <a:latin typeface="Courier New"/>
                <a:cs typeface="Courier New"/>
              </a:rPr>
              <a:t>}; // </a:t>
            </a:r>
            <a:r>
              <a:rPr lang="fr-FR" dirty="0" err="1">
                <a:latin typeface="Courier New"/>
                <a:cs typeface="Courier New"/>
              </a:rPr>
              <a:t>CNodeInt</a:t>
            </a:r>
            <a:endParaRPr lang="fr-FR" dirty="0">
              <a:latin typeface="Courier New"/>
              <a:cs typeface="Courier New"/>
            </a:endParaRPr>
          </a:p>
        </p:txBody>
      </p:sp>
      <p:sp>
        <p:nvSpPr>
          <p:cNvPr id="4" name="ZoneTexte 3"/>
          <p:cNvSpPr txBox="1"/>
          <p:nvPr/>
        </p:nvSpPr>
        <p:spPr>
          <a:xfrm>
            <a:off x="526143" y="4650236"/>
            <a:ext cx="6767286" cy="646331"/>
          </a:xfrm>
          <a:prstGeom prst="rect">
            <a:avLst/>
          </a:prstGeom>
          <a:noFill/>
        </p:spPr>
        <p:txBody>
          <a:bodyPr wrap="square" rtlCol="0">
            <a:spAutoFit/>
          </a:bodyPr>
          <a:lstStyle/>
          <a:p>
            <a:r>
              <a:rPr lang="fr-FR" dirty="0" err="1">
                <a:latin typeface="Courier New"/>
                <a:cs typeface="Courier New"/>
              </a:rPr>
              <a:t>CNodeInt</a:t>
            </a:r>
            <a:r>
              <a:rPr lang="fr-FR" dirty="0">
                <a:latin typeface="Courier New"/>
                <a:cs typeface="Courier New"/>
              </a:rPr>
              <a:t>::</a:t>
            </a:r>
            <a:r>
              <a:rPr lang="fr-FR" dirty="0" err="1">
                <a:latin typeface="Courier New"/>
                <a:cs typeface="Courier New"/>
              </a:rPr>
              <a:t>CNodeInt</a:t>
            </a:r>
            <a:r>
              <a:rPr lang="fr-FR" dirty="0">
                <a:latin typeface="Courier New"/>
                <a:cs typeface="Courier New"/>
              </a:rPr>
              <a:t> (</a:t>
            </a:r>
            <a:r>
              <a:rPr lang="fr-FR" dirty="0" err="1">
                <a:solidFill>
                  <a:schemeClr val="accent2"/>
                </a:solidFill>
                <a:latin typeface="Courier New"/>
                <a:cs typeface="Courier New"/>
              </a:rPr>
              <a:t>int</a:t>
            </a:r>
            <a:r>
              <a:rPr lang="fr-FR" dirty="0">
                <a:solidFill>
                  <a:schemeClr val="accent2"/>
                </a:solidFill>
                <a:latin typeface="Courier New"/>
                <a:cs typeface="Courier New"/>
              </a:rPr>
              <a:t> </a:t>
            </a:r>
            <a:r>
              <a:rPr lang="fr-FR" dirty="0">
                <a:latin typeface="Courier New"/>
                <a:cs typeface="Courier New"/>
              </a:rPr>
              <a:t>i, </a:t>
            </a:r>
            <a:r>
              <a:rPr lang="fr-FR" dirty="0" err="1">
                <a:latin typeface="Courier New"/>
                <a:cs typeface="Courier New"/>
              </a:rPr>
              <a:t>CNodeInt</a:t>
            </a:r>
            <a:r>
              <a:rPr lang="fr-FR" dirty="0">
                <a:latin typeface="Courier New"/>
                <a:cs typeface="Courier New"/>
              </a:rPr>
              <a:t>* </a:t>
            </a:r>
            <a:r>
              <a:rPr lang="fr-FR" dirty="0" err="1">
                <a:latin typeface="Courier New"/>
                <a:cs typeface="Courier New"/>
              </a:rPr>
              <a:t>ptr</a:t>
            </a:r>
            <a:r>
              <a:rPr lang="fr-FR" dirty="0">
                <a:latin typeface="Courier New"/>
                <a:cs typeface="Courier New"/>
              </a:rPr>
              <a:t> ) : </a:t>
            </a:r>
            <a:r>
              <a:rPr lang="fr-FR" dirty="0" smtClean="0">
                <a:latin typeface="Courier New"/>
                <a:cs typeface="Courier New"/>
              </a:rPr>
              <a:t>	</a:t>
            </a:r>
            <a:r>
              <a:rPr lang="fr-FR" dirty="0" err="1" smtClean="0">
                <a:latin typeface="Courier New"/>
                <a:cs typeface="Courier New"/>
              </a:rPr>
              <a:t>m_Data</a:t>
            </a:r>
            <a:r>
              <a:rPr lang="fr-FR" dirty="0" smtClean="0">
                <a:latin typeface="Courier New"/>
                <a:cs typeface="Courier New"/>
              </a:rPr>
              <a:t> </a:t>
            </a:r>
            <a:r>
              <a:rPr lang="fr-FR" dirty="0">
                <a:latin typeface="Courier New"/>
                <a:cs typeface="Courier New"/>
              </a:rPr>
              <a:t>(i), </a:t>
            </a:r>
            <a:r>
              <a:rPr lang="fr-FR" dirty="0" err="1" smtClean="0">
                <a:latin typeface="Courier New"/>
                <a:cs typeface="Courier New"/>
              </a:rPr>
              <a:t>m_NextNode</a:t>
            </a:r>
            <a:r>
              <a:rPr lang="fr-FR" dirty="0" smtClean="0">
                <a:latin typeface="Courier New"/>
                <a:cs typeface="Courier New"/>
              </a:rPr>
              <a:t> </a:t>
            </a:r>
            <a:r>
              <a:rPr lang="fr-FR" dirty="0">
                <a:latin typeface="Courier New"/>
                <a:cs typeface="Courier New"/>
              </a:rPr>
              <a:t>(</a:t>
            </a:r>
            <a:r>
              <a:rPr lang="fr-FR" dirty="0" err="1">
                <a:latin typeface="Courier New"/>
                <a:cs typeface="Courier New"/>
              </a:rPr>
              <a:t>ptr</a:t>
            </a:r>
            <a:r>
              <a:rPr lang="fr-FR" dirty="0" smtClean="0">
                <a:latin typeface="Courier New"/>
                <a:cs typeface="Courier New"/>
              </a:rPr>
              <a:t>){}</a:t>
            </a:r>
            <a:endParaRPr lang="fr-FR" dirty="0">
              <a:latin typeface="Courier New"/>
              <a:cs typeface="Courier New"/>
            </a:endParaRPr>
          </a:p>
        </p:txBody>
      </p:sp>
      <p:sp>
        <p:nvSpPr>
          <p:cNvPr id="5" name="ZoneTexte 4"/>
          <p:cNvSpPr txBox="1"/>
          <p:nvPr/>
        </p:nvSpPr>
        <p:spPr>
          <a:xfrm>
            <a:off x="526143" y="4280904"/>
            <a:ext cx="5161643" cy="369332"/>
          </a:xfrm>
          <a:prstGeom prst="rect">
            <a:avLst/>
          </a:prstGeom>
          <a:noFill/>
        </p:spPr>
        <p:txBody>
          <a:bodyPr wrap="square" rtlCol="0">
            <a:spAutoFit/>
          </a:bodyPr>
          <a:lstStyle/>
          <a:p>
            <a:r>
              <a:rPr lang="fr-FR" u="sng" dirty="0" smtClean="0"/>
              <a:t>Corps du constructeur :</a:t>
            </a:r>
            <a:endParaRPr lang="fr-FR" u="sng" dirty="0"/>
          </a:p>
        </p:txBody>
      </p:sp>
      <p:sp>
        <p:nvSpPr>
          <p:cNvPr id="6" name="ZoneTexte 5"/>
          <p:cNvSpPr txBox="1"/>
          <p:nvPr/>
        </p:nvSpPr>
        <p:spPr>
          <a:xfrm>
            <a:off x="526143" y="5909351"/>
            <a:ext cx="6767286" cy="369332"/>
          </a:xfrm>
          <a:prstGeom prst="rect">
            <a:avLst/>
          </a:prstGeom>
          <a:noFill/>
        </p:spPr>
        <p:txBody>
          <a:bodyPr wrap="square" rtlCol="0">
            <a:spAutoFit/>
          </a:bodyPr>
          <a:lstStyle/>
          <a:p>
            <a:r>
              <a:rPr lang="fr-FR" dirty="0" err="1" smtClean="0">
                <a:latin typeface="Courier New"/>
                <a:cs typeface="Courier New"/>
              </a:rPr>
              <a:t>CNodeInt</a:t>
            </a:r>
            <a:r>
              <a:rPr lang="fr-FR" dirty="0" smtClean="0">
                <a:latin typeface="Courier New"/>
                <a:cs typeface="Courier New"/>
              </a:rPr>
              <a:t>::~</a:t>
            </a:r>
            <a:r>
              <a:rPr lang="fr-FR" dirty="0" err="1" smtClean="0">
                <a:latin typeface="Courier New"/>
                <a:cs typeface="Courier New"/>
              </a:rPr>
              <a:t>CNodeInt</a:t>
            </a:r>
            <a:r>
              <a:rPr lang="fr-FR" dirty="0" smtClean="0">
                <a:latin typeface="Courier New"/>
                <a:cs typeface="Courier New"/>
              </a:rPr>
              <a:t> () { </a:t>
            </a:r>
            <a:r>
              <a:rPr lang="fr-FR" dirty="0" err="1" smtClean="0">
                <a:solidFill>
                  <a:schemeClr val="accent2"/>
                </a:solidFill>
                <a:latin typeface="Courier New"/>
                <a:cs typeface="Courier New"/>
              </a:rPr>
              <a:t>delete</a:t>
            </a:r>
            <a:r>
              <a:rPr lang="fr-FR" dirty="0" smtClean="0">
                <a:solidFill>
                  <a:schemeClr val="accent2"/>
                </a:solidFill>
                <a:latin typeface="Courier New"/>
                <a:cs typeface="Courier New"/>
              </a:rPr>
              <a:t> </a:t>
            </a:r>
            <a:r>
              <a:rPr lang="fr-FR" dirty="0" err="1" smtClean="0">
                <a:latin typeface="Courier New"/>
                <a:cs typeface="Courier New"/>
              </a:rPr>
              <a:t>m_NextNode</a:t>
            </a:r>
            <a:r>
              <a:rPr lang="fr-FR" dirty="0" smtClean="0">
                <a:latin typeface="Courier New"/>
                <a:cs typeface="Courier New"/>
              </a:rPr>
              <a:t>; }</a:t>
            </a:r>
            <a:endParaRPr lang="fr-FR" dirty="0">
              <a:latin typeface="Courier New"/>
              <a:cs typeface="Courier New"/>
            </a:endParaRPr>
          </a:p>
        </p:txBody>
      </p:sp>
      <p:sp>
        <p:nvSpPr>
          <p:cNvPr id="7" name="ZoneTexte 6"/>
          <p:cNvSpPr txBox="1"/>
          <p:nvPr/>
        </p:nvSpPr>
        <p:spPr>
          <a:xfrm>
            <a:off x="526143" y="5540019"/>
            <a:ext cx="5161643" cy="369332"/>
          </a:xfrm>
          <a:prstGeom prst="rect">
            <a:avLst/>
          </a:prstGeom>
          <a:noFill/>
        </p:spPr>
        <p:txBody>
          <a:bodyPr wrap="square" rtlCol="0">
            <a:spAutoFit/>
          </a:bodyPr>
          <a:lstStyle/>
          <a:p>
            <a:r>
              <a:rPr lang="fr-FR" u="sng" dirty="0" smtClean="0"/>
              <a:t>Corps du destructeur :</a:t>
            </a:r>
            <a:endParaRPr lang="fr-FR" u="sng" dirty="0"/>
          </a:p>
        </p:txBody>
      </p:sp>
    </p:spTree>
    <p:extLst>
      <p:ext uri="{BB962C8B-B14F-4D97-AF65-F5344CB8AC3E}">
        <p14:creationId xmlns:p14="http://schemas.microsoft.com/office/powerpoint/2010/main" val="34013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861" y="4159494"/>
            <a:ext cx="3340850" cy="426477"/>
          </a:xfrm>
          <a:prstGeom prst="rect">
            <a:avLst/>
          </a:prstGeom>
          <a:solidFill>
            <a:schemeClr val="bg1"/>
          </a:solidFill>
          <a:effectLst>
            <a:glow rad="101600">
              <a:schemeClr val="tx2">
                <a:alpha val="75000"/>
              </a:schemeClr>
            </a:glow>
            <a:outerShdw blurRad="76200" dist="38100" dir="5400000" rotWithShape="0">
              <a:srgbClr val="000000">
                <a:alpha val="6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latin typeface="Palatino Linotype"/>
            </a:endParaRPr>
          </a:p>
        </p:txBody>
      </p:sp>
      <p:sp>
        <p:nvSpPr>
          <p:cNvPr id="4" name="ZoneTexte 3"/>
          <p:cNvSpPr txBox="1"/>
          <p:nvPr/>
        </p:nvSpPr>
        <p:spPr>
          <a:xfrm>
            <a:off x="492861" y="1248921"/>
            <a:ext cx="7923695" cy="4478149"/>
          </a:xfrm>
          <a:prstGeom prst="rect">
            <a:avLst/>
          </a:prstGeom>
          <a:noFill/>
        </p:spPr>
        <p:txBody>
          <a:bodyPr wrap="square" rtlCol="0">
            <a:spAutoFit/>
          </a:bodyPr>
          <a:lstStyle/>
          <a:p>
            <a:pPr marL="342900" indent="-342900">
              <a:lnSpc>
                <a:spcPct val="200000"/>
              </a:lnSpc>
              <a:buFont typeface="+mj-lt"/>
              <a:buAutoNum type="alphaUcPeriod"/>
            </a:pPr>
            <a:r>
              <a:rPr lang="fr-FR" dirty="0">
                <a:solidFill>
                  <a:prstClr val="white"/>
                </a:solidFill>
              </a:rPr>
              <a:t>Quelques problèmes avec les pointeurs en mémoire dynamique</a:t>
            </a:r>
          </a:p>
          <a:p>
            <a:pPr marL="342900" indent="-342900">
              <a:lnSpc>
                <a:spcPct val="200000"/>
              </a:lnSpc>
              <a:buFont typeface="+mj-lt"/>
              <a:buAutoNum type="alphaUcPeriod"/>
            </a:pPr>
            <a:r>
              <a:rPr lang="fr-FR" dirty="0">
                <a:solidFill>
                  <a:prstClr val="white"/>
                </a:solidFill>
              </a:rPr>
              <a:t>Idiome RAII</a:t>
            </a:r>
          </a:p>
          <a:p>
            <a:pPr marL="342900" indent="-342900">
              <a:lnSpc>
                <a:spcPct val="200000"/>
              </a:lnSpc>
              <a:buFont typeface="+mj-lt"/>
              <a:buAutoNum type="alphaUcPeriod"/>
            </a:pPr>
            <a:r>
              <a:rPr lang="fr-FR" dirty="0" smtClean="0">
                <a:solidFill>
                  <a:prstClr val="white"/>
                </a:solidFill>
                <a:latin typeface="Palatino Linotype"/>
              </a:rPr>
              <a:t>Avant propos pour les listes chainées</a:t>
            </a:r>
          </a:p>
          <a:p>
            <a:pPr marL="342900" indent="-342900">
              <a:lnSpc>
                <a:spcPct val="200000"/>
              </a:lnSpc>
              <a:buFont typeface="+mj-lt"/>
              <a:buAutoNum type="alphaUcPeriod"/>
            </a:pPr>
            <a:r>
              <a:rPr lang="fr-FR" dirty="0" smtClean="0">
                <a:solidFill>
                  <a:prstClr val="white"/>
                </a:solidFill>
                <a:latin typeface="Palatino Linotype"/>
              </a:rPr>
              <a:t>On veut faire quoi?</a:t>
            </a:r>
          </a:p>
          <a:p>
            <a:pPr marL="342900" indent="-342900">
              <a:lnSpc>
                <a:spcPct val="200000"/>
              </a:lnSpc>
              <a:buFont typeface="+mj-lt"/>
              <a:buAutoNum type="alphaUcPeriod"/>
            </a:pPr>
            <a:r>
              <a:rPr lang="fr-FR" dirty="0" smtClean="0">
                <a:solidFill>
                  <a:prstClr val="white"/>
                </a:solidFill>
                <a:latin typeface="Palatino Linotype"/>
              </a:rPr>
              <a:t>Structure et fonctionnalités d’un nœud</a:t>
            </a:r>
          </a:p>
          <a:p>
            <a:pPr marL="342900" indent="-342900">
              <a:lnSpc>
                <a:spcPct val="200000"/>
              </a:lnSpc>
              <a:buFont typeface="+mj-lt"/>
              <a:buAutoNum type="alphaUcPeriod"/>
            </a:pPr>
            <a:r>
              <a:rPr lang="fr-FR" dirty="0" smtClean="0">
                <a:solidFill>
                  <a:prstClr val="white"/>
                </a:solidFill>
                <a:latin typeface="Palatino Linotype"/>
              </a:rPr>
              <a:t>Une première liste chainée</a:t>
            </a:r>
          </a:p>
          <a:p>
            <a:pPr marL="342900" indent="-342900">
              <a:lnSpc>
                <a:spcPct val="200000"/>
              </a:lnSpc>
              <a:buFont typeface="+mj-lt"/>
              <a:buAutoNum type="alphaUcPeriod"/>
            </a:pPr>
            <a:r>
              <a:rPr lang="fr-FR" dirty="0" smtClean="0">
                <a:solidFill>
                  <a:prstClr val="white"/>
                </a:solidFill>
                <a:latin typeface="Palatino Linotype"/>
              </a:rPr>
              <a:t>Classe pour liste chainée</a:t>
            </a:r>
          </a:p>
          <a:p>
            <a:pPr marL="342900" indent="-342900">
              <a:lnSpc>
                <a:spcPct val="200000"/>
              </a:lnSpc>
              <a:buFont typeface="+mj-lt"/>
              <a:buAutoNum type="alphaUcPeriod"/>
            </a:pPr>
            <a:r>
              <a:rPr lang="fr-FR" dirty="0" smtClean="0">
                <a:solidFill>
                  <a:prstClr val="white"/>
                </a:solidFill>
                <a:latin typeface="Palatino Linotype"/>
              </a:rPr>
              <a:t>Technique de la sentinelle</a:t>
            </a:r>
            <a:endParaRPr lang="fr-FR" dirty="0">
              <a:solidFill>
                <a:prstClr val="white"/>
              </a:solidFill>
              <a:latin typeface="Palatino Linotype"/>
            </a:endParaRPr>
          </a:p>
        </p:txBody>
      </p:sp>
      <p:sp>
        <p:nvSpPr>
          <p:cNvPr id="3" name="Titre 2"/>
          <p:cNvSpPr>
            <a:spLocks noGrp="1"/>
          </p:cNvSpPr>
          <p:nvPr>
            <p:ph type="title"/>
          </p:nvPr>
        </p:nvSpPr>
        <p:spPr>
          <a:xfrm>
            <a:off x="369682" y="337181"/>
            <a:ext cx="7543800" cy="914400"/>
          </a:xfrm>
        </p:spPr>
        <p:txBody>
          <a:bodyPr/>
          <a:lstStyle/>
          <a:p>
            <a:r>
              <a:rPr lang="fr-FR" dirty="0" smtClean="0"/>
              <a:t>Plan</a:t>
            </a:r>
            <a:endParaRPr lang="fr-FR" dirty="0"/>
          </a:p>
        </p:txBody>
      </p:sp>
    </p:spTree>
    <p:extLst>
      <p:ext uri="{BB962C8B-B14F-4D97-AF65-F5344CB8AC3E}">
        <p14:creationId xmlns:p14="http://schemas.microsoft.com/office/powerpoint/2010/main" val="419631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p:cNvSpPr txBox="1">
            <a:spLocks/>
          </p:cNvSpPr>
          <p:nvPr/>
        </p:nvSpPr>
        <p:spPr>
          <a:xfrm>
            <a:off x="414382" y="150586"/>
            <a:ext cx="8602617" cy="9144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smtClean="0">
                <a:solidFill>
                  <a:prstClr val="white"/>
                </a:solidFill>
                <a:latin typeface="Palatino Linotype"/>
              </a:rPr>
              <a:t>F. Première Liste chainée</a:t>
            </a:r>
            <a:endParaRPr lang="fr-FR" dirty="0">
              <a:solidFill>
                <a:prstClr val="white"/>
              </a:solidFill>
              <a:latin typeface="Palatino Linotype"/>
            </a:endParaRPr>
          </a:p>
        </p:txBody>
      </p:sp>
      <p:sp>
        <p:nvSpPr>
          <p:cNvPr id="3" name="Text Box 1050"/>
          <p:cNvSpPr txBox="1">
            <a:spLocks noChangeArrowheads="1"/>
          </p:cNvSpPr>
          <p:nvPr/>
        </p:nvSpPr>
        <p:spPr bwMode="auto">
          <a:xfrm>
            <a:off x="414382" y="1064986"/>
            <a:ext cx="2718913"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F.1 Création de la liste</a:t>
            </a:r>
            <a:endParaRPr lang="fr-FR" sz="2000" dirty="0"/>
          </a:p>
        </p:txBody>
      </p:sp>
      <p:sp>
        <p:nvSpPr>
          <p:cNvPr id="4" name="ZoneTexte 3"/>
          <p:cNvSpPr txBox="1"/>
          <p:nvPr/>
        </p:nvSpPr>
        <p:spPr>
          <a:xfrm>
            <a:off x="414382" y="1587500"/>
            <a:ext cx="3631475" cy="369332"/>
          </a:xfrm>
          <a:prstGeom prst="rect">
            <a:avLst/>
          </a:prstGeom>
          <a:noFill/>
        </p:spPr>
        <p:txBody>
          <a:bodyPr wrap="square" rtlCol="0">
            <a:spAutoFit/>
          </a:bodyPr>
          <a:lstStyle/>
          <a:p>
            <a:r>
              <a:rPr lang="fr-FR" dirty="0" err="1">
                <a:latin typeface="Courier New"/>
                <a:cs typeface="Courier New"/>
              </a:rPr>
              <a:t>CNodeInt</a:t>
            </a:r>
            <a:r>
              <a:rPr lang="fr-FR" dirty="0">
                <a:latin typeface="Courier New"/>
                <a:cs typeface="Courier New"/>
              </a:rPr>
              <a:t>* </a:t>
            </a:r>
            <a:r>
              <a:rPr lang="fr-FR" dirty="0" smtClean="0">
                <a:latin typeface="Courier New"/>
                <a:cs typeface="Courier New"/>
              </a:rPr>
              <a:t>Head= </a:t>
            </a:r>
            <a:r>
              <a:rPr lang="fr-FR" dirty="0" err="1" smtClean="0">
                <a:solidFill>
                  <a:srgbClr val="297FD5"/>
                </a:solidFill>
                <a:latin typeface="Courier New"/>
                <a:cs typeface="Courier New"/>
              </a:rPr>
              <a:t>nullptr</a:t>
            </a:r>
            <a:r>
              <a:rPr lang="fr-FR" dirty="0" smtClean="0">
                <a:latin typeface="Courier New"/>
                <a:cs typeface="Courier New"/>
              </a:rPr>
              <a:t>;</a:t>
            </a:r>
            <a:endParaRPr lang="fr-FR" dirty="0">
              <a:latin typeface="Courier New"/>
              <a:cs typeface="Courier New"/>
            </a:endParaRPr>
          </a:p>
        </p:txBody>
      </p:sp>
      <p:graphicFrame>
        <p:nvGraphicFramePr>
          <p:cNvPr id="5" name="Tableau 4"/>
          <p:cNvGraphicFramePr>
            <a:graphicFrameLocks noGrp="1"/>
          </p:cNvGraphicFramePr>
          <p:nvPr>
            <p:extLst>
              <p:ext uri="{D42A27DB-BD31-4B8C-83A1-F6EECF244321}">
                <p14:modId xmlns:p14="http://schemas.microsoft.com/office/powerpoint/2010/main" val="2566579509"/>
              </p:ext>
            </p:extLst>
          </p:nvPr>
        </p:nvGraphicFramePr>
        <p:xfrm>
          <a:off x="4708071" y="5225143"/>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0</a:t>
                      </a:r>
                      <a:endParaRPr lang="fr-FR" dirty="0"/>
                    </a:p>
                  </a:txBody>
                  <a:tcPr/>
                </a:tc>
              </a:tr>
              <a:tr h="370840">
                <a:tc>
                  <a:txBody>
                    <a:bodyPr/>
                    <a:lstStyle/>
                    <a:p>
                      <a:endParaRPr lang="fr-FR" dirty="0"/>
                    </a:p>
                  </a:txBody>
                  <a:tcPr/>
                </a:tc>
              </a:tr>
            </a:tbl>
          </a:graphicData>
        </a:graphic>
      </p:graphicFrame>
      <p:cxnSp>
        <p:nvCxnSpPr>
          <p:cNvPr id="7" name="Connecteur droit avec flèche 6"/>
          <p:cNvCxnSpPr/>
          <p:nvPr/>
        </p:nvCxnSpPr>
        <p:spPr>
          <a:xfrm>
            <a:off x="5016499" y="5796644"/>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ZoneTexte 7"/>
          <p:cNvSpPr txBox="1"/>
          <p:nvPr/>
        </p:nvSpPr>
        <p:spPr>
          <a:xfrm>
            <a:off x="6050641" y="5611978"/>
            <a:ext cx="1365193" cy="369332"/>
          </a:xfrm>
          <a:prstGeom prst="rect">
            <a:avLst/>
          </a:prstGeom>
          <a:noFill/>
        </p:spPr>
        <p:txBody>
          <a:bodyPr wrap="square" rtlCol="0">
            <a:spAutoFit/>
          </a:bodyPr>
          <a:lstStyle/>
          <a:p>
            <a:r>
              <a:rPr lang="fr-FR" dirty="0" err="1" smtClean="0">
                <a:solidFill>
                  <a:srgbClr val="297FD5"/>
                </a:solidFill>
                <a:latin typeface="Courier New"/>
                <a:cs typeface="Courier New"/>
              </a:rPr>
              <a:t>nullptr</a:t>
            </a:r>
            <a:endParaRPr lang="fr-FR" dirty="0">
              <a:solidFill>
                <a:srgbClr val="297FD5"/>
              </a:solidFill>
              <a:latin typeface="Courier New"/>
              <a:cs typeface="Courier New"/>
            </a:endParaRPr>
          </a:p>
        </p:txBody>
      </p:sp>
      <p:sp>
        <p:nvSpPr>
          <p:cNvPr id="12" name="ZoneTexte 11"/>
          <p:cNvSpPr txBox="1"/>
          <p:nvPr/>
        </p:nvSpPr>
        <p:spPr>
          <a:xfrm>
            <a:off x="861786" y="3193143"/>
            <a:ext cx="6141356" cy="646331"/>
          </a:xfrm>
          <a:prstGeom prst="rect">
            <a:avLst/>
          </a:prstGeom>
          <a:noFill/>
        </p:spPr>
        <p:txBody>
          <a:bodyPr wrap="square" rtlCol="0">
            <a:spAutoFit/>
          </a:bodyPr>
          <a:lstStyle/>
          <a:p>
            <a:r>
              <a:rPr lang="en-US" dirty="0">
                <a:solidFill>
                  <a:srgbClr val="297FD5"/>
                </a:solidFill>
                <a:latin typeface="Courier New"/>
                <a:cs typeface="Courier New"/>
              </a:rPr>
              <a:t>for</a:t>
            </a:r>
            <a:r>
              <a:rPr lang="en-US" dirty="0">
                <a:latin typeface="Courier New"/>
                <a:cs typeface="Courier New"/>
              </a:rPr>
              <a:t> (</a:t>
            </a:r>
            <a:r>
              <a:rPr lang="en-US" dirty="0">
                <a:solidFill>
                  <a:srgbClr val="297FD5"/>
                </a:solidFill>
                <a:latin typeface="Courier New"/>
                <a:cs typeface="Courier New"/>
              </a:rPr>
              <a:t>unsigned</a:t>
            </a:r>
            <a:r>
              <a:rPr lang="en-US" dirty="0">
                <a:latin typeface="Courier New"/>
                <a:cs typeface="Courier New"/>
              </a:rPr>
              <a:t> </a:t>
            </a:r>
            <a:r>
              <a:rPr lang="en-US" dirty="0" err="1">
                <a:latin typeface="Courier New"/>
                <a:cs typeface="Courier New"/>
              </a:rPr>
              <a:t>i</a:t>
            </a:r>
            <a:r>
              <a:rPr lang="en-US" dirty="0">
                <a:latin typeface="Courier New"/>
                <a:cs typeface="Courier New"/>
              </a:rPr>
              <a:t> (0); </a:t>
            </a:r>
            <a:r>
              <a:rPr lang="en-US" dirty="0" err="1">
                <a:latin typeface="Courier New"/>
                <a:cs typeface="Courier New"/>
              </a:rPr>
              <a:t>i</a:t>
            </a:r>
            <a:r>
              <a:rPr lang="en-US" dirty="0">
                <a:latin typeface="Courier New"/>
                <a:cs typeface="Courier New"/>
              </a:rPr>
              <a:t> &lt; 5; )</a:t>
            </a:r>
          </a:p>
          <a:p>
            <a:r>
              <a:rPr lang="en-US" dirty="0">
                <a:latin typeface="Courier New"/>
                <a:cs typeface="Courier New"/>
              </a:rPr>
              <a:t>		</a:t>
            </a:r>
            <a:r>
              <a:rPr lang="en-US" dirty="0" smtClean="0">
                <a:latin typeface="Courier New"/>
                <a:cs typeface="Courier New"/>
              </a:rPr>
              <a:t>Head= </a:t>
            </a:r>
            <a:r>
              <a:rPr lang="en-US" dirty="0">
                <a:solidFill>
                  <a:srgbClr val="297FD5"/>
                </a:solidFill>
                <a:latin typeface="Courier New"/>
                <a:cs typeface="Courier New"/>
              </a:rPr>
              <a:t>new</a:t>
            </a:r>
            <a:r>
              <a:rPr lang="en-US" dirty="0">
                <a:latin typeface="Courier New"/>
                <a:cs typeface="Courier New"/>
              </a:rPr>
              <a:t> </a:t>
            </a:r>
            <a:r>
              <a:rPr lang="en-US" dirty="0" err="1">
                <a:latin typeface="Courier New"/>
                <a:cs typeface="Courier New"/>
              </a:rPr>
              <a:t>CNodeInt</a:t>
            </a:r>
            <a:r>
              <a:rPr lang="en-US" dirty="0">
                <a:latin typeface="Courier New"/>
                <a:cs typeface="Courier New"/>
              </a:rPr>
              <a:t> (</a:t>
            </a:r>
            <a:r>
              <a:rPr lang="en-US" dirty="0" err="1">
                <a:latin typeface="Courier New"/>
                <a:cs typeface="Courier New"/>
              </a:rPr>
              <a:t>i</a:t>
            </a:r>
            <a:r>
              <a:rPr lang="en-US" dirty="0">
                <a:latin typeface="Courier New"/>
                <a:cs typeface="Courier New"/>
              </a:rPr>
              <a:t>++, </a:t>
            </a:r>
            <a:r>
              <a:rPr lang="en-US" dirty="0" smtClean="0">
                <a:latin typeface="Courier New"/>
                <a:cs typeface="Courier New"/>
              </a:rPr>
              <a:t>Head)</a:t>
            </a:r>
            <a:r>
              <a:rPr lang="en-US" dirty="0">
                <a:latin typeface="Courier New"/>
                <a:cs typeface="Courier New"/>
              </a:rPr>
              <a:t>;</a:t>
            </a:r>
            <a:endParaRPr lang="fr-FR" dirty="0" smtClean="0">
              <a:latin typeface="Courier New"/>
              <a:cs typeface="Courier New"/>
            </a:endParaRPr>
          </a:p>
        </p:txBody>
      </p:sp>
      <p:graphicFrame>
        <p:nvGraphicFramePr>
          <p:cNvPr id="13" name="Tableau 12"/>
          <p:cNvGraphicFramePr>
            <a:graphicFrameLocks noGrp="1"/>
          </p:cNvGraphicFramePr>
          <p:nvPr>
            <p:extLst>
              <p:ext uri="{D42A27DB-BD31-4B8C-83A1-F6EECF244321}">
                <p14:modId xmlns:p14="http://schemas.microsoft.com/office/powerpoint/2010/main" val="4019113126"/>
              </p:ext>
            </p:extLst>
          </p:nvPr>
        </p:nvGraphicFramePr>
        <p:xfrm>
          <a:off x="3690256" y="5241138"/>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1</a:t>
                      </a:r>
                      <a:endParaRPr lang="fr-FR" dirty="0"/>
                    </a:p>
                  </a:txBody>
                  <a:tcPr/>
                </a:tc>
              </a:tr>
              <a:tr h="370840">
                <a:tc>
                  <a:txBody>
                    <a:bodyPr/>
                    <a:lstStyle/>
                    <a:p>
                      <a:endParaRPr lang="fr-FR" dirty="0"/>
                    </a:p>
                  </a:txBody>
                  <a:tcPr/>
                </a:tc>
              </a:tr>
            </a:tbl>
          </a:graphicData>
        </a:graphic>
      </p:graphicFrame>
      <p:cxnSp>
        <p:nvCxnSpPr>
          <p:cNvPr id="14" name="Connecteur droit avec flèche 13"/>
          <p:cNvCxnSpPr/>
          <p:nvPr/>
        </p:nvCxnSpPr>
        <p:spPr>
          <a:xfrm>
            <a:off x="3998684" y="5812639"/>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5" name="Tableau 14"/>
          <p:cNvGraphicFramePr>
            <a:graphicFrameLocks noGrp="1"/>
          </p:cNvGraphicFramePr>
          <p:nvPr>
            <p:extLst>
              <p:ext uri="{D42A27DB-BD31-4B8C-83A1-F6EECF244321}">
                <p14:modId xmlns:p14="http://schemas.microsoft.com/office/powerpoint/2010/main" val="1296130569"/>
              </p:ext>
            </p:extLst>
          </p:nvPr>
        </p:nvGraphicFramePr>
        <p:xfrm>
          <a:off x="2625294" y="5239630"/>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2</a:t>
                      </a:r>
                      <a:endParaRPr lang="fr-FR" dirty="0"/>
                    </a:p>
                  </a:txBody>
                  <a:tcPr/>
                </a:tc>
              </a:tr>
              <a:tr h="370840">
                <a:tc>
                  <a:txBody>
                    <a:bodyPr/>
                    <a:lstStyle/>
                    <a:p>
                      <a:endParaRPr lang="fr-FR" dirty="0"/>
                    </a:p>
                  </a:txBody>
                  <a:tcPr/>
                </a:tc>
              </a:tr>
            </a:tbl>
          </a:graphicData>
        </a:graphic>
      </p:graphicFrame>
      <p:cxnSp>
        <p:nvCxnSpPr>
          <p:cNvPr id="16" name="Connecteur droit avec flèche 15"/>
          <p:cNvCxnSpPr/>
          <p:nvPr/>
        </p:nvCxnSpPr>
        <p:spPr>
          <a:xfrm>
            <a:off x="2933722" y="5811131"/>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7" name="Tableau 16"/>
          <p:cNvGraphicFramePr>
            <a:graphicFrameLocks noGrp="1"/>
          </p:cNvGraphicFramePr>
          <p:nvPr>
            <p:extLst>
              <p:ext uri="{D42A27DB-BD31-4B8C-83A1-F6EECF244321}">
                <p14:modId xmlns:p14="http://schemas.microsoft.com/office/powerpoint/2010/main" val="2707660165"/>
              </p:ext>
            </p:extLst>
          </p:nvPr>
        </p:nvGraphicFramePr>
        <p:xfrm>
          <a:off x="1589337" y="5225143"/>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3</a:t>
                      </a:r>
                      <a:endParaRPr lang="fr-FR" dirty="0"/>
                    </a:p>
                  </a:txBody>
                  <a:tcPr/>
                </a:tc>
              </a:tr>
              <a:tr h="370840">
                <a:tc>
                  <a:txBody>
                    <a:bodyPr/>
                    <a:lstStyle/>
                    <a:p>
                      <a:endParaRPr lang="fr-FR" dirty="0"/>
                    </a:p>
                  </a:txBody>
                  <a:tcPr/>
                </a:tc>
              </a:tr>
            </a:tbl>
          </a:graphicData>
        </a:graphic>
      </p:graphicFrame>
      <p:cxnSp>
        <p:nvCxnSpPr>
          <p:cNvPr id="18" name="Connecteur droit avec flèche 17"/>
          <p:cNvCxnSpPr/>
          <p:nvPr/>
        </p:nvCxnSpPr>
        <p:spPr>
          <a:xfrm>
            <a:off x="1897765" y="5796644"/>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9" name="Tableau 18"/>
          <p:cNvGraphicFramePr>
            <a:graphicFrameLocks noGrp="1"/>
          </p:cNvGraphicFramePr>
          <p:nvPr>
            <p:extLst>
              <p:ext uri="{D42A27DB-BD31-4B8C-83A1-F6EECF244321}">
                <p14:modId xmlns:p14="http://schemas.microsoft.com/office/powerpoint/2010/main" val="100774866"/>
              </p:ext>
            </p:extLst>
          </p:nvPr>
        </p:nvGraphicFramePr>
        <p:xfrm>
          <a:off x="589643" y="5239630"/>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4</a:t>
                      </a:r>
                      <a:endParaRPr lang="fr-FR" dirty="0"/>
                    </a:p>
                  </a:txBody>
                  <a:tcPr/>
                </a:tc>
              </a:tr>
              <a:tr h="370840">
                <a:tc>
                  <a:txBody>
                    <a:bodyPr/>
                    <a:lstStyle/>
                    <a:p>
                      <a:endParaRPr lang="fr-FR" dirty="0"/>
                    </a:p>
                  </a:txBody>
                  <a:tcPr/>
                </a:tc>
              </a:tr>
            </a:tbl>
          </a:graphicData>
        </a:graphic>
      </p:graphicFrame>
      <p:cxnSp>
        <p:nvCxnSpPr>
          <p:cNvPr id="20" name="Connecteur droit avec flèche 19"/>
          <p:cNvCxnSpPr/>
          <p:nvPr/>
        </p:nvCxnSpPr>
        <p:spPr>
          <a:xfrm>
            <a:off x="898071" y="5811131"/>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1" name="ZoneTexte 20"/>
          <p:cNvSpPr txBox="1"/>
          <p:nvPr/>
        </p:nvSpPr>
        <p:spPr>
          <a:xfrm>
            <a:off x="2752295" y="4064000"/>
            <a:ext cx="762000" cy="369332"/>
          </a:xfrm>
          <a:prstGeom prst="rect">
            <a:avLst/>
          </a:prstGeom>
          <a:noFill/>
        </p:spPr>
        <p:txBody>
          <a:bodyPr wrap="square" rtlCol="0">
            <a:spAutoFit/>
          </a:bodyPr>
          <a:lstStyle/>
          <a:p>
            <a:r>
              <a:rPr lang="fr-FR" dirty="0" smtClean="0">
                <a:latin typeface="Courier New"/>
                <a:cs typeface="Courier New"/>
              </a:rPr>
              <a:t>Head</a:t>
            </a:r>
            <a:endParaRPr lang="fr-FR" dirty="0">
              <a:latin typeface="Courier New"/>
              <a:cs typeface="Courier New"/>
            </a:endParaRPr>
          </a:p>
        </p:txBody>
      </p:sp>
      <p:cxnSp>
        <p:nvCxnSpPr>
          <p:cNvPr id="25" name="Connecteur droit avec flèche 24"/>
          <p:cNvCxnSpPr>
            <a:stCxn id="21" idx="2"/>
            <a:endCxn id="5" idx="0"/>
          </p:cNvCxnSpPr>
          <p:nvPr/>
        </p:nvCxnSpPr>
        <p:spPr>
          <a:xfrm>
            <a:off x="3133295" y="4433332"/>
            <a:ext cx="1846919" cy="7918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Connecteur droit avec flèche 26"/>
          <p:cNvCxnSpPr>
            <a:stCxn id="21" idx="2"/>
            <a:endCxn id="13" idx="0"/>
          </p:cNvCxnSpPr>
          <p:nvPr/>
        </p:nvCxnSpPr>
        <p:spPr>
          <a:xfrm>
            <a:off x="3133295" y="4433332"/>
            <a:ext cx="829104" cy="80780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Connecteur droit avec flèche 28"/>
          <p:cNvCxnSpPr>
            <a:stCxn id="21" idx="2"/>
            <a:endCxn id="15" idx="0"/>
          </p:cNvCxnSpPr>
          <p:nvPr/>
        </p:nvCxnSpPr>
        <p:spPr>
          <a:xfrm flipH="1">
            <a:off x="2897437" y="4433332"/>
            <a:ext cx="235858" cy="8062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Connecteur droit avec flèche 32"/>
          <p:cNvCxnSpPr>
            <a:stCxn id="21" idx="2"/>
            <a:endCxn id="19" idx="0"/>
          </p:cNvCxnSpPr>
          <p:nvPr/>
        </p:nvCxnSpPr>
        <p:spPr>
          <a:xfrm flipH="1">
            <a:off x="861786" y="4433332"/>
            <a:ext cx="2271509" cy="8062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6" name="Grouper 5"/>
          <p:cNvGrpSpPr/>
          <p:nvPr/>
        </p:nvGrpSpPr>
        <p:grpSpPr>
          <a:xfrm>
            <a:off x="3133295" y="4433332"/>
            <a:ext cx="3216705" cy="1178646"/>
            <a:chOff x="3133295" y="4433332"/>
            <a:chExt cx="3216705" cy="1178646"/>
          </a:xfrm>
        </p:grpSpPr>
        <p:cxnSp>
          <p:nvCxnSpPr>
            <p:cNvPr id="35" name="Connecteur droit 34"/>
            <p:cNvCxnSpPr>
              <a:stCxn id="21" idx="2"/>
            </p:cNvCxnSpPr>
            <p:nvPr/>
          </p:nvCxnSpPr>
          <p:spPr>
            <a:xfrm>
              <a:off x="3133295" y="4433332"/>
              <a:ext cx="321670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Connecteur droit avec flèche 36"/>
            <p:cNvCxnSpPr/>
            <p:nvPr/>
          </p:nvCxnSpPr>
          <p:spPr>
            <a:xfrm>
              <a:off x="6350000" y="4433332"/>
              <a:ext cx="0" cy="117864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38" name="Text Box 1050"/>
          <p:cNvSpPr txBox="1">
            <a:spLocks noChangeArrowheads="1"/>
          </p:cNvSpPr>
          <p:nvPr/>
        </p:nvSpPr>
        <p:spPr bwMode="auto">
          <a:xfrm>
            <a:off x="414382" y="2566432"/>
            <a:ext cx="3299626"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F.2 Insertion en tête de liste</a:t>
            </a:r>
            <a:endParaRPr lang="fr-FR" sz="2000" dirty="0"/>
          </a:p>
        </p:txBody>
      </p:sp>
    </p:spTree>
    <p:extLst>
      <p:ext uri="{BB962C8B-B14F-4D97-AF65-F5344CB8AC3E}">
        <p14:creationId xmlns:p14="http://schemas.microsoft.com/office/powerpoint/2010/main" val="394736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3" presetClass="exit" presetSubtype="10" fill="hold" nodeType="withEffect">
                                  <p:stCondLst>
                                    <p:cond delay="0"/>
                                  </p:stCondLst>
                                  <p:childTnLst>
                                    <p:animEffect transition="out" filter="blinds(horizontal)">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3" presetClass="exit" presetSubtype="10" fill="hold" nodeType="withEffect">
                                  <p:stCondLst>
                                    <p:cond delay="0"/>
                                  </p:stCondLst>
                                  <p:childTnLst>
                                    <p:animEffect transition="out" filter="blinds(horizontal)">
                                      <p:cBhvr>
                                        <p:cTn id="37" dur="500"/>
                                        <p:tgtEl>
                                          <p:spTgt spid="25"/>
                                        </p:tgtEl>
                                      </p:cBhvr>
                                    </p:animEffect>
                                    <p:set>
                                      <p:cBhvr>
                                        <p:cTn id="38" dur="1" fill="hold">
                                          <p:stCondLst>
                                            <p:cond delay="499"/>
                                          </p:stCondLst>
                                        </p:cTn>
                                        <p:tgtEl>
                                          <p:spTgt spid="2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3" presetClass="exit" presetSubtype="10" fill="hold" nodeType="withEffect">
                                  <p:stCondLst>
                                    <p:cond delay="0"/>
                                  </p:stCondLst>
                                  <p:childTnLst>
                                    <p:animEffect transition="out" filter="blinds(horizontal)">
                                      <p:cBhvr>
                                        <p:cTn id="48" dur="500"/>
                                        <p:tgtEl>
                                          <p:spTgt spid="27"/>
                                        </p:tgtEl>
                                      </p:cBhvr>
                                    </p:animEffect>
                                    <p:set>
                                      <p:cBhvr>
                                        <p:cTn id="49" dur="1" fill="hold">
                                          <p:stCondLst>
                                            <p:cond delay="499"/>
                                          </p:stCondLst>
                                        </p:cTn>
                                        <p:tgtEl>
                                          <p:spTgt spid="27"/>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3"/>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19"/>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20"/>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17"/>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childTnLst>
                                </p:cTn>
                              </p:par>
                              <p:par>
                                <p:cTn id="62" presetID="3" presetClass="exit" presetSubtype="10" fill="hold" nodeType="withEffect">
                                  <p:stCondLst>
                                    <p:cond delay="0"/>
                                  </p:stCondLst>
                                  <p:childTnLst>
                                    <p:animEffect transition="out" filter="blinds(horizontal)">
                                      <p:cBhvr>
                                        <p:cTn id="63" dur="500"/>
                                        <p:tgtEl>
                                          <p:spTgt spid="29"/>
                                        </p:tgtEl>
                                      </p:cBhvr>
                                    </p:animEffect>
                                    <p:set>
                                      <p:cBhvr>
                                        <p:cTn id="64"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21" grpId="0"/>
      <p:bldP spid="3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414382" y="516289"/>
            <a:ext cx="5098371"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F.3 Affichage du contenu de la liste chainée</a:t>
            </a:r>
            <a:endParaRPr lang="fr-FR" sz="2000" dirty="0"/>
          </a:p>
        </p:txBody>
      </p:sp>
      <p:sp>
        <p:nvSpPr>
          <p:cNvPr id="3" name="ZoneTexte 2"/>
          <p:cNvSpPr txBox="1"/>
          <p:nvPr/>
        </p:nvSpPr>
        <p:spPr>
          <a:xfrm>
            <a:off x="507999" y="1288143"/>
            <a:ext cx="8209643" cy="1200329"/>
          </a:xfrm>
          <a:prstGeom prst="rect">
            <a:avLst/>
          </a:prstGeom>
          <a:noFill/>
        </p:spPr>
        <p:txBody>
          <a:bodyPr wrap="square" rtlCol="0">
            <a:spAutoFit/>
          </a:bodyPr>
          <a:lstStyle/>
          <a:p>
            <a:r>
              <a:rPr lang="fr-FR" dirty="0">
                <a:solidFill>
                  <a:srgbClr val="297FD5"/>
                </a:solidFill>
                <a:latin typeface="Courier New"/>
                <a:cs typeface="Courier New"/>
              </a:rPr>
              <a:t>for</a:t>
            </a:r>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a:latin typeface="Courier New"/>
                <a:cs typeface="Courier New"/>
              </a:rPr>
              <a:t>p</a:t>
            </a:r>
            <a:r>
              <a:rPr lang="fr-FR" dirty="0" err="1" smtClean="0">
                <a:latin typeface="Courier New"/>
                <a:cs typeface="Courier New"/>
              </a:rPr>
              <a:t>tr</a:t>
            </a:r>
            <a:r>
              <a:rPr lang="fr-FR" dirty="0" smtClean="0">
                <a:latin typeface="Courier New"/>
                <a:cs typeface="Courier New"/>
              </a:rPr>
              <a:t> (Head)</a:t>
            </a:r>
            <a:r>
              <a:rPr lang="fr-FR" dirty="0">
                <a:latin typeface="Courier New"/>
                <a:cs typeface="Courier New"/>
              </a:rPr>
              <a:t>; </a:t>
            </a:r>
            <a:endParaRPr lang="fr-FR" dirty="0" smtClean="0">
              <a:latin typeface="Courier New"/>
              <a:cs typeface="Courier New"/>
            </a:endParaRPr>
          </a:p>
          <a:p>
            <a:r>
              <a:rPr lang="fr-FR" dirty="0">
                <a:latin typeface="Courier New"/>
                <a:cs typeface="Courier New"/>
              </a:rPr>
              <a:t> </a:t>
            </a:r>
            <a:r>
              <a:rPr lang="fr-FR" dirty="0" smtClean="0">
                <a:latin typeface="Courier New"/>
                <a:cs typeface="Courier New"/>
              </a:rPr>
              <a:t>    </a:t>
            </a:r>
            <a:r>
              <a:rPr lang="fr-FR" dirty="0" err="1">
                <a:latin typeface="Courier New"/>
                <a:cs typeface="Courier New"/>
              </a:rPr>
              <a:t>p</a:t>
            </a:r>
            <a:r>
              <a:rPr lang="fr-FR" dirty="0" err="1" smtClean="0">
                <a:latin typeface="Courier New"/>
                <a:cs typeface="Courier New"/>
              </a:rPr>
              <a:t>tr</a:t>
            </a:r>
            <a:r>
              <a:rPr lang="fr-FR" dirty="0" smtClean="0">
                <a:latin typeface="Courier New"/>
                <a:cs typeface="Courier New"/>
              </a:rPr>
              <a:t> != </a:t>
            </a:r>
            <a:r>
              <a:rPr lang="fr-FR" dirty="0" err="1" smtClean="0">
                <a:solidFill>
                  <a:srgbClr val="297FD5"/>
                </a:solidFill>
                <a:latin typeface="Courier New"/>
                <a:cs typeface="Courier New"/>
              </a:rPr>
              <a:t>nullptr</a:t>
            </a:r>
            <a:r>
              <a:rPr lang="fr-FR" dirty="0" smtClean="0">
                <a:latin typeface="Courier New"/>
                <a:cs typeface="Courier New"/>
              </a:rPr>
              <a:t>; </a:t>
            </a:r>
          </a:p>
          <a:p>
            <a:r>
              <a:rPr lang="fr-FR" dirty="0">
                <a:latin typeface="Courier New"/>
                <a:cs typeface="Courier New"/>
              </a:rPr>
              <a:t> </a:t>
            </a:r>
            <a:r>
              <a:rPr lang="fr-FR" dirty="0" smtClean="0">
                <a:latin typeface="Courier New"/>
                <a:cs typeface="Courier New"/>
              </a:rPr>
              <a:t>    </a:t>
            </a:r>
            <a:r>
              <a:rPr lang="fr-FR" dirty="0" err="1">
                <a:latin typeface="Courier New"/>
                <a:cs typeface="Courier New"/>
              </a:rPr>
              <a:t>p</a:t>
            </a:r>
            <a:r>
              <a:rPr lang="fr-FR" dirty="0" err="1" smtClean="0">
                <a:latin typeface="Courier New"/>
                <a:cs typeface="Courier New"/>
              </a:rPr>
              <a:t>tr</a:t>
            </a:r>
            <a:r>
              <a:rPr lang="fr-FR" dirty="0" smtClean="0">
                <a:latin typeface="Courier New"/>
                <a:cs typeface="Courier New"/>
              </a:rPr>
              <a:t> </a:t>
            </a:r>
            <a:r>
              <a:rPr lang="fr-FR" dirty="0">
                <a:latin typeface="Courier New"/>
                <a:cs typeface="Courier New"/>
              </a:rPr>
              <a:t>= </a:t>
            </a:r>
            <a:r>
              <a:rPr lang="fr-FR" dirty="0" err="1" smtClean="0">
                <a:latin typeface="Courier New"/>
                <a:cs typeface="Courier New"/>
              </a:rPr>
              <a:t>ptr</a:t>
            </a:r>
            <a:r>
              <a:rPr lang="fr-FR" dirty="0">
                <a:latin typeface="Courier New"/>
                <a:cs typeface="Courier New"/>
              </a:rPr>
              <a:t>-&gt;</a:t>
            </a:r>
            <a:r>
              <a:rPr lang="fr-FR" dirty="0" err="1">
                <a:latin typeface="Courier New"/>
                <a:cs typeface="Courier New"/>
              </a:rPr>
              <a:t>GetNextNode</a:t>
            </a:r>
            <a:r>
              <a:rPr lang="fr-FR" dirty="0">
                <a:latin typeface="Courier New"/>
                <a:cs typeface="Courier New"/>
              </a:rPr>
              <a:t> ())</a:t>
            </a:r>
          </a:p>
          <a:p>
            <a:r>
              <a:rPr lang="en-US" dirty="0">
                <a:latin typeface="Courier New"/>
                <a:cs typeface="Courier New"/>
              </a:rPr>
              <a:t>		</a:t>
            </a:r>
            <a:r>
              <a:rPr lang="en-US" dirty="0" err="1">
                <a:solidFill>
                  <a:srgbClr val="297FD5"/>
                </a:solidFill>
                <a:latin typeface="Courier New"/>
                <a:cs typeface="Courier New"/>
              </a:rPr>
              <a:t>cout</a:t>
            </a:r>
            <a:r>
              <a:rPr lang="en-US" dirty="0">
                <a:solidFill>
                  <a:srgbClr val="297FD5"/>
                </a:solidFill>
                <a:latin typeface="Courier New"/>
                <a:cs typeface="Courier New"/>
              </a:rPr>
              <a:t> </a:t>
            </a:r>
            <a:r>
              <a:rPr lang="en-US" dirty="0">
                <a:latin typeface="Courier New"/>
                <a:cs typeface="Courier New"/>
              </a:rPr>
              <a:t>&lt;&lt; </a:t>
            </a:r>
            <a:r>
              <a:rPr lang="en-US" dirty="0" err="1" smtClean="0">
                <a:latin typeface="Courier New"/>
                <a:cs typeface="Courier New"/>
              </a:rPr>
              <a:t>ptr</a:t>
            </a:r>
            <a:r>
              <a:rPr lang="en-US" dirty="0">
                <a:latin typeface="Courier New"/>
                <a:cs typeface="Courier New"/>
              </a:rPr>
              <a:t>-&gt;</a:t>
            </a:r>
            <a:r>
              <a:rPr lang="en-US" dirty="0" err="1" smtClean="0">
                <a:latin typeface="Courier New"/>
                <a:cs typeface="Courier New"/>
              </a:rPr>
              <a:t>GetData</a:t>
            </a:r>
            <a:r>
              <a:rPr lang="en-US" dirty="0" smtClean="0">
                <a:latin typeface="Courier New"/>
                <a:cs typeface="Courier New"/>
              </a:rPr>
              <a:t> (</a:t>
            </a:r>
            <a:r>
              <a:rPr lang="en-US" dirty="0">
                <a:latin typeface="Courier New"/>
                <a:cs typeface="Courier New"/>
              </a:rPr>
              <a:t>) &lt;&lt; "; ";</a:t>
            </a:r>
            <a:endParaRPr lang="fr-FR" dirty="0">
              <a:latin typeface="Courier New"/>
              <a:cs typeface="Courier New"/>
            </a:endParaRPr>
          </a:p>
        </p:txBody>
      </p:sp>
      <p:graphicFrame>
        <p:nvGraphicFramePr>
          <p:cNvPr id="4" name="Tableau 3"/>
          <p:cNvGraphicFramePr>
            <a:graphicFrameLocks noGrp="1"/>
          </p:cNvGraphicFramePr>
          <p:nvPr>
            <p:extLst>
              <p:ext uri="{D42A27DB-BD31-4B8C-83A1-F6EECF244321}">
                <p14:modId xmlns:p14="http://schemas.microsoft.com/office/powerpoint/2010/main" val="3652617348"/>
              </p:ext>
            </p:extLst>
          </p:nvPr>
        </p:nvGraphicFramePr>
        <p:xfrm>
          <a:off x="4884032" y="3764643"/>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0</a:t>
                      </a:r>
                      <a:endParaRPr lang="fr-FR" dirty="0"/>
                    </a:p>
                  </a:txBody>
                  <a:tcPr/>
                </a:tc>
              </a:tr>
              <a:tr h="370840">
                <a:tc>
                  <a:txBody>
                    <a:bodyPr/>
                    <a:lstStyle/>
                    <a:p>
                      <a:endParaRPr lang="fr-FR" dirty="0"/>
                    </a:p>
                  </a:txBody>
                  <a:tcPr/>
                </a:tc>
              </a:tr>
            </a:tbl>
          </a:graphicData>
        </a:graphic>
      </p:graphicFrame>
      <p:cxnSp>
        <p:nvCxnSpPr>
          <p:cNvPr id="5" name="Connecteur droit avec flèche 4"/>
          <p:cNvCxnSpPr/>
          <p:nvPr/>
        </p:nvCxnSpPr>
        <p:spPr>
          <a:xfrm>
            <a:off x="5192460" y="4336144"/>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ZoneTexte 5"/>
          <p:cNvSpPr txBox="1"/>
          <p:nvPr/>
        </p:nvSpPr>
        <p:spPr>
          <a:xfrm>
            <a:off x="6226603" y="4151478"/>
            <a:ext cx="1344976" cy="369332"/>
          </a:xfrm>
          <a:prstGeom prst="rect">
            <a:avLst/>
          </a:prstGeom>
          <a:noFill/>
        </p:spPr>
        <p:txBody>
          <a:bodyPr wrap="square" rtlCol="0">
            <a:spAutoFit/>
          </a:bodyPr>
          <a:lstStyle/>
          <a:p>
            <a:r>
              <a:rPr lang="fr-FR" dirty="0" err="1" smtClean="0">
                <a:solidFill>
                  <a:srgbClr val="297FD5"/>
                </a:solidFill>
                <a:latin typeface="Courier New"/>
                <a:cs typeface="Courier New"/>
              </a:rPr>
              <a:t>nullptr</a:t>
            </a:r>
            <a:endParaRPr lang="fr-FR" dirty="0">
              <a:solidFill>
                <a:srgbClr val="297FD5"/>
              </a:solidFill>
            </a:endParaRPr>
          </a:p>
        </p:txBody>
      </p:sp>
      <p:graphicFrame>
        <p:nvGraphicFramePr>
          <p:cNvPr id="7" name="Tableau 6"/>
          <p:cNvGraphicFramePr>
            <a:graphicFrameLocks noGrp="1"/>
          </p:cNvGraphicFramePr>
          <p:nvPr>
            <p:extLst>
              <p:ext uri="{D42A27DB-BD31-4B8C-83A1-F6EECF244321}">
                <p14:modId xmlns:p14="http://schemas.microsoft.com/office/powerpoint/2010/main" val="3229908619"/>
              </p:ext>
            </p:extLst>
          </p:nvPr>
        </p:nvGraphicFramePr>
        <p:xfrm>
          <a:off x="3866217" y="3780638"/>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1</a:t>
                      </a:r>
                      <a:endParaRPr lang="fr-FR" dirty="0"/>
                    </a:p>
                  </a:txBody>
                  <a:tcPr/>
                </a:tc>
              </a:tr>
              <a:tr h="370840">
                <a:tc>
                  <a:txBody>
                    <a:bodyPr/>
                    <a:lstStyle/>
                    <a:p>
                      <a:endParaRPr lang="fr-FR" dirty="0"/>
                    </a:p>
                  </a:txBody>
                  <a:tcPr/>
                </a:tc>
              </a:tr>
            </a:tbl>
          </a:graphicData>
        </a:graphic>
      </p:graphicFrame>
      <p:cxnSp>
        <p:nvCxnSpPr>
          <p:cNvPr id="8" name="Connecteur droit avec flèche 7"/>
          <p:cNvCxnSpPr/>
          <p:nvPr/>
        </p:nvCxnSpPr>
        <p:spPr>
          <a:xfrm>
            <a:off x="4174645" y="4352139"/>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9" name="Tableau 8"/>
          <p:cNvGraphicFramePr>
            <a:graphicFrameLocks noGrp="1"/>
          </p:cNvGraphicFramePr>
          <p:nvPr>
            <p:extLst>
              <p:ext uri="{D42A27DB-BD31-4B8C-83A1-F6EECF244321}">
                <p14:modId xmlns:p14="http://schemas.microsoft.com/office/powerpoint/2010/main" val="4253447784"/>
              </p:ext>
            </p:extLst>
          </p:nvPr>
        </p:nvGraphicFramePr>
        <p:xfrm>
          <a:off x="2801255" y="3779130"/>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2</a:t>
                      </a:r>
                      <a:endParaRPr lang="fr-FR" dirty="0"/>
                    </a:p>
                  </a:txBody>
                  <a:tcPr/>
                </a:tc>
              </a:tr>
              <a:tr h="370840">
                <a:tc>
                  <a:txBody>
                    <a:bodyPr/>
                    <a:lstStyle/>
                    <a:p>
                      <a:endParaRPr lang="fr-FR" dirty="0"/>
                    </a:p>
                  </a:txBody>
                  <a:tcPr/>
                </a:tc>
              </a:tr>
            </a:tbl>
          </a:graphicData>
        </a:graphic>
      </p:graphicFrame>
      <p:cxnSp>
        <p:nvCxnSpPr>
          <p:cNvPr id="10" name="Connecteur droit avec flèche 9"/>
          <p:cNvCxnSpPr/>
          <p:nvPr/>
        </p:nvCxnSpPr>
        <p:spPr>
          <a:xfrm>
            <a:off x="3109683" y="4350631"/>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1" name="Tableau 10"/>
          <p:cNvGraphicFramePr>
            <a:graphicFrameLocks noGrp="1"/>
          </p:cNvGraphicFramePr>
          <p:nvPr>
            <p:extLst>
              <p:ext uri="{D42A27DB-BD31-4B8C-83A1-F6EECF244321}">
                <p14:modId xmlns:p14="http://schemas.microsoft.com/office/powerpoint/2010/main" val="2593983064"/>
              </p:ext>
            </p:extLst>
          </p:nvPr>
        </p:nvGraphicFramePr>
        <p:xfrm>
          <a:off x="1765298" y="3764643"/>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3</a:t>
                      </a:r>
                      <a:endParaRPr lang="fr-FR" dirty="0"/>
                    </a:p>
                  </a:txBody>
                  <a:tcPr/>
                </a:tc>
              </a:tr>
              <a:tr h="370840">
                <a:tc>
                  <a:txBody>
                    <a:bodyPr/>
                    <a:lstStyle/>
                    <a:p>
                      <a:endParaRPr lang="fr-FR" dirty="0"/>
                    </a:p>
                  </a:txBody>
                  <a:tcPr/>
                </a:tc>
              </a:tr>
            </a:tbl>
          </a:graphicData>
        </a:graphic>
      </p:graphicFrame>
      <p:cxnSp>
        <p:nvCxnSpPr>
          <p:cNvPr id="12" name="Connecteur droit avec flèche 11"/>
          <p:cNvCxnSpPr/>
          <p:nvPr/>
        </p:nvCxnSpPr>
        <p:spPr>
          <a:xfrm>
            <a:off x="2073726" y="4336144"/>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3" name="Tableau 12"/>
          <p:cNvGraphicFramePr>
            <a:graphicFrameLocks noGrp="1"/>
          </p:cNvGraphicFramePr>
          <p:nvPr>
            <p:extLst>
              <p:ext uri="{D42A27DB-BD31-4B8C-83A1-F6EECF244321}">
                <p14:modId xmlns:p14="http://schemas.microsoft.com/office/powerpoint/2010/main" val="2752756530"/>
              </p:ext>
            </p:extLst>
          </p:nvPr>
        </p:nvGraphicFramePr>
        <p:xfrm>
          <a:off x="765604" y="3779130"/>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4</a:t>
                      </a:r>
                      <a:endParaRPr lang="fr-FR" dirty="0"/>
                    </a:p>
                  </a:txBody>
                  <a:tcPr/>
                </a:tc>
              </a:tr>
              <a:tr h="370840">
                <a:tc>
                  <a:txBody>
                    <a:bodyPr/>
                    <a:lstStyle/>
                    <a:p>
                      <a:endParaRPr lang="fr-FR" dirty="0"/>
                    </a:p>
                  </a:txBody>
                  <a:tcPr/>
                </a:tc>
              </a:tr>
            </a:tbl>
          </a:graphicData>
        </a:graphic>
      </p:graphicFrame>
      <p:cxnSp>
        <p:nvCxnSpPr>
          <p:cNvPr id="14" name="Connecteur droit avec flèche 13"/>
          <p:cNvCxnSpPr/>
          <p:nvPr/>
        </p:nvCxnSpPr>
        <p:spPr>
          <a:xfrm>
            <a:off x="1074032" y="4350631"/>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ZoneTexte 14"/>
          <p:cNvSpPr txBox="1"/>
          <p:nvPr/>
        </p:nvSpPr>
        <p:spPr>
          <a:xfrm>
            <a:off x="2928256" y="2603500"/>
            <a:ext cx="762000" cy="369332"/>
          </a:xfrm>
          <a:prstGeom prst="rect">
            <a:avLst/>
          </a:prstGeom>
          <a:noFill/>
        </p:spPr>
        <p:txBody>
          <a:bodyPr wrap="square" rtlCol="0">
            <a:spAutoFit/>
          </a:bodyPr>
          <a:lstStyle/>
          <a:p>
            <a:r>
              <a:rPr lang="fr-FR" dirty="0" smtClean="0">
                <a:latin typeface="Courier New"/>
                <a:cs typeface="Courier New"/>
              </a:rPr>
              <a:t>Head</a:t>
            </a:r>
            <a:endParaRPr lang="fr-FR" dirty="0">
              <a:latin typeface="Courier New"/>
              <a:cs typeface="Courier New"/>
            </a:endParaRPr>
          </a:p>
        </p:txBody>
      </p:sp>
      <p:cxnSp>
        <p:nvCxnSpPr>
          <p:cNvPr id="16" name="Connecteur droit avec flèche 15"/>
          <p:cNvCxnSpPr>
            <a:stCxn id="15" idx="2"/>
            <a:endCxn id="13" idx="0"/>
          </p:cNvCxnSpPr>
          <p:nvPr/>
        </p:nvCxnSpPr>
        <p:spPr>
          <a:xfrm flipH="1">
            <a:off x="1037747" y="2972832"/>
            <a:ext cx="2271509" cy="8062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ZoneTexte 16"/>
          <p:cNvSpPr txBox="1"/>
          <p:nvPr/>
        </p:nvSpPr>
        <p:spPr>
          <a:xfrm>
            <a:off x="671286" y="5089071"/>
            <a:ext cx="6295571" cy="369332"/>
          </a:xfrm>
          <a:prstGeom prst="rect">
            <a:avLst/>
          </a:prstGeom>
          <a:noFill/>
        </p:spPr>
        <p:txBody>
          <a:bodyPr wrap="square" rtlCol="0">
            <a:spAutoFit/>
          </a:bodyPr>
          <a:lstStyle/>
          <a:p>
            <a:r>
              <a:rPr lang="fr-FR" dirty="0" smtClean="0">
                <a:latin typeface="Courier New"/>
                <a:cs typeface="Courier New"/>
              </a:rPr>
              <a:t>4; 3; 2; 1; 0;</a:t>
            </a:r>
            <a:endParaRPr lang="fr-FR" dirty="0">
              <a:latin typeface="Courier New"/>
              <a:cs typeface="Courier New"/>
            </a:endParaRPr>
          </a:p>
        </p:txBody>
      </p:sp>
    </p:spTree>
    <p:extLst>
      <p:ext uri="{BB962C8B-B14F-4D97-AF65-F5344CB8AC3E}">
        <p14:creationId xmlns:p14="http://schemas.microsoft.com/office/powerpoint/2010/main" val="2448652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414382" y="516289"/>
            <a:ext cx="4065311"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F.4 Suppression de la liste chainée</a:t>
            </a:r>
            <a:endParaRPr lang="fr-FR" sz="2000" dirty="0"/>
          </a:p>
        </p:txBody>
      </p:sp>
      <p:sp>
        <p:nvSpPr>
          <p:cNvPr id="3" name="ZoneTexte 2"/>
          <p:cNvSpPr txBox="1"/>
          <p:nvPr/>
        </p:nvSpPr>
        <p:spPr>
          <a:xfrm>
            <a:off x="414382" y="1233714"/>
            <a:ext cx="3876404" cy="369332"/>
          </a:xfrm>
          <a:prstGeom prst="rect">
            <a:avLst/>
          </a:prstGeom>
          <a:noFill/>
        </p:spPr>
        <p:txBody>
          <a:bodyPr wrap="square" rtlCol="0">
            <a:spAutoFit/>
          </a:bodyPr>
          <a:lstStyle/>
          <a:p>
            <a:r>
              <a:rPr lang="fr-FR" dirty="0" err="1">
                <a:solidFill>
                  <a:srgbClr val="297FD5"/>
                </a:solidFill>
                <a:latin typeface="Courier New"/>
                <a:cs typeface="Courier New"/>
              </a:rPr>
              <a:t>delete</a:t>
            </a:r>
            <a:r>
              <a:rPr lang="fr-FR" dirty="0">
                <a:solidFill>
                  <a:srgbClr val="297FD5"/>
                </a:solidFill>
                <a:latin typeface="Courier New"/>
                <a:cs typeface="Courier New"/>
              </a:rPr>
              <a:t> </a:t>
            </a:r>
            <a:r>
              <a:rPr lang="fr-FR" dirty="0" smtClean="0">
                <a:latin typeface="Courier New"/>
                <a:cs typeface="Courier New"/>
              </a:rPr>
              <a:t>Head;</a:t>
            </a:r>
            <a:endParaRPr lang="fr-FR" dirty="0">
              <a:latin typeface="Courier New"/>
              <a:cs typeface="Courier New"/>
            </a:endParaRPr>
          </a:p>
        </p:txBody>
      </p:sp>
      <p:graphicFrame>
        <p:nvGraphicFramePr>
          <p:cNvPr id="4" name="Tableau 3"/>
          <p:cNvGraphicFramePr>
            <a:graphicFrameLocks noGrp="1"/>
          </p:cNvGraphicFramePr>
          <p:nvPr>
            <p:extLst>
              <p:ext uri="{D42A27DB-BD31-4B8C-83A1-F6EECF244321}">
                <p14:modId xmlns:p14="http://schemas.microsoft.com/office/powerpoint/2010/main" val="2464109889"/>
              </p:ext>
            </p:extLst>
          </p:nvPr>
        </p:nvGraphicFramePr>
        <p:xfrm>
          <a:off x="4539317" y="2911929"/>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0</a:t>
                      </a:r>
                      <a:endParaRPr lang="fr-FR" dirty="0"/>
                    </a:p>
                  </a:txBody>
                  <a:tcPr/>
                </a:tc>
              </a:tr>
              <a:tr h="370840">
                <a:tc>
                  <a:txBody>
                    <a:bodyPr/>
                    <a:lstStyle/>
                    <a:p>
                      <a:endParaRPr lang="fr-FR" dirty="0"/>
                    </a:p>
                  </a:txBody>
                  <a:tcPr/>
                </a:tc>
              </a:tr>
            </a:tbl>
          </a:graphicData>
        </a:graphic>
      </p:graphicFrame>
      <p:cxnSp>
        <p:nvCxnSpPr>
          <p:cNvPr id="5" name="Connecteur droit avec flèche 4"/>
          <p:cNvCxnSpPr/>
          <p:nvPr/>
        </p:nvCxnSpPr>
        <p:spPr>
          <a:xfrm>
            <a:off x="4847745" y="3483430"/>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ZoneTexte 5"/>
          <p:cNvSpPr txBox="1"/>
          <p:nvPr/>
        </p:nvSpPr>
        <p:spPr>
          <a:xfrm>
            <a:off x="5881887" y="3298764"/>
            <a:ext cx="1521967" cy="369332"/>
          </a:xfrm>
          <a:prstGeom prst="rect">
            <a:avLst/>
          </a:prstGeom>
          <a:noFill/>
        </p:spPr>
        <p:txBody>
          <a:bodyPr wrap="square" rtlCol="0">
            <a:spAutoFit/>
          </a:bodyPr>
          <a:lstStyle/>
          <a:p>
            <a:r>
              <a:rPr lang="fr-FR" dirty="0" err="1" smtClean="0">
                <a:solidFill>
                  <a:srgbClr val="297FD5"/>
                </a:solidFill>
                <a:latin typeface="Courier New"/>
                <a:cs typeface="Courier New"/>
              </a:rPr>
              <a:t>nullptr</a:t>
            </a:r>
            <a:endParaRPr lang="fr-FR" dirty="0">
              <a:solidFill>
                <a:srgbClr val="297FD5"/>
              </a:solidFill>
              <a:latin typeface="Courier New"/>
              <a:cs typeface="Courier New"/>
            </a:endParaRPr>
          </a:p>
        </p:txBody>
      </p:sp>
      <p:graphicFrame>
        <p:nvGraphicFramePr>
          <p:cNvPr id="7" name="Tableau 6"/>
          <p:cNvGraphicFramePr>
            <a:graphicFrameLocks noGrp="1"/>
          </p:cNvGraphicFramePr>
          <p:nvPr>
            <p:extLst>
              <p:ext uri="{D42A27DB-BD31-4B8C-83A1-F6EECF244321}">
                <p14:modId xmlns:p14="http://schemas.microsoft.com/office/powerpoint/2010/main" val="1821847539"/>
              </p:ext>
            </p:extLst>
          </p:nvPr>
        </p:nvGraphicFramePr>
        <p:xfrm>
          <a:off x="3521502" y="2927924"/>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1</a:t>
                      </a:r>
                      <a:endParaRPr lang="fr-FR" dirty="0"/>
                    </a:p>
                  </a:txBody>
                  <a:tcPr/>
                </a:tc>
              </a:tr>
              <a:tr h="370840">
                <a:tc>
                  <a:txBody>
                    <a:bodyPr/>
                    <a:lstStyle/>
                    <a:p>
                      <a:endParaRPr lang="fr-FR" dirty="0"/>
                    </a:p>
                  </a:txBody>
                  <a:tcPr/>
                </a:tc>
              </a:tr>
            </a:tbl>
          </a:graphicData>
        </a:graphic>
      </p:graphicFrame>
      <p:cxnSp>
        <p:nvCxnSpPr>
          <p:cNvPr id="8" name="Connecteur droit avec flèche 7"/>
          <p:cNvCxnSpPr/>
          <p:nvPr/>
        </p:nvCxnSpPr>
        <p:spPr>
          <a:xfrm>
            <a:off x="3829930" y="3499425"/>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9" name="Tableau 8"/>
          <p:cNvGraphicFramePr>
            <a:graphicFrameLocks noGrp="1"/>
          </p:cNvGraphicFramePr>
          <p:nvPr>
            <p:extLst>
              <p:ext uri="{D42A27DB-BD31-4B8C-83A1-F6EECF244321}">
                <p14:modId xmlns:p14="http://schemas.microsoft.com/office/powerpoint/2010/main" val="2400151073"/>
              </p:ext>
            </p:extLst>
          </p:nvPr>
        </p:nvGraphicFramePr>
        <p:xfrm>
          <a:off x="2456540" y="2926416"/>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2</a:t>
                      </a:r>
                      <a:endParaRPr lang="fr-FR" dirty="0"/>
                    </a:p>
                  </a:txBody>
                  <a:tcPr/>
                </a:tc>
              </a:tr>
              <a:tr h="370840">
                <a:tc>
                  <a:txBody>
                    <a:bodyPr/>
                    <a:lstStyle/>
                    <a:p>
                      <a:endParaRPr lang="fr-FR" dirty="0"/>
                    </a:p>
                  </a:txBody>
                  <a:tcPr/>
                </a:tc>
              </a:tr>
            </a:tbl>
          </a:graphicData>
        </a:graphic>
      </p:graphicFrame>
      <p:cxnSp>
        <p:nvCxnSpPr>
          <p:cNvPr id="10" name="Connecteur droit avec flèche 9"/>
          <p:cNvCxnSpPr/>
          <p:nvPr/>
        </p:nvCxnSpPr>
        <p:spPr>
          <a:xfrm>
            <a:off x="2764968" y="3497917"/>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1" name="Tableau 10"/>
          <p:cNvGraphicFramePr>
            <a:graphicFrameLocks noGrp="1"/>
          </p:cNvGraphicFramePr>
          <p:nvPr>
            <p:extLst>
              <p:ext uri="{D42A27DB-BD31-4B8C-83A1-F6EECF244321}">
                <p14:modId xmlns:p14="http://schemas.microsoft.com/office/powerpoint/2010/main" val="1474387369"/>
              </p:ext>
            </p:extLst>
          </p:nvPr>
        </p:nvGraphicFramePr>
        <p:xfrm>
          <a:off x="1420583" y="2911929"/>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3</a:t>
                      </a:r>
                      <a:endParaRPr lang="fr-FR" dirty="0"/>
                    </a:p>
                  </a:txBody>
                  <a:tcPr/>
                </a:tc>
              </a:tr>
              <a:tr h="370840">
                <a:tc>
                  <a:txBody>
                    <a:bodyPr/>
                    <a:lstStyle/>
                    <a:p>
                      <a:endParaRPr lang="fr-FR" dirty="0"/>
                    </a:p>
                  </a:txBody>
                  <a:tcPr/>
                </a:tc>
              </a:tr>
            </a:tbl>
          </a:graphicData>
        </a:graphic>
      </p:graphicFrame>
      <p:cxnSp>
        <p:nvCxnSpPr>
          <p:cNvPr id="12" name="Connecteur droit avec flèche 11"/>
          <p:cNvCxnSpPr/>
          <p:nvPr/>
        </p:nvCxnSpPr>
        <p:spPr>
          <a:xfrm>
            <a:off x="1729011" y="3483430"/>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3" name="Tableau 12"/>
          <p:cNvGraphicFramePr>
            <a:graphicFrameLocks noGrp="1"/>
          </p:cNvGraphicFramePr>
          <p:nvPr>
            <p:extLst>
              <p:ext uri="{D42A27DB-BD31-4B8C-83A1-F6EECF244321}">
                <p14:modId xmlns:p14="http://schemas.microsoft.com/office/powerpoint/2010/main" val="3276470003"/>
              </p:ext>
            </p:extLst>
          </p:nvPr>
        </p:nvGraphicFramePr>
        <p:xfrm>
          <a:off x="420889" y="2926416"/>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4</a:t>
                      </a:r>
                      <a:endParaRPr lang="fr-FR" dirty="0"/>
                    </a:p>
                  </a:txBody>
                  <a:tcPr/>
                </a:tc>
              </a:tr>
              <a:tr h="370840">
                <a:tc>
                  <a:txBody>
                    <a:bodyPr/>
                    <a:lstStyle/>
                    <a:p>
                      <a:endParaRPr lang="fr-FR" dirty="0"/>
                    </a:p>
                  </a:txBody>
                  <a:tcPr/>
                </a:tc>
              </a:tr>
            </a:tbl>
          </a:graphicData>
        </a:graphic>
      </p:graphicFrame>
      <p:cxnSp>
        <p:nvCxnSpPr>
          <p:cNvPr id="14" name="Connecteur droit avec flèche 13"/>
          <p:cNvCxnSpPr/>
          <p:nvPr/>
        </p:nvCxnSpPr>
        <p:spPr>
          <a:xfrm>
            <a:off x="729317" y="3497917"/>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ZoneTexte 14"/>
          <p:cNvSpPr txBox="1"/>
          <p:nvPr/>
        </p:nvSpPr>
        <p:spPr>
          <a:xfrm>
            <a:off x="2583541" y="1750786"/>
            <a:ext cx="762000" cy="369332"/>
          </a:xfrm>
          <a:prstGeom prst="rect">
            <a:avLst/>
          </a:prstGeom>
          <a:noFill/>
        </p:spPr>
        <p:txBody>
          <a:bodyPr wrap="square" rtlCol="0">
            <a:spAutoFit/>
          </a:bodyPr>
          <a:lstStyle/>
          <a:p>
            <a:r>
              <a:rPr lang="fr-FR" dirty="0" smtClean="0">
                <a:latin typeface="Courier New"/>
                <a:cs typeface="Courier New"/>
              </a:rPr>
              <a:t>Head</a:t>
            </a:r>
            <a:endParaRPr lang="fr-FR" dirty="0">
              <a:latin typeface="Courier New"/>
              <a:cs typeface="Courier New"/>
            </a:endParaRPr>
          </a:p>
        </p:txBody>
      </p:sp>
      <p:cxnSp>
        <p:nvCxnSpPr>
          <p:cNvPr id="16" name="Connecteur droit avec flèche 15"/>
          <p:cNvCxnSpPr>
            <a:stCxn id="15" idx="2"/>
            <a:endCxn id="13" idx="0"/>
          </p:cNvCxnSpPr>
          <p:nvPr/>
        </p:nvCxnSpPr>
        <p:spPr>
          <a:xfrm flipH="1">
            <a:off x="693032" y="2120118"/>
            <a:ext cx="2271509" cy="8062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ZoneTexte 16"/>
          <p:cNvSpPr txBox="1"/>
          <p:nvPr/>
        </p:nvSpPr>
        <p:spPr>
          <a:xfrm>
            <a:off x="420889" y="4218214"/>
            <a:ext cx="6700182" cy="646331"/>
          </a:xfrm>
          <a:prstGeom prst="rect">
            <a:avLst/>
          </a:prstGeom>
          <a:noFill/>
        </p:spPr>
        <p:txBody>
          <a:bodyPr wrap="square" rtlCol="0">
            <a:spAutoFit/>
          </a:bodyPr>
          <a:lstStyle/>
          <a:p>
            <a:r>
              <a:rPr lang="fr-FR" dirty="0" smtClean="0"/>
              <a:t>Ordre de destruction : </a:t>
            </a:r>
          </a:p>
          <a:p>
            <a:r>
              <a:rPr lang="fr-FR" dirty="0" smtClean="0">
                <a:latin typeface="Courier New"/>
                <a:cs typeface="Courier New"/>
              </a:rPr>
              <a:t>0; 1; 2; 3; 4;</a:t>
            </a:r>
            <a:endParaRPr lang="fr-FR" dirty="0">
              <a:latin typeface="Courier New"/>
              <a:cs typeface="Courier New"/>
            </a:endParaRPr>
          </a:p>
        </p:txBody>
      </p:sp>
    </p:spTree>
    <p:extLst>
      <p:ext uri="{BB962C8B-B14F-4D97-AF65-F5344CB8AC3E}">
        <p14:creationId xmlns:p14="http://schemas.microsoft.com/office/powerpoint/2010/main" val="1658247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861" y="4746595"/>
            <a:ext cx="3162925" cy="426477"/>
          </a:xfrm>
          <a:prstGeom prst="rect">
            <a:avLst/>
          </a:prstGeom>
          <a:solidFill>
            <a:schemeClr val="bg1"/>
          </a:solidFill>
          <a:effectLst>
            <a:glow rad="101600">
              <a:schemeClr val="tx2">
                <a:alpha val="75000"/>
              </a:schemeClr>
            </a:glow>
            <a:outerShdw blurRad="76200" dist="38100" dir="5400000" rotWithShape="0">
              <a:srgbClr val="000000">
                <a:alpha val="6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latin typeface="Palatino Linotype"/>
            </a:endParaRPr>
          </a:p>
        </p:txBody>
      </p:sp>
      <p:sp>
        <p:nvSpPr>
          <p:cNvPr id="4" name="ZoneTexte 3"/>
          <p:cNvSpPr txBox="1"/>
          <p:nvPr/>
        </p:nvSpPr>
        <p:spPr>
          <a:xfrm>
            <a:off x="492861" y="1248921"/>
            <a:ext cx="7923695" cy="4478149"/>
          </a:xfrm>
          <a:prstGeom prst="rect">
            <a:avLst/>
          </a:prstGeom>
          <a:noFill/>
        </p:spPr>
        <p:txBody>
          <a:bodyPr wrap="square" rtlCol="0">
            <a:spAutoFit/>
          </a:bodyPr>
          <a:lstStyle/>
          <a:p>
            <a:pPr marL="342900" indent="-342900">
              <a:lnSpc>
                <a:spcPct val="200000"/>
              </a:lnSpc>
              <a:buFont typeface="+mj-lt"/>
              <a:buAutoNum type="alphaUcPeriod"/>
            </a:pPr>
            <a:r>
              <a:rPr lang="fr-FR" dirty="0">
                <a:solidFill>
                  <a:prstClr val="white"/>
                </a:solidFill>
              </a:rPr>
              <a:t>Quelques problèmes avec les pointeurs en mémoire dynamique</a:t>
            </a:r>
          </a:p>
          <a:p>
            <a:pPr marL="342900" indent="-342900">
              <a:lnSpc>
                <a:spcPct val="200000"/>
              </a:lnSpc>
              <a:buFont typeface="+mj-lt"/>
              <a:buAutoNum type="alphaUcPeriod"/>
            </a:pPr>
            <a:r>
              <a:rPr lang="fr-FR" dirty="0">
                <a:solidFill>
                  <a:prstClr val="white"/>
                </a:solidFill>
              </a:rPr>
              <a:t>Idiome RAII</a:t>
            </a:r>
          </a:p>
          <a:p>
            <a:pPr marL="342900" indent="-342900">
              <a:lnSpc>
                <a:spcPct val="200000"/>
              </a:lnSpc>
              <a:buFont typeface="+mj-lt"/>
              <a:buAutoNum type="alphaUcPeriod"/>
            </a:pPr>
            <a:r>
              <a:rPr lang="fr-FR" dirty="0" smtClean="0">
                <a:solidFill>
                  <a:prstClr val="white"/>
                </a:solidFill>
                <a:latin typeface="Palatino Linotype"/>
              </a:rPr>
              <a:t>Avant propos pour les listes chainées</a:t>
            </a:r>
          </a:p>
          <a:p>
            <a:pPr marL="342900" indent="-342900">
              <a:lnSpc>
                <a:spcPct val="200000"/>
              </a:lnSpc>
              <a:buFont typeface="+mj-lt"/>
              <a:buAutoNum type="alphaUcPeriod"/>
            </a:pPr>
            <a:r>
              <a:rPr lang="fr-FR" dirty="0" smtClean="0">
                <a:solidFill>
                  <a:prstClr val="white"/>
                </a:solidFill>
                <a:latin typeface="Palatino Linotype"/>
              </a:rPr>
              <a:t>On veut faire quoi?</a:t>
            </a:r>
          </a:p>
          <a:p>
            <a:pPr marL="342900" indent="-342900">
              <a:lnSpc>
                <a:spcPct val="200000"/>
              </a:lnSpc>
              <a:buFont typeface="+mj-lt"/>
              <a:buAutoNum type="alphaUcPeriod"/>
            </a:pPr>
            <a:r>
              <a:rPr lang="fr-FR" dirty="0" smtClean="0">
                <a:solidFill>
                  <a:prstClr val="white"/>
                </a:solidFill>
                <a:latin typeface="Palatino Linotype"/>
              </a:rPr>
              <a:t>Structure et fonctionnalités d’un nœud</a:t>
            </a:r>
          </a:p>
          <a:p>
            <a:pPr marL="342900" indent="-342900">
              <a:lnSpc>
                <a:spcPct val="200000"/>
              </a:lnSpc>
              <a:buFont typeface="+mj-lt"/>
              <a:buAutoNum type="alphaUcPeriod"/>
            </a:pPr>
            <a:r>
              <a:rPr lang="fr-FR" dirty="0" smtClean="0">
                <a:solidFill>
                  <a:prstClr val="white"/>
                </a:solidFill>
                <a:latin typeface="Palatino Linotype"/>
              </a:rPr>
              <a:t>Une première liste chainée</a:t>
            </a:r>
          </a:p>
          <a:p>
            <a:pPr marL="342900" indent="-342900">
              <a:lnSpc>
                <a:spcPct val="200000"/>
              </a:lnSpc>
              <a:buFont typeface="+mj-lt"/>
              <a:buAutoNum type="alphaUcPeriod"/>
            </a:pPr>
            <a:r>
              <a:rPr lang="fr-FR" dirty="0" smtClean="0">
                <a:solidFill>
                  <a:prstClr val="white"/>
                </a:solidFill>
                <a:latin typeface="Palatino Linotype"/>
              </a:rPr>
              <a:t>Classe pour liste chainée</a:t>
            </a:r>
          </a:p>
          <a:p>
            <a:pPr marL="342900" indent="-342900">
              <a:lnSpc>
                <a:spcPct val="200000"/>
              </a:lnSpc>
              <a:buFont typeface="+mj-lt"/>
              <a:buAutoNum type="alphaUcPeriod"/>
            </a:pPr>
            <a:r>
              <a:rPr lang="fr-FR" dirty="0" smtClean="0">
                <a:solidFill>
                  <a:prstClr val="white"/>
                </a:solidFill>
                <a:latin typeface="Palatino Linotype"/>
              </a:rPr>
              <a:t>Technique de la sentinelle</a:t>
            </a:r>
            <a:endParaRPr lang="fr-FR" dirty="0">
              <a:solidFill>
                <a:prstClr val="white"/>
              </a:solidFill>
              <a:latin typeface="Palatino Linotype"/>
            </a:endParaRPr>
          </a:p>
        </p:txBody>
      </p:sp>
      <p:sp>
        <p:nvSpPr>
          <p:cNvPr id="3" name="Titre 2"/>
          <p:cNvSpPr>
            <a:spLocks noGrp="1"/>
          </p:cNvSpPr>
          <p:nvPr>
            <p:ph type="title"/>
          </p:nvPr>
        </p:nvSpPr>
        <p:spPr>
          <a:xfrm>
            <a:off x="369682" y="337181"/>
            <a:ext cx="7543800" cy="914400"/>
          </a:xfrm>
        </p:spPr>
        <p:txBody>
          <a:bodyPr/>
          <a:lstStyle/>
          <a:p>
            <a:r>
              <a:rPr lang="fr-FR" dirty="0" smtClean="0"/>
              <a:t>Plan</a:t>
            </a:r>
            <a:endParaRPr lang="fr-FR" dirty="0"/>
          </a:p>
        </p:txBody>
      </p:sp>
    </p:spTree>
    <p:extLst>
      <p:ext uri="{BB962C8B-B14F-4D97-AF65-F5344CB8AC3E}">
        <p14:creationId xmlns:p14="http://schemas.microsoft.com/office/powerpoint/2010/main" val="419631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p:cNvSpPr txBox="1">
            <a:spLocks/>
          </p:cNvSpPr>
          <p:nvPr/>
        </p:nvSpPr>
        <p:spPr>
          <a:xfrm>
            <a:off x="414382" y="150586"/>
            <a:ext cx="8602617" cy="9144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smtClean="0">
                <a:solidFill>
                  <a:prstClr val="white"/>
                </a:solidFill>
                <a:latin typeface="Palatino Linotype"/>
              </a:rPr>
              <a:t>G. Classe pour liste chainée</a:t>
            </a:r>
            <a:endParaRPr lang="fr-FR" dirty="0">
              <a:solidFill>
                <a:prstClr val="white"/>
              </a:solidFill>
              <a:latin typeface="Palatino Linotype"/>
            </a:endParaRPr>
          </a:p>
        </p:txBody>
      </p:sp>
      <p:sp>
        <p:nvSpPr>
          <p:cNvPr id="3" name="ZoneTexte 2"/>
          <p:cNvSpPr txBox="1"/>
          <p:nvPr/>
        </p:nvSpPr>
        <p:spPr>
          <a:xfrm>
            <a:off x="508000" y="1324429"/>
            <a:ext cx="6794500" cy="369332"/>
          </a:xfrm>
          <a:prstGeom prst="rect">
            <a:avLst/>
          </a:prstGeom>
          <a:noFill/>
        </p:spPr>
        <p:txBody>
          <a:bodyPr wrap="square" rtlCol="0">
            <a:spAutoFit/>
          </a:bodyPr>
          <a:lstStyle/>
          <a:p>
            <a:r>
              <a:rPr lang="fr-FR" dirty="0" smtClean="0"/>
              <a:t>On souhaite faire une liste chainée de </a:t>
            </a:r>
            <a:r>
              <a:rPr lang="fr-FR" dirty="0" err="1" smtClean="0">
                <a:latin typeface="Courier New"/>
                <a:cs typeface="Courier New"/>
              </a:rPr>
              <a:t>CNodeInt</a:t>
            </a:r>
            <a:endParaRPr lang="fr-FR" dirty="0">
              <a:latin typeface="Courier New"/>
              <a:cs typeface="Courier New"/>
            </a:endParaRPr>
          </a:p>
        </p:txBody>
      </p:sp>
      <p:sp>
        <p:nvSpPr>
          <p:cNvPr id="4" name="ZoneTexte 3"/>
          <p:cNvSpPr txBox="1"/>
          <p:nvPr/>
        </p:nvSpPr>
        <p:spPr>
          <a:xfrm>
            <a:off x="644071" y="2131786"/>
            <a:ext cx="7493000" cy="2585323"/>
          </a:xfrm>
          <a:prstGeom prst="rect">
            <a:avLst/>
          </a:prstGeom>
          <a:noFill/>
        </p:spPr>
        <p:txBody>
          <a:bodyPr wrap="square" rtlCol="0">
            <a:spAutoFit/>
          </a:bodyPr>
          <a:lstStyle/>
          <a:p>
            <a:r>
              <a:rPr lang="fr-FR" dirty="0">
                <a:solidFill>
                  <a:srgbClr val="297FD5"/>
                </a:solidFill>
                <a:latin typeface="Courier New"/>
                <a:cs typeface="Courier New"/>
              </a:rPr>
              <a:t>class</a:t>
            </a:r>
            <a:r>
              <a:rPr lang="fr-FR" dirty="0">
                <a:latin typeface="Courier New"/>
                <a:cs typeface="Courier New"/>
              </a:rPr>
              <a:t> </a:t>
            </a:r>
            <a:r>
              <a:rPr lang="fr-FR" dirty="0" err="1" smtClean="0">
                <a:latin typeface="Courier New"/>
                <a:cs typeface="Courier New"/>
              </a:rPr>
              <a:t>CListInt</a:t>
            </a:r>
            <a:endParaRPr lang="fr-FR" dirty="0">
              <a:latin typeface="Courier New"/>
              <a:cs typeface="Courier New"/>
            </a:endParaRPr>
          </a:p>
          <a:p>
            <a:r>
              <a:rPr lang="fr-FR" dirty="0">
                <a:latin typeface="Courier New"/>
                <a:cs typeface="Courier New"/>
              </a:rPr>
              <a:t>{</a:t>
            </a:r>
          </a:p>
          <a:p>
            <a:r>
              <a:rPr lang="fr-FR" dirty="0" err="1">
                <a:solidFill>
                  <a:srgbClr val="297FD5"/>
                </a:solidFill>
                <a:latin typeface="Courier New"/>
                <a:cs typeface="Courier New"/>
              </a:rPr>
              <a:t>private</a:t>
            </a:r>
            <a:r>
              <a:rPr lang="fr-FR" dirty="0">
                <a:latin typeface="Courier New"/>
                <a:cs typeface="Courier New"/>
              </a:rPr>
              <a:t>:</a:t>
            </a:r>
          </a:p>
          <a:p>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a:latin typeface="Courier New"/>
                <a:cs typeface="Courier New"/>
              </a:rPr>
              <a:t>m_Head</a:t>
            </a:r>
            <a:r>
              <a:rPr lang="fr-FR" dirty="0">
                <a:latin typeface="Courier New"/>
                <a:cs typeface="Courier New"/>
              </a:rPr>
              <a:t>;</a:t>
            </a:r>
          </a:p>
          <a:p>
            <a:endParaRPr lang="fr-FR" dirty="0">
              <a:latin typeface="Courier New"/>
              <a:cs typeface="Courier New"/>
            </a:endParaRPr>
          </a:p>
          <a:p>
            <a:r>
              <a:rPr lang="fr-FR" dirty="0">
                <a:solidFill>
                  <a:srgbClr val="297FD5"/>
                </a:solidFill>
                <a:latin typeface="Courier New"/>
                <a:cs typeface="Courier New"/>
              </a:rPr>
              <a:t>public</a:t>
            </a:r>
            <a:r>
              <a:rPr lang="fr-FR" dirty="0">
                <a:latin typeface="Courier New"/>
                <a:cs typeface="Courier New"/>
              </a:rPr>
              <a:t>:</a:t>
            </a:r>
          </a:p>
          <a:p>
            <a:r>
              <a:rPr lang="fr-FR" dirty="0">
                <a:latin typeface="Courier New"/>
                <a:cs typeface="Courier New"/>
              </a:rPr>
              <a:t>	</a:t>
            </a:r>
            <a:r>
              <a:rPr lang="fr-FR" dirty="0" err="1">
                <a:latin typeface="Courier New"/>
                <a:cs typeface="Courier New"/>
              </a:rPr>
              <a:t>CListInt</a:t>
            </a:r>
            <a:r>
              <a:rPr lang="fr-FR" dirty="0">
                <a:latin typeface="Courier New"/>
                <a:cs typeface="Courier New"/>
              </a:rPr>
              <a:t> ()</a:t>
            </a:r>
            <a:r>
              <a:rPr lang="fr-FR" dirty="0" smtClean="0">
                <a:latin typeface="Courier New"/>
                <a:cs typeface="Courier New"/>
              </a:rPr>
              <a:t>;</a:t>
            </a:r>
          </a:p>
          <a:p>
            <a:r>
              <a:rPr lang="fr-FR" dirty="0" smtClean="0">
                <a:latin typeface="Courier New"/>
                <a:cs typeface="Courier New"/>
              </a:rPr>
              <a:t>	~</a:t>
            </a:r>
            <a:r>
              <a:rPr lang="fr-FR" dirty="0" err="1" smtClean="0">
                <a:latin typeface="Courier New"/>
                <a:cs typeface="Courier New"/>
              </a:rPr>
              <a:t>CListInt</a:t>
            </a:r>
            <a:r>
              <a:rPr lang="fr-FR" dirty="0" smtClean="0">
                <a:latin typeface="Courier New"/>
                <a:cs typeface="Courier New"/>
              </a:rPr>
              <a:t> ();</a:t>
            </a:r>
            <a:endParaRPr lang="fr-FR" dirty="0">
              <a:latin typeface="Courier New"/>
              <a:cs typeface="Courier New"/>
            </a:endParaRPr>
          </a:p>
          <a:p>
            <a:r>
              <a:rPr lang="fr-FR" dirty="0" smtClean="0">
                <a:latin typeface="Courier New"/>
                <a:cs typeface="Courier New"/>
              </a:rPr>
              <a:t>}; // </a:t>
            </a:r>
            <a:r>
              <a:rPr lang="fr-FR" dirty="0" err="1" smtClean="0">
                <a:latin typeface="Courier New"/>
                <a:cs typeface="Courier New"/>
              </a:rPr>
              <a:t>CListInt</a:t>
            </a:r>
            <a:endParaRPr lang="fr-FR" dirty="0">
              <a:latin typeface="Courier New"/>
              <a:cs typeface="Courier New"/>
            </a:endParaRPr>
          </a:p>
        </p:txBody>
      </p:sp>
      <p:sp>
        <p:nvSpPr>
          <p:cNvPr id="8" name="ZoneTexte 7"/>
          <p:cNvSpPr txBox="1"/>
          <p:nvPr/>
        </p:nvSpPr>
        <p:spPr>
          <a:xfrm>
            <a:off x="716643" y="4816929"/>
            <a:ext cx="6994071" cy="646331"/>
          </a:xfrm>
          <a:prstGeom prst="rect">
            <a:avLst/>
          </a:prstGeom>
          <a:noFill/>
        </p:spPr>
        <p:txBody>
          <a:bodyPr wrap="square" rtlCol="0">
            <a:spAutoFit/>
          </a:bodyPr>
          <a:lstStyle/>
          <a:p>
            <a:r>
              <a:rPr lang="fr-FR" u="sng" dirty="0" smtClean="0"/>
              <a:t>Constructeur :</a:t>
            </a:r>
          </a:p>
          <a:p>
            <a:r>
              <a:rPr lang="fr-FR" dirty="0" err="1">
                <a:latin typeface="Courier New"/>
                <a:cs typeface="Courier New"/>
              </a:rPr>
              <a:t>CListInt</a:t>
            </a:r>
            <a:r>
              <a:rPr lang="fr-FR" dirty="0">
                <a:latin typeface="Courier New"/>
                <a:cs typeface="Courier New"/>
              </a:rPr>
              <a:t>::</a:t>
            </a:r>
            <a:r>
              <a:rPr lang="fr-FR" dirty="0" err="1">
                <a:latin typeface="Courier New"/>
                <a:cs typeface="Courier New"/>
              </a:rPr>
              <a:t>CListInt</a:t>
            </a:r>
            <a:r>
              <a:rPr lang="fr-FR" dirty="0">
                <a:latin typeface="Courier New"/>
                <a:cs typeface="Courier New"/>
              </a:rPr>
              <a:t> () : </a:t>
            </a:r>
            <a:r>
              <a:rPr lang="fr-FR" dirty="0" err="1">
                <a:latin typeface="Courier New"/>
                <a:cs typeface="Courier New"/>
              </a:rPr>
              <a:t>m_Head</a:t>
            </a:r>
            <a:r>
              <a:rPr lang="fr-FR" dirty="0">
                <a:latin typeface="Courier New"/>
                <a:cs typeface="Courier New"/>
              </a:rPr>
              <a:t> </a:t>
            </a:r>
            <a:r>
              <a:rPr lang="fr-FR" dirty="0" smtClean="0">
                <a:latin typeface="Courier New"/>
                <a:cs typeface="Courier New"/>
              </a:rPr>
              <a:t>(</a:t>
            </a:r>
            <a:r>
              <a:rPr lang="fr-FR" dirty="0" err="1" smtClean="0">
                <a:solidFill>
                  <a:srgbClr val="297FD5"/>
                </a:solidFill>
                <a:latin typeface="Courier New"/>
                <a:cs typeface="Courier New"/>
              </a:rPr>
              <a:t>nullptr</a:t>
            </a:r>
            <a:r>
              <a:rPr lang="fr-FR" dirty="0" smtClean="0">
                <a:latin typeface="Courier New"/>
                <a:cs typeface="Courier New"/>
              </a:rPr>
              <a:t>) </a:t>
            </a:r>
            <a:r>
              <a:rPr lang="fr-FR" dirty="0">
                <a:latin typeface="Courier New"/>
                <a:cs typeface="Courier New"/>
              </a:rPr>
              <a:t>{};</a:t>
            </a:r>
          </a:p>
        </p:txBody>
      </p:sp>
      <p:sp>
        <p:nvSpPr>
          <p:cNvPr id="9" name="ZoneTexte 8"/>
          <p:cNvSpPr txBox="1"/>
          <p:nvPr/>
        </p:nvSpPr>
        <p:spPr>
          <a:xfrm>
            <a:off x="716643" y="5658760"/>
            <a:ext cx="6994071" cy="646331"/>
          </a:xfrm>
          <a:prstGeom prst="rect">
            <a:avLst/>
          </a:prstGeom>
          <a:noFill/>
        </p:spPr>
        <p:txBody>
          <a:bodyPr wrap="square" rtlCol="0">
            <a:spAutoFit/>
          </a:bodyPr>
          <a:lstStyle/>
          <a:p>
            <a:r>
              <a:rPr lang="fr-FR" u="sng" dirty="0" smtClean="0"/>
              <a:t>Destructeur :</a:t>
            </a:r>
          </a:p>
          <a:p>
            <a:r>
              <a:rPr lang="fr-FR" dirty="0" err="1">
                <a:latin typeface="Courier New"/>
                <a:cs typeface="Courier New"/>
              </a:rPr>
              <a:t>CListInt</a:t>
            </a:r>
            <a:r>
              <a:rPr lang="fr-FR" dirty="0">
                <a:latin typeface="Courier New"/>
                <a:cs typeface="Courier New"/>
              </a:rPr>
              <a:t>:</a:t>
            </a:r>
            <a:r>
              <a:rPr lang="fr-FR" dirty="0" smtClean="0">
                <a:latin typeface="Courier New"/>
                <a:cs typeface="Courier New"/>
              </a:rPr>
              <a:t>:~</a:t>
            </a:r>
            <a:r>
              <a:rPr lang="fr-FR" dirty="0" err="1" smtClean="0">
                <a:latin typeface="Courier New"/>
                <a:cs typeface="Courier New"/>
              </a:rPr>
              <a:t>CListInt</a:t>
            </a:r>
            <a:r>
              <a:rPr lang="fr-FR" dirty="0" smtClean="0">
                <a:latin typeface="Courier New"/>
                <a:cs typeface="Courier New"/>
              </a:rPr>
              <a:t> </a:t>
            </a:r>
            <a:r>
              <a:rPr lang="fr-FR" dirty="0">
                <a:latin typeface="Courier New"/>
                <a:cs typeface="Courier New"/>
              </a:rPr>
              <a:t>() </a:t>
            </a:r>
            <a:r>
              <a:rPr lang="fr-FR" dirty="0" smtClean="0">
                <a:latin typeface="Courier New"/>
                <a:cs typeface="Courier New"/>
              </a:rPr>
              <a:t>{ </a:t>
            </a:r>
            <a:r>
              <a:rPr lang="fr-FR" dirty="0" err="1" smtClean="0">
                <a:solidFill>
                  <a:schemeClr val="accent2"/>
                </a:solidFill>
                <a:latin typeface="Courier New"/>
                <a:cs typeface="Courier New"/>
              </a:rPr>
              <a:t>delete</a:t>
            </a:r>
            <a:r>
              <a:rPr lang="fr-FR" dirty="0" smtClean="0">
                <a:solidFill>
                  <a:schemeClr val="accent2"/>
                </a:solidFill>
                <a:latin typeface="Courier New"/>
                <a:cs typeface="Courier New"/>
              </a:rPr>
              <a:t> </a:t>
            </a:r>
            <a:r>
              <a:rPr lang="fr-FR" dirty="0" err="1" smtClean="0">
                <a:latin typeface="Courier New"/>
                <a:cs typeface="Courier New"/>
              </a:rPr>
              <a:t>m_Head</a:t>
            </a:r>
            <a:r>
              <a:rPr lang="fr-FR" dirty="0" smtClean="0">
                <a:latin typeface="Courier New"/>
                <a:cs typeface="Courier New"/>
              </a:rPr>
              <a:t>; }</a:t>
            </a:r>
            <a:endParaRPr lang="fr-FR" dirty="0">
              <a:latin typeface="Courier New"/>
              <a:cs typeface="Courier New"/>
            </a:endParaRPr>
          </a:p>
        </p:txBody>
      </p:sp>
    </p:spTree>
    <p:extLst>
      <p:ext uri="{BB962C8B-B14F-4D97-AF65-F5344CB8AC3E}">
        <p14:creationId xmlns:p14="http://schemas.microsoft.com/office/powerpoint/2010/main" val="132148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514167" y="366486"/>
            <a:ext cx="4684596"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G.1 Ajout d’un élément (en tête de liste)</a:t>
            </a:r>
            <a:endParaRPr lang="fr-FR" sz="2000" dirty="0"/>
          </a:p>
        </p:txBody>
      </p:sp>
      <p:sp>
        <p:nvSpPr>
          <p:cNvPr id="3" name="ZoneTexte 2"/>
          <p:cNvSpPr txBox="1"/>
          <p:nvPr/>
        </p:nvSpPr>
        <p:spPr>
          <a:xfrm>
            <a:off x="665389" y="1025071"/>
            <a:ext cx="5170715" cy="369332"/>
          </a:xfrm>
          <a:prstGeom prst="rect">
            <a:avLst/>
          </a:prstGeom>
          <a:noFill/>
        </p:spPr>
        <p:txBody>
          <a:bodyPr wrap="square" rtlCol="0">
            <a:spAutoFit/>
          </a:bodyPr>
          <a:lstStyle/>
          <a:p>
            <a:r>
              <a:rPr lang="fr-FR" dirty="0" err="1">
                <a:solidFill>
                  <a:srgbClr val="297FD5"/>
                </a:solidFill>
                <a:latin typeface="Courier New"/>
                <a:cs typeface="Courier New"/>
              </a:rPr>
              <a:t>void</a:t>
            </a:r>
            <a:r>
              <a:rPr lang="fr-FR" dirty="0">
                <a:solidFill>
                  <a:srgbClr val="297FD5"/>
                </a:solidFill>
                <a:latin typeface="Courier New"/>
                <a:cs typeface="Courier New"/>
              </a:rPr>
              <a:t> </a:t>
            </a:r>
            <a:r>
              <a:rPr lang="fr-FR" dirty="0" err="1" smtClean="0">
                <a:latin typeface="Courier New"/>
                <a:cs typeface="Courier New"/>
              </a:rPr>
              <a:t>push_front</a:t>
            </a:r>
            <a:r>
              <a:rPr lang="fr-FR" dirty="0" smtClean="0">
                <a:latin typeface="Courier New"/>
                <a:cs typeface="Courier New"/>
              </a:rPr>
              <a:t>(</a:t>
            </a:r>
            <a:r>
              <a:rPr lang="fr-FR" dirty="0" err="1">
                <a:solidFill>
                  <a:srgbClr val="297FD5"/>
                </a:solidFill>
                <a:latin typeface="Courier New"/>
                <a:cs typeface="Courier New"/>
              </a:rPr>
              <a:t>int</a:t>
            </a:r>
            <a:r>
              <a:rPr lang="fr-FR" dirty="0">
                <a:latin typeface="Courier New"/>
                <a:cs typeface="Courier New"/>
              </a:rPr>
              <a:t>);</a:t>
            </a:r>
          </a:p>
        </p:txBody>
      </p:sp>
      <p:sp>
        <p:nvSpPr>
          <p:cNvPr id="4" name="ZoneTexte 3"/>
          <p:cNvSpPr txBox="1"/>
          <p:nvPr/>
        </p:nvSpPr>
        <p:spPr>
          <a:xfrm>
            <a:off x="689429" y="1641929"/>
            <a:ext cx="5987142" cy="1200329"/>
          </a:xfrm>
          <a:prstGeom prst="rect">
            <a:avLst/>
          </a:prstGeom>
          <a:noFill/>
        </p:spPr>
        <p:txBody>
          <a:bodyPr wrap="square" rtlCol="0">
            <a:spAutoFit/>
          </a:bodyPr>
          <a:lstStyle/>
          <a:p>
            <a:r>
              <a:rPr lang="fr-FR" dirty="0" err="1">
                <a:solidFill>
                  <a:srgbClr val="297FD5"/>
                </a:solidFill>
                <a:latin typeface="Courier New"/>
                <a:cs typeface="Courier New"/>
              </a:rPr>
              <a:t>void</a:t>
            </a:r>
            <a:r>
              <a:rPr lang="fr-FR" dirty="0">
                <a:solidFill>
                  <a:srgbClr val="297FD5"/>
                </a:solidFill>
                <a:latin typeface="Courier New"/>
                <a:cs typeface="Courier New"/>
              </a:rPr>
              <a:t> </a:t>
            </a:r>
            <a:r>
              <a:rPr lang="fr-FR" dirty="0" err="1">
                <a:latin typeface="Courier New"/>
                <a:cs typeface="Courier New"/>
              </a:rPr>
              <a:t>CListInt</a:t>
            </a:r>
            <a:r>
              <a:rPr lang="fr-FR" dirty="0">
                <a:latin typeface="Courier New"/>
                <a:cs typeface="Courier New"/>
              </a:rPr>
              <a:t>:</a:t>
            </a:r>
            <a:r>
              <a:rPr lang="fr-FR" dirty="0" smtClean="0">
                <a:latin typeface="Courier New"/>
                <a:cs typeface="Courier New"/>
              </a:rPr>
              <a:t>:</a:t>
            </a:r>
            <a:r>
              <a:rPr lang="fr-FR" dirty="0" err="1" smtClean="0">
                <a:latin typeface="Courier New"/>
                <a:cs typeface="Courier New"/>
              </a:rPr>
              <a:t>push_front</a:t>
            </a:r>
            <a:r>
              <a:rPr lang="fr-FR" dirty="0" smtClean="0">
                <a:latin typeface="Courier New"/>
                <a:cs typeface="Courier New"/>
              </a:rPr>
              <a:t> </a:t>
            </a:r>
            <a:r>
              <a:rPr lang="fr-FR" dirty="0">
                <a:latin typeface="Courier New"/>
                <a:cs typeface="Courier New"/>
              </a:rPr>
              <a:t>(</a:t>
            </a:r>
            <a:r>
              <a:rPr lang="fr-FR" dirty="0" err="1">
                <a:solidFill>
                  <a:srgbClr val="297FD5"/>
                </a:solidFill>
                <a:latin typeface="Courier New"/>
                <a:cs typeface="Courier New"/>
              </a:rPr>
              <a:t>int</a:t>
            </a:r>
            <a:r>
              <a:rPr lang="fr-FR" dirty="0">
                <a:solidFill>
                  <a:srgbClr val="297FD5"/>
                </a:solidFill>
                <a:latin typeface="Courier New"/>
                <a:cs typeface="Courier New"/>
              </a:rPr>
              <a:t> </a:t>
            </a:r>
            <a:r>
              <a:rPr lang="fr-FR" dirty="0" smtClean="0">
                <a:latin typeface="Courier New"/>
                <a:cs typeface="Courier New"/>
              </a:rPr>
              <a:t>Val)</a:t>
            </a:r>
            <a:endParaRPr lang="fr-FR" dirty="0">
              <a:latin typeface="Courier New"/>
              <a:cs typeface="Courier New"/>
            </a:endParaRPr>
          </a:p>
          <a:p>
            <a:r>
              <a:rPr lang="fr-FR" dirty="0">
                <a:latin typeface="Courier New"/>
                <a:cs typeface="Courier New"/>
              </a:rPr>
              <a:t>{</a:t>
            </a:r>
          </a:p>
          <a:p>
            <a:r>
              <a:rPr lang="fr-FR" dirty="0">
                <a:latin typeface="Courier New"/>
                <a:cs typeface="Courier New"/>
              </a:rPr>
              <a:t>	</a:t>
            </a:r>
            <a:r>
              <a:rPr lang="fr-FR" dirty="0" err="1">
                <a:latin typeface="Courier New"/>
                <a:cs typeface="Courier New"/>
              </a:rPr>
              <a:t>m_Head</a:t>
            </a:r>
            <a:r>
              <a:rPr lang="fr-FR" dirty="0">
                <a:latin typeface="Courier New"/>
                <a:cs typeface="Courier New"/>
              </a:rPr>
              <a:t> = </a:t>
            </a:r>
            <a:r>
              <a:rPr lang="fr-FR" dirty="0">
                <a:solidFill>
                  <a:srgbClr val="297FD5"/>
                </a:solidFill>
                <a:latin typeface="Courier New"/>
                <a:cs typeface="Courier New"/>
              </a:rPr>
              <a:t>new</a:t>
            </a:r>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smtClean="0">
                <a:latin typeface="Courier New"/>
                <a:cs typeface="Courier New"/>
              </a:rPr>
              <a:t>(Val, </a:t>
            </a:r>
            <a:r>
              <a:rPr lang="fr-FR" dirty="0" err="1">
                <a:latin typeface="Courier New"/>
                <a:cs typeface="Courier New"/>
              </a:rPr>
              <a:t>m_Head</a:t>
            </a:r>
            <a:r>
              <a:rPr lang="fr-FR" dirty="0">
                <a:latin typeface="Courier New"/>
                <a:cs typeface="Courier New"/>
              </a:rPr>
              <a:t>);</a:t>
            </a:r>
          </a:p>
          <a:p>
            <a:r>
              <a:rPr lang="fr-FR" dirty="0">
                <a:latin typeface="Courier New"/>
                <a:cs typeface="Courier New"/>
              </a:rPr>
              <a:t>}</a:t>
            </a:r>
          </a:p>
        </p:txBody>
      </p:sp>
      <p:sp>
        <p:nvSpPr>
          <p:cNvPr id="5" name="ZoneTexte 4"/>
          <p:cNvSpPr txBox="1"/>
          <p:nvPr/>
        </p:nvSpPr>
        <p:spPr>
          <a:xfrm>
            <a:off x="689429" y="2984500"/>
            <a:ext cx="5542642" cy="1477328"/>
          </a:xfrm>
          <a:prstGeom prst="rect">
            <a:avLst/>
          </a:prstGeom>
          <a:noFill/>
        </p:spPr>
        <p:txBody>
          <a:bodyPr wrap="square" rtlCol="0">
            <a:spAutoFit/>
          </a:bodyPr>
          <a:lstStyle/>
          <a:p>
            <a:r>
              <a:rPr lang="fr-FR" u="sng" dirty="0" smtClean="0"/>
              <a:t>Exemple :</a:t>
            </a:r>
          </a:p>
          <a:p>
            <a:r>
              <a:rPr lang="fr-FR" dirty="0" err="1" smtClean="0">
                <a:latin typeface="Courier New"/>
                <a:cs typeface="Courier New"/>
              </a:rPr>
              <a:t>CListInt</a:t>
            </a:r>
            <a:r>
              <a:rPr lang="fr-FR" dirty="0" smtClean="0">
                <a:latin typeface="Courier New"/>
                <a:cs typeface="Courier New"/>
              </a:rPr>
              <a:t> </a:t>
            </a:r>
            <a:r>
              <a:rPr lang="fr-FR" dirty="0" err="1">
                <a:latin typeface="Courier New"/>
                <a:cs typeface="Courier New"/>
              </a:rPr>
              <a:t>AList</a:t>
            </a:r>
            <a:r>
              <a:rPr lang="fr-FR" dirty="0" smtClean="0">
                <a:latin typeface="Courier New"/>
                <a:cs typeface="Courier New"/>
              </a:rPr>
              <a:t>;</a:t>
            </a:r>
          </a:p>
          <a:p>
            <a:r>
              <a:rPr lang="en-US" dirty="0">
                <a:solidFill>
                  <a:srgbClr val="297FD5"/>
                </a:solidFill>
                <a:latin typeface="Courier New"/>
                <a:cs typeface="Courier New"/>
              </a:rPr>
              <a:t>for</a:t>
            </a:r>
            <a:r>
              <a:rPr lang="en-US" dirty="0">
                <a:latin typeface="Courier New"/>
                <a:cs typeface="Courier New"/>
              </a:rPr>
              <a:t> (</a:t>
            </a:r>
            <a:r>
              <a:rPr lang="en-US" dirty="0">
                <a:solidFill>
                  <a:srgbClr val="297FD5"/>
                </a:solidFill>
                <a:latin typeface="Courier New"/>
                <a:cs typeface="Courier New"/>
              </a:rPr>
              <a:t>unsigned</a:t>
            </a:r>
            <a:r>
              <a:rPr lang="en-US" dirty="0">
                <a:latin typeface="Courier New"/>
                <a:cs typeface="Courier New"/>
              </a:rPr>
              <a:t> </a:t>
            </a:r>
            <a:r>
              <a:rPr lang="en-US" dirty="0" err="1">
                <a:latin typeface="Courier New"/>
                <a:cs typeface="Courier New"/>
              </a:rPr>
              <a:t>i</a:t>
            </a:r>
            <a:r>
              <a:rPr lang="en-US" dirty="0">
                <a:latin typeface="Courier New"/>
                <a:cs typeface="Courier New"/>
              </a:rPr>
              <a:t> (0); </a:t>
            </a:r>
            <a:r>
              <a:rPr lang="en-US" dirty="0" err="1">
                <a:latin typeface="Courier New"/>
                <a:cs typeface="Courier New"/>
              </a:rPr>
              <a:t>i</a:t>
            </a:r>
            <a:r>
              <a:rPr lang="en-US" dirty="0">
                <a:latin typeface="Courier New"/>
                <a:cs typeface="Courier New"/>
              </a:rPr>
              <a:t> &lt; 5; ) </a:t>
            </a:r>
            <a:r>
              <a:rPr lang="en-US" dirty="0" smtClean="0">
                <a:latin typeface="Courier New"/>
                <a:cs typeface="Courier New"/>
              </a:rPr>
              <a:t>{</a:t>
            </a:r>
            <a:r>
              <a:rPr lang="sv-SE" dirty="0" smtClean="0">
                <a:latin typeface="Courier New"/>
                <a:cs typeface="Courier New"/>
              </a:rPr>
              <a:t>	</a:t>
            </a:r>
            <a:r>
              <a:rPr lang="sv-SE" dirty="0" err="1" smtClean="0">
                <a:latin typeface="Courier New"/>
                <a:cs typeface="Courier New"/>
              </a:rPr>
              <a:t>AList.push_front</a:t>
            </a:r>
            <a:r>
              <a:rPr lang="sv-SE" dirty="0" smtClean="0">
                <a:latin typeface="Courier New"/>
                <a:cs typeface="Courier New"/>
              </a:rPr>
              <a:t> </a:t>
            </a:r>
            <a:r>
              <a:rPr lang="sv-SE" dirty="0">
                <a:latin typeface="Courier New"/>
                <a:cs typeface="Courier New"/>
              </a:rPr>
              <a:t>(i</a:t>
            </a:r>
            <a:r>
              <a:rPr lang="sv-SE" dirty="0" smtClean="0">
                <a:latin typeface="Courier New"/>
                <a:cs typeface="Courier New"/>
              </a:rPr>
              <a:t>++);</a:t>
            </a:r>
          </a:p>
          <a:p>
            <a:r>
              <a:rPr lang="sv-SE" dirty="0" smtClean="0">
                <a:latin typeface="Courier New"/>
                <a:cs typeface="Courier New"/>
              </a:rPr>
              <a:t>}</a:t>
            </a:r>
            <a:endParaRPr lang="fr-FR" dirty="0">
              <a:latin typeface="Courier New"/>
              <a:cs typeface="Courier New"/>
            </a:endParaRPr>
          </a:p>
        </p:txBody>
      </p:sp>
      <p:graphicFrame>
        <p:nvGraphicFramePr>
          <p:cNvPr id="25" name="Tableau 24"/>
          <p:cNvGraphicFramePr>
            <a:graphicFrameLocks noGrp="1"/>
          </p:cNvGraphicFramePr>
          <p:nvPr>
            <p:extLst>
              <p:ext uri="{D42A27DB-BD31-4B8C-83A1-F6EECF244321}">
                <p14:modId xmlns:p14="http://schemas.microsoft.com/office/powerpoint/2010/main" val="2416377290"/>
              </p:ext>
            </p:extLst>
          </p:nvPr>
        </p:nvGraphicFramePr>
        <p:xfrm>
          <a:off x="4854107" y="5594475"/>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0</a:t>
                      </a:r>
                      <a:endParaRPr lang="fr-FR" dirty="0"/>
                    </a:p>
                  </a:txBody>
                  <a:tcPr/>
                </a:tc>
              </a:tr>
              <a:tr h="370840">
                <a:tc>
                  <a:txBody>
                    <a:bodyPr/>
                    <a:lstStyle/>
                    <a:p>
                      <a:endParaRPr lang="fr-FR" dirty="0"/>
                    </a:p>
                  </a:txBody>
                  <a:tcPr/>
                </a:tc>
              </a:tr>
            </a:tbl>
          </a:graphicData>
        </a:graphic>
      </p:graphicFrame>
      <p:cxnSp>
        <p:nvCxnSpPr>
          <p:cNvPr id="26" name="Connecteur droit avec flèche 25"/>
          <p:cNvCxnSpPr/>
          <p:nvPr/>
        </p:nvCxnSpPr>
        <p:spPr>
          <a:xfrm>
            <a:off x="5162535" y="6165976"/>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7" name="ZoneTexte 26"/>
          <p:cNvSpPr txBox="1"/>
          <p:nvPr/>
        </p:nvSpPr>
        <p:spPr>
          <a:xfrm>
            <a:off x="6196678" y="5981310"/>
            <a:ext cx="1398862" cy="369332"/>
          </a:xfrm>
          <a:prstGeom prst="rect">
            <a:avLst/>
          </a:prstGeom>
          <a:noFill/>
        </p:spPr>
        <p:txBody>
          <a:bodyPr wrap="square" rtlCol="0">
            <a:spAutoFit/>
          </a:bodyPr>
          <a:lstStyle/>
          <a:p>
            <a:r>
              <a:rPr lang="fr-FR" dirty="0" err="1" smtClean="0">
                <a:solidFill>
                  <a:srgbClr val="297FD5"/>
                </a:solidFill>
                <a:latin typeface="Courier New"/>
                <a:cs typeface="Courier New"/>
              </a:rPr>
              <a:t>nullptr</a:t>
            </a:r>
            <a:endParaRPr lang="fr-FR" dirty="0">
              <a:solidFill>
                <a:srgbClr val="297FD5"/>
              </a:solidFill>
              <a:latin typeface="Courier New"/>
              <a:cs typeface="Courier New"/>
            </a:endParaRPr>
          </a:p>
        </p:txBody>
      </p:sp>
      <p:graphicFrame>
        <p:nvGraphicFramePr>
          <p:cNvPr id="28" name="Tableau 27"/>
          <p:cNvGraphicFramePr>
            <a:graphicFrameLocks noGrp="1"/>
          </p:cNvGraphicFramePr>
          <p:nvPr>
            <p:extLst>
              <p:ext uri="{D42A27DB-BD31-4B8C-83A1-F6EECF244321}">
                <p14:modId xmlns:p14="http://schemas.microsoft.com/office/powerpoint/2010/main" val="1835692223"/>
              </p:ext>
            </p:extLst>
          </p:nvPr>
        </p:nvGraphicFramePr>
        <p:xfrm>
          <a:off x="3836292" y="5610470"/>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1</a:t>
                      </a:r>
                      <a:endParaRPr lang="fr-FR" dirty="0"/>
                    </a:p>
                  </a:txBody>
                  <a:tcPr/>
                </a:tc>
              </a:tr>
              <a:tr h="370840">
                <a:tc>
                  <a:txBody>
                    <a:bodyPr/>
                    <a:lstStyle/>
                    <a:p>
                      <a:endParaRPr lang="fr-FR" dirty="0"/>
                    </a:p>
                  </a:txBody>
                  <a:tcPr/>
                </a:tc>
              </a:tr>
            </a:tbl>
          </a:graphicData>
        </a:graphic>
      </p:graphicFrame>
      <p:cxnSp>
        <p:nvCxnSpPr>
          <p:cNvPr id="29" name="Connecteur droit avec flèche 28"/>
          <p:cNvCxnSpPr/>
          <p:nvPr/>
        </p:nvCxnSpPr>
        <p:spPr>
          <a:xfrm>
            <a:off x="4144720" y="6181971"/>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30" name="Tableau 29"/>
          <p:cNvGraphicFramePr>
            <a:graphicFrameLocks noGrp="1"/>
          </p:cNvGraphicFramePr>
          <p:nvPr>
            <p:extLst>
              <p:ext uri="{D42A27DB-BD31-4B8C-83A1-F6EECF244321}">
                <p14:modId xmlns:p14="http://schemas.microsoft.com/office/powerpoint/2010/main" val="544176612"/>
              </p:ext>
            </p:extLst>
          </p:nvPr>
        </p:nvGraphicFramePr>
        <p:xfrm>
          <a:off x="2771330" y="5608962"/>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2</a:t>
                      </a:r>
                      <a:endParaRPr lang="fr-FR" dirty="0"/>
                    </a:p>
                  </a:txBody>
                  <a:tcPr/>
                </a:tc>
              </a:tr>
              <a:tr h="370840">
                <a:tc>
                  <a:txBody>
                    <a:bodyPr/>
                    <a:lstStyle/>
                    <a:p>
                      <a:endParaRPr lang="fr-FR" dirty="0"/>
                    </a:p>
                  </a:txBody>
                  <a:tcPr/>
                </a:tc>
              </a:tr>
            </a:tbl>
          </a:graphicData>
        </a:graphic>
      </p:graphicFrame>
      <p:cxnSp>
        <p:nvCxnSpPr>
          <p:cNvPr id="31" name="Connecteur droit avec flèche 30"/>
          <p:cNvCxnSpPr/>
          <p:nvPr/>
        </p:nvCxnSpPr>
        <p:spPr>
          <a:xfrm>
            <a:off x="3079758" y="6180463"/>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32" name="Tableau 31"/>
          <p:cNvGraphicFramePr>
            <a:graphicFrameLocks noGrp="1"/>
          </p:cNvGraphicFramePr>
          <p:nvPr>
            <p:extLst>
              <p:ext uri="{D42A27DB-BD31-4B8C-83A1-F6EECF244321}">
                <p14:modId xmlns:p14="http://schemas.microsoft.com/office/powerpoint/2010/main" val="1920471113"/>
              </p:ext>
            </p:extLst>
          </p:nvPr>
        </p:nvGraphicFramePr>
        <p:xfrm>
          <a:off x="1735373" y="5594475"/>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3</a:t>
                      </a:r>
                      <a:endParaRPr lang="fr-FR" dirty="0"/>
                    </a:p>
                  </a:txBody>
                  <a:tcPr/>
                </a:tc>
              </a:tr>
              <a:tr h="370840">
                <a:tc>
                  <a:txBody>
                    <a:bodyPr/>
                    <a:lstStyle/>
                    <a:p>
                      <a:endParaRPr lang="fr-FR" dirty="0"/>
                    </a:p>
                  </a:txBody>
                  <a:tcPr/>
                </a:tc>
              </a:tr>
            </a:tbl>
          </a:graphicData>
        </a:graphic>
      </p:graphicFrame>
      <p:cxnSp>
        <p:nvCxnSpPr>
          <p:cNvPr id="33" name="Connecteur droit avec flèche 32"/>
          <p:cNvCxnSpPr/>
          <p:nvPr/>
        </p:nvCxnSpPr>
        <p:spPr>
          <a:xfrm>
            <a:off x="2043801" y="6165976"/>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34" name="Tableau 33"/>
          <p:cNvGraphicFramePr>
            <a:graphicFrameLocks noGrp="1"/>
          </p:cNvGraphicFramePr>
          <p:nvPr>
            <p:extLst>
              <p:ext uri="{D42A27DB-BD31-4B8C-83A1-F6EECF244321}">
                <p14:modId xmlns:p14="http://schemas.microsoft.com/office/powerpoint/2010/main" val="3855980221"/>
              </p:ext>
            </p:extLst>
          </p:nvPr>
        </p:nvGraphicFramePr>
        <p:xfrm>
          <a:off x="735679" y="5608962"/>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4</a:t>
                      </a:r>
                      <a:endParaRPr lang="fr-FR" dirty="0"/>
                    </a:p>
                  </a:txBody>
                  <a:tcPr/>
                </a:tc>
              </a:tr>
              <a:tr h="370840">
                <a:tc>
                  <a:txBody>
                    <a:bodyPr/>
                    <a:lstStyle/>
                    <a:p>
                      <a:endParaRPr lang="fr-FR" dirty="0"/>
                    </a:p>
                  </a:txBody>
                  <a:tcPr/>
                </a:tc>
              </a:tr>
            </a:tbl>
          </a:graphicData>
        </a:graphic>
      </p:graphicFrame>
      <p:cxnSp>
        <p:nvCxnSpPr>
          <p:cNvPr id="35" name="Connecteur droit avec flèche 34"/>
          <p:cNvCxnSpPr/>
          <p:nvPr/>
        </p:nvCxnSpPr>
        <p:spPr>
          <a:xfrm>
            <a:off x="1044107" y="6180463"/>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ZoneTexte 35"/>
          <p:cNvSpPr txBox="1"/>
          <p:nvPr/>
        </p:nvSpPr>
        <p:spPr>
          <a:xfrm>
            <a:off x="2898331" y="4433332"/>
            <a:ext cx="1002383" cy="369332"/>
          </a:xfrm>
          <a:prstGeom prst="rect">
            <a:avLst/>
          </a:prstGeom>
          <a:noFill/>
        </p:spPr>
        <p:txBody>
          <a:bodyPr wrap="square" rtlCol="0">
            <a:spAutoFit/>
          </a:bodyPr>
          <a:lstStyle/>
          <a:p>
            <a:r>
              <a:rPr lang="fr-FR" dirty="0" err="1" smtClean="0">
                <a:latin typeface="Courier New"/>
                <a:cs typeface="Courier New"/>
              </a:rPr>
              <a:t>AList</a:t>
            </a:r>
            <a:endParaRPr lang="fr-FR" dirty="0">
              <a:latin typeface="Courier New"/>
              <a:cs typeface="Courier New"/>
            </a:endParaRPr>
          </a:p>
        </p:txBody>
      </p:sp>
      <p:cxnSp>
        <p:nvCxnSpPr>
          <p:cNvPr id="37" name="Connecteur droit avec flèche 36"/>
          <p:cNvCxnSpPr>
            <a:stCxn id="36" idx="2"/>
            <a:endCxn id="25" idx="0"/>
          </p:cNvCxnSpPr>
          <p:nvPr/>
        </p:nvCxnSpPr>
        <p:spPr>
          <a:xfrm>
            <a:off x="3399523" y="4802664"/>
            <a:ext cx="1726727" cy="7918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Connecteur droit avec flèche 37"/>
          <p:cNvCxnSpPr>
            <a:stCxn id="36" idx="2"/>
            <a:endCxn id="28" idx="0"/>
          </p:cNvCxnSpPr>
          <p:nvPr/>
        </p:nvCxnSpPr>
        <p:spPr>
          <a:xfrm>
            <a:off x="3399523" y="4802664"/>
            <a:ext cx="708912" cy="80780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Connecteur droit avec flèche 38"/>
          <p:cNvCxnSpPr>
            <a:stCxn id="36" idx="2"/>
            <a:endCxn id="30" idx="0"/>
          </p:cNvCxnSpPr>
          <p:nvPr/>
        </p:nvCxnSpPr>
        <p:spPr>
          <a:xfrm flipH="1">
            <a:off x="3043473" y="4802664"/>
            <a:ext cx="356050" cy="8062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Connecteur droit avec flèche 39"/>
          <p:cNvCxnSpPr>
            <a:stCxn id="36" idx="2"/>
            <a:endCxn id="34" idx="0"/>
          </p:cNvCxnSpPr>
          <p:nvPr/>
        </p:nvCxnSpPr>
        <p:spPr>
          <a:xfrm flipH="1">
            <a:off x="1007822" y="4802664"/>
            <a:ext cx="2391701" cy="8062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Connecteur droit 41"/>
          <p:cNvCxnSpPr>
            <a:stCxn id="36" idx="2"/>
          </p:cNvCxnSpPr>
          <p:nvPr/>
        </p:nvCxnSpPr>
        <p:spPr>
          <a:xfrm>
            <a:off x="3399523" y="4802664"/>
            <a:ext cx="3096513" cy="369332"/>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Connecteur droit avec flèche 42"/>
          <p:cNvCxnSpPr/>
          <p:nvPr/>
        </p:nvCxnSpPr>
        <p:spPr>
          <a:xfrm>
            <a:off x="6496036" y="5171996"/>
            <a:ext cx="0" cy="80931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20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3" presetClass="exit" presetSubtype="10" fill="hold" nodeType="withEffect">
                                  <p:stCondLst>
                                    <p:cond delay="0"/>
                                  </p:stCondLst>
                                  <p:childTnLst>
                                    <p:animEffect transition="out" filter="blinds(horizontal)">
                                      <p:cBhvr>
                                        <p:cTn id="24" dur="500"/>
                                        <p:tgtEl>
                                          <p:spTgt spid="42"/>
                                        </p:tgtEl>
                                      </p:cBhvr>
                                    </p:animEffect>
                                    <p:set>
                                      <p:cBhvr>
                                        <p:cTn id="25" dur="1" fill="hold">
                                          <p:stCondLst>
                                            <p:cond delay="499"/>
                                          </p:stCondLst>
                                        </p:cTn>
                                        <p:tgtEl>
                                          <p:spTgt spid="42"/>
                                        </p:tgtEl>
                                        <p:attrNameLst>
                                          <p:attrName>style.visibility</p:attrName>
                                        </p:attrNameLst>
                                      </p:cBhvr>
                                      <p:to>
                                        <p:strVal val="hidden"/>
                                      </p:to>
                                    </p:set>
                                  </p:childTnLst>
                                </p:cTn>
                              </p:par>
                              <p:par>
                                <p:cTn id="26" presetID="3" presetClass="exit" presetSubtype="10" fill="hold" nodeType="withEffect">
                                  <p:stCondLst>
                                    <p:cond delay="0"/>
                                  </p:stCondLst>
                                  <p:childTnLst>
                                    <p:animEffect transition="out" filter="blinds(horizontal)">
                                      <p:cBhvr>
                                        <p:cTn id="27" dur="500"/>
                                        <p:tgtEl>
                                          <p:spTgt spid="43"/>
                                        </p:tgtEl>
                                      </p:cBhvr>
                                    </p:animEffect>
                                    <p:set>
                                      <p:cBhvr>
                                        <p:cTn id="28" dur="1" fill="hold">
                                          <p:stCondLst>
                                            <p:cond delay="499"/>
                                          </p:stCondLst>
                                        </p:cTn>
                                        <p:tgtEl>
                                          <p:spTgt spid="43"/>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3" presetClass="exit" presetSubtype="10" fill="hold" nodeType="withEffect">
                                  <p:stCondLst>
                                    <p:cond delay="0"/>
                                  </p:stCondLst>
                                  <p:childTnLst>
                                    <p:animEffect transition="out" filter="blinds(horizontal)">
                                      <p:cBhvr>
                                        <p:cTn id="40" dur="500"/>
                                        <p:tgtEl>
                                          <p:spTgt spid="37"/>
                                        </p:tgtEl>
                                      </p:cBhvr>
                                    </p:animEffect>
                                    <p:set>
                                      <p:cBhvr>
                                        <p:cTn id="41" dur="1" fill="hold">
                                          <p:stCondLst>
                                            <p:cond delay="499"/>
                                          </p:stCondLst>
                                        </p:cTn>
                                        <p:tgtEl>
                                          <p:spTgt spid="37"/>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9"/>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childTnLst>
                                </p:cTn>
                              </p:par>
                              <p:par>
                                <p:cTn id="50" presetID="3" presetClass="exit" presetSubtype="10" fill="hold" nodeType="withEffect">
                                  <p:stCondLst>
                                    <p:cond delay="0"/>
                                  </p:stCondLst>
                                  <p:childTnLst>
                                    <p:animEffect transition="out" filter="blinds(horizontal)">
                                      <p:cBhvr>
                                        <p:cTn id="51" dur="500"/>
                                        <p:tgtEl>
                                          <p:spTgt spid="38"/>
                                        </p:tgtEl>
                                      </p:cBhvr>
                                    </p:animEffect>
                                    <p:set>
                                      <p:cBhvr>
                                        <p:cTn id="52" dur="1" fill="hold">
                                          <p:stCondLst>
                                            <p:cond delay="499"/>
                                          </p:stCondLst>
                                        </p:cTn>
                                        <p:tgtEl>
                                          <p:spTgt spid="38"/>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3"/>
                                        </p:tgtEl>
                                        <p:attrNameLst>
                                          <p:attrName>style.visibility</p:attrName>
                                        </p:attrNameLst>
                                      </p:cBhvr>
                                      <p:to>
                                        <p:strVal val="visible"/>
                                      </p:to>
                                    </p:set>
                                  </p:childTnLst>
                                </p:cTn>
                              </p:par>
                              <p:par>
                                <p:cTn id="65" presetID="3" presetClass="exit" presetSubtype="10" fill="hold" nodeType="withEffect">
                                  <p:stCondLst>
                                    <p:cond delay="0"/>
                                  </p:stCondLst>
                                  <p:childTnLst>
                                    <p:animEffect transition="out" filter="blinds(horizontal)">
                                      <p:cBhvr>
                                        <p:cTn id="66" dur="500"/>
                                        <p:tgtEl>
                                          <p:spTgt spid="39"/>
                                        </p:tgtEl>
                                      </p:cBhvr>
                                    </p:animEffect>
                                    <p:set>
                                      <p:cBhvr>
                                        <p:cTn id="67" dur="1" fill="hold">
                                          <p:stCondLst>
                                            <p:cond delay="499"/>
                                          </p:stCondLst>
                                        </p:cTn>
                                        <p:tgtEl>
                                          <p:spTgt spid="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7" grpId="0"/>
      <p:bldP spid="3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514167" y="366486"/>
            <a:ext cx="1719917"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G.2 Affichage</a:t>
            </a:r>
            <a:endParaRPr lang="fr-FR" sz="2000" dirty="0"/>
          </a:p>
        </p:txBody>
      </p:sp>
      <p:sp>
        <p:nvSpPr>
          <p:cNvPr id="3" name="ZoneTexte 2"/>
          <p:cNvSpPr txBox="1"/>
          <p:nvPr/>
        </p:nvSpPr>
        <p:spPr>
          <a:xfrm>
            <a:off x="571317" y="1025524"/>
            <a:ext cx="5170715" cy="369332"/>
          </a:xfrm>
          <a:prstGeom prst="rect">
            <a:avLst/>
          </a:prstGeom>
          <a:noFill/>
        </p:spPr>
        <p:txBody>
          <a:bodyPr wrap="square" rtlCol="0">
            <a:spAutoFit/>
          </a:bodyPr>
          <a:lstStyle/>
          <a:p>
            <a:r>
              <a:rPr lang="fr-FR" dirty="0" err="1">
                <a:solidFill>
                  <a:srgbClr val="297FD5"/>
                </a:solidFill>
                <a:latin typeface="Courier New"/>
                <a:cs typeface="Courier New"/>
              </a:rPr>
              <a:t>void</a:t>
            </a:r>
            <a:r>
              <a:rPr lang="fr-FR" dirty="0">
                <a:solidFill>
                  <a:srgbClr val="297FD5"/>
                </a:solidFill>
                <a:latin typeface="Courier New"/>
                <a:cs typeface="Courier New"/>
              </a:rPr>
              <a:t> </a:t>
            </a:r>
            <a:r>
              <a:rPr lang="fr-FR" dirty="0" smtClean="0">
                <a:latin typeface="Courier New"/>
                <a:cs typeface="Courier New"/>
              </a:rPr>
              <a:t>Show() </a:t>
            </a:r>
            <a:r>
              <a:rPr lang="fr-FR" dirty="0" err="1" smtClean="0">
                <a:solidFill>
                  <a:srgbClr val="297FD5"/>
                </a:solidFill>
                <a:latin typeface="Courier New"/>
                <a:cs typeface="Courier New"/>
              </a:rPr>
              <a:t>const</a:t>
            </a:r>
            <a:r>
              <a:rPr lang="fr-FR" dirty="0" smtClean="0">
                <a:latin typeface="Courier New"/>
                <a:cs typeface="Courier New"/>
              </a:rPr>
              <a:t>;</a:t>
            </a:r>
            <a:endParaRPr lang="fr-FR" dirty="0">
              <a:latin typeface="Courier New"/>
              <a:cs typeface="Courier New"/>
            </a:endParaRPr>
          </a:p>
        </p:txBody>
      </p:sp>
      <p:sp>
        <p:nvSpPr>
          <p:cNvPr id="4" name="ZoneTexte 3"/>
          <p:cNvSpPr txBox="1"/>
          <p:nvPr/>
        </p:nvSpPr>
        <p:spPr>
          <a:xfrm>
            <a:off x="604881" y="1632857"/>
            <a:ext cx="6897189" cy="2031325"/>
          </a:xfrm>
          <a:prstGeom prst="rect">
            <a:avLst/>
          </a:prstGeom>
          <a:noFill/>
        </p:spPr>
        <p:txBody>
          <a:bodyPr wrap="square" rtlCol="0">
            <a:spAutoFit/>
          </a:bodyPr>
          <a:lstStyle/>
          <a:p>
            <a:r>
              <a:rPr lang="fr-FR" dirty="0" err="1">
                <a:solidFill>
                  <a:srgbClr val="297FD5"/>
                </a:solidFill>
                <a:latin typeface="Courier New"/>
                <a:cs typeface="Courier New"/>
              </a:rPr>
              <a:t>void</a:t>
            </a:r>
            <a:r>
              <a:rPr lang="fr-FR" dirty="0">
                <a:solidFill>
                  <a:srgbClr val="297FD5"/>
                </a:solidFill>
                <a:latin typeface="Courier New"/>
                <a:cs typeface="Courier New"/>
              </a:rPr>
              <a:t> </a:t>
            </a:r>
            <a:r>
              <a:rPr lang="fr-FR" dirty="0" err="1">
                <a:latin typeface="Courier New"/>
                <a:cs typeface="Courier New"/>
              </a:rPr>
              <a:t>CListInt</a:t>
            </a:r>
            <a:r>
              <a:rPr lang="fr-FR" dirty="0">
                <a:latin typeface="Courier New"/>
                <a:cs typeface="Courier New"/>
              </a:rPr>
              <a:t>:</a:t>
            </a:r>
            <a:r>
              <a:rPr lang="fr-FR" dirty="0" smtClean="0">
                <a:latin typeface="Courier New"/>
                <a:cs typeface="Courier New"/>
              </a:rPr>
              <a:t>:Show() </a:t>
            </a:r>
            <a:r>
              <a:rPr lang="fr-FR" dirty="0" err="1" smtClean="0">
                <a:solidFill>
                  <a:srgbClr val="297FD5"/>
                </a:solidFill>
                <a:latin typeface="Courier New"/>
                <a:cs typeface="Courier New"/>
              </a:rPr>
              <a:t>const</a:t>
            </a:r>
            <a:endParaRPr lang="fr-FR" dirty="0">
              <a:solidFill>
                <a:srgbClr val="297FD5"/>
              </a:solidFill>
              <a:latin typeface="Courier New"/>
              <a:cs typeface="Courier New"/>
            </a:endParaRPr>
          </a:p>
          <a:p>
            <a:r>
              <a:rPr lang="fr-FR" dirty="0">
                <a:latin typeface="Courier New"/>
                <a:cs typeface="Courier New"/>
              </a:rPr>
              <a:t>{</a:t>
            </a:r>
          </a:p>
          <a:p>
            <a:r>
              <a:rPr lang="fr-FR" dirty="0">
                <a:latin typeface="Courier New"/>
                <a:cs typeface="Courier New"/>
              </a:rPr>
              <a:t>	</a:t>
            </a:r>
            <a:r>
              <a:rPr lang="fr-FR" dirty="0" smtClean="0">
                <a:solidFill>
                  <a:srgbClr val="297FD5"/>
                </a:solidFill>
                <a:latin typeface="Courier New"/>
                <a:cs typeface="Courier New"/>
              </a:rPr>
              <a:t>for</a:t>
            </a:r>
            <a:r>
              <a:rPr lang="fr-FR" dirty="0" smtClean="0">
                <a:latin typeface="Courier New"/>
                <a:cs typeface="Courier New"/>
              </a:rPr>
              <a:t> (</a:t>
            </a:r>
            <a:r>
              <a:rPr lang="fr-FR" dirty="0" err="1" smtClean="0">
                <a:latin typeface="Courier New"/>
                <a:cs typeface="Courier New"/>
              </a:rPr>
              <a:t>CNodeInt</a:t>
            </a:r>
            <a:r>
              <a:rPr lang="fr-FR" dirty="0" smtClean="0">
                <a:latin typeface="Courier New"/>
                <a:cs typeface="Courier New"/>
              </a:rPr>
              <a:t>* </a:t>
            </a:r>
            <a:r>
              <a:rPr lang="fr-FR" dirty="0" err="1" smtClean="0">
                <a:latin typeface="Courier New"/>
                <a:cs typeface="Courier New"/>
              </a:rPr>
              <a:t>ptr</a:t>
            </a:r>
            <a:r>
              <a:rPr lang="fr-FR" dirty="0" smtClean="0">
                <a:latin typeface="Courier New"/>
                <a:cs typeface="Courier New"/>
              </a:rPr>
              <a:t> (</a:t>
            </a:r>
            <a:r>
              <a:rPr lang="fr-FR" dirty="0" err="1" smtClean="0">
                <a:latin typeface="Courier New"/>
                <a:cs typeface="Courier New"/>
              </a:rPr>
              <a:t>m_Head</a:t>
            </a:r>
            <a:r>
              <a:rPr lang="fr-FR" dirty="0" smtClean="0">
                <a:latin typeface="Courier New"/>
                <a:cs typeface="Courier New"/>
              </a:rPr>
              <a:t>); </a:t>
            </a:r>
          </a:p>
          <a:p>
            <a:r>
              <a:rPr lang="fr-FR" dirty="0" smtClean="0">
                <a:latin typeface="Courier New"/>
                <a:cs typeface="Courier New"/>
              </a:rPr>
              <a:t>		  </a:t>
            </a:r>
            <a:r>
              <a:rPr lang="fr-FR" dirty="0" err="1" smtClean="0">
                <a:latin typeface="Courier New"/>
                <a:cs typeface="Courier New"/>
              </a:rPr>
              <a:t>ptr</a:t>
            </a:r>
            <a:r>
              <a:rPr lang="fr-FR" dirty="0" smtClean="0">
                <a:latin typeface="Courier New"/>
                <a:cs typeface="Courier New"/>
              </a:rPr>
              <a:t> != </a:t>
            </a:r>
            <a:r>
              <a:rPr lang="fr-FR" dirty="0" err="1" smtClean="0">
                <a:solidFill>
                  <a:srgbClr val="297FD5"/>
                </a:solidFill>
                <a:latin typeface="Courier New"/>
                <a:cs typeface="Courier New"/>
              </a:rPr>
              <a:t>nullptr</a:t>
            </a:r>
            <a:r>
              <a:rPr lang="fr-FR" dirty="0" smtClean="0">
                <a:latin typeface="Courier New"/>
                <a:cs typeface="Courier New"/>
              </a:rPr>
              <a:t>;  </a:t>
            </a:r>
          </a:p>
          <a:p>
            <a:r>
              <a:rPr lang="fr-FR" dirty="0">
                <a:latin typeface="Courier New"/>
                <a:cs typeface="Courier New"/>
              </a:rPr>
              <a:t>	</a:t>
            </a:r>
            <a:r>
              <a:rPr lang="fr-FR" dirty="0" smtClean="0">
                <a:latin typeface="Courier New"/>
                <a:cs typeface="Courier New"/>
              </a:rPr>
              <a:t>	  </a:t>
            </a:r>
            <a:r>
              <a:rPr lang="fr-FR" dirty="0" err="1" smtClean="0">
                <a:latin typeface="Courier New"/>
                <a:cs typeface="Courier New"/>
              </a:rPr>
              <a:t>ptr</a:t>
            </a:r>
            <a:r>
              <a:rPr lang="fr-FR" dirty="0" smtClean="0">
                <a:latin typeface="Courier New"/>
                <a:cs typeface="Courier New"/>
              </a:rPr>
              <a:t> = </a:t>
            </a:r>
            <a:r>
              <a:rPr lang="fr-FR" dirty="0" err="1" smtClean="0">
                <a:latin typeface="Courier New"/>
                <a:cs typeface="Courier New"/>
              </a:rPr>
              <a:t>ptr</a:t>
            </a:r>
            <a:r>
              <a:rPr lang="fr-FR" dirty="0" smtClean="0">
                <a:latin typeface="Courier New"/>
                <a:cs typeface="Courier New"/>
              </a:rPr>
              <a:t>-&gt;</a:t>
            </a:r>
            <a:r>
              <a:rPr lang="fr-FR" dirty="0" err="1" smtClean="0">
                <a:latin typeface="Courier New"/>
                <a:cs typeface="Courier New"/>
              </a:rPr>
              <a:t>GetNextNode</a:t>
            </a:r>
            <a:r>
              <a:rPr lang="fr-FR" dirty="0" smtClean="0">
                <a:latin typeface="Courier New"/>
                <a:cs typeface="Courier New"/>
              </a:rPr>
              <a:t> ())</a:t>
            </a:r>
          </a:p>
          <a:p>
            <a:r>
              <a:rPr lang="fr-FR" dirty="0" smtClean="0">
                <a:latin typeface="Courier New"/>
                <a:cs typeface="Courier New"/>
              </a:rPr>
              <a:t>			</a:t>
            </a:r>
            <a:r>
              <a:rPr lang="fr-FR" dirty="0" smtClean="0">
                <a:solidFill>
                  <a:srgbClr val="297FD5"/>
                </a:solidFill>
                <a:latin typeface="Courier New"/>
                <a:cs typeface="Courier New"/>
              </a:rPr>
              <a:t>cout</a:t>
            </a:r>
            <a:r>
              <a:rPr lang="fr-FR" dirty="0" smtClean="0">
                <a:latin typeface="Courier New"/>
                <a:cs typeface="Courier New"/>
              </a:rPr>
              <a:t> &lt;&lt; </a:t>
            </a:r>
            <a:r>
              <a:rPr lang="fr-FR" dirty="0" err="1" smtClean="0">
                <a:latin typeface="Courier New"/>
                <a:cs typeface="Courier New"/>
              </a:rPr>
              <a:t>ptr</a:t>
            </a:r>
            <a:r>
              <a:rPr lang="fr-FR" dirty="0" smtClean="0">
                <a:latin typeface="Courier New"/>
                <a:cs typeface="Courier New"/>
              </a:rPr>
              <a:t>-&gt;</a:t>
            </a:r>
            <a:r>
              <a:rPr lang="fr-FR" dirty="0" err="1" smtClean="0">
                <a:latin typeface="Courier New"/>
                <a:cs typeface="Courier New"/>
              </a:rPr>
              <a:t>GetData</a:t>
            </a:r>
            <a:r>
              <a:rPr lang="fr-FR" dirty="0" smtClean="0">
                <a:latin typeface="Courier New"/>
                <a:cs typeface="Courier New"/>
              </a:rPr>
              <a:t> () &lt;&lt; "; ";</a:t>
            </a:r>
          </a:p>
          <a:p>
            <a:r>
              <a:rPr lang="fr-FR" dirty="0" smtClean="0">
                <a:latin typeface="Courier New"/>
                <a:cs typeface="Courier New"/>
              </a:rPr>
              <a:t>}</a:t>
            </a:r>
            <a:endParaRPr lang="fr-FR" dirty="0">
              <a:latin typeface="Courier New"/>
              <a:cs typeface="Courier New"/>
            </a:endParaRPr>
          </a:p>
        </p:txBody>
      </p:sp>
      <p:sp>
        <p:nvSpPr>
          <p:cNvPr id="5" name="ZoneTexte 4"/>
          <p:cNvSpPr txBox="1"/>
          <p:nvPr/>
        </p:nvSpPr>
        <p:spPr>
          <a:xfrm>
            <a:off x="689429" y="3891643"/>
            <a:ext cx="5542642" cy="646331"/>
          </a:xfrm>
          <a:prstGeom prst="rect">
            <a:avLst/>
          </a:prstGeom>
          <a:noFill/>
        </p:spPr>
        <p:txBody>
          <a:bodyPr wrap="square" rtlCol="0">
            <a:spAutoFit/>
          </a:bodyPr>
          <a:lstStyle/>
          <a:p>
            <a:r>
              <a:rPr lang="fr-FR" u="sng" dirty="0" smtClean="0"/>
              <a:t>Exemple :</a:t>
            </a:r>
          </a:p>
          <a:p>
            <a:r>
              <a:rPr lang="fr-FR" dirty="0" err="1" smtClean="0">
                <a:latin typeface="Courier New"/>
                <a:cs typeface="Courier New"/>
              </a:rPr>
              <a:t>AList.Show</a:t>
            </a:r>
            <a:r>
              <a:rPr lang="fr-FR" dirty="0" smtClean="0">
                <a:latin typeface="Courier New"/>
                <a:cs typeface="Courier New"/>
              </a:rPr>
              <a:t> ();</a:t>
            </a:r>
          </a:p>
        </p:txBody>
      </p:sp>
      <p:sp>
        <p:nvSpPr>
          <p:cNvPr id="6" name="ZoneTexte 5"/>
          <p:cNvSpPr txBox="1"/>
          <p:nvPr/>
        </p:nvSpPr>
        <p:spPr>
          <a:xfrm>
            <a:off x="514167" y="6170190"/>
            <a:ext cx="2213428" cy="369332"/>
          </a:xfrm>
          <a:prstGeom prst="rect">
            <a:avLst/>
          </a:prstGeom>
          <a:noFill/>
        </p:spPr>
        <p:txBody>
          <a:bodyPr wrap="square" rtlCol="0">
            <a:spAutoFit/>
          </a:bodyPr>
          <a:lstStyle/>
          <a:p>
            <a:r>
              <a:rPr lang="fr-FR" dirty="0" smtClean="0">
                <a:latin typeface="Courier New"/>
                <a:cs typeface="Courier New"/>
              </a:rPr>
              <a:t>4; 3; 2; 1; 0;</a:t>
            </a:r>
            <a:endParaRPr lang="fr-FR" dirty="0">
              <a:latin typeface="Courier New"/>
              <a:cs typeface="Courier New"/>
            </a:endParaRPr>
          </a:p>
        </p:txBody>
      </p:sp>
      <p:graphicFrame>
        <p:nvGraphicFramePr>
          <p:cNvPr id="7" name="Tableau 6"/>
          <p:cNvGraphicFramePr>
            <a:graphicFrameLocks noGrp="1"/>
          </p:cNvGraphicFramePr>
          <p:nvPr>
            <p:extLst>
              <p:ext uri="{D42A27DB-BD31-4B8C-83A1-F6EECF244321}">
                <p14:modId xmlns:p14="http://schemas.microsoft.com/office/powerpoint/2010/main" val="1369412781"/>
              </p:ext>
            </p:extLst>
          </p:nvPr>
        </p:nvGraphicFramePr>
        <p:xfrm>
          <a:off x="6180327" y="4833419"/>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0</a:t>
                      </a:r>
                      <a:endParaRPr lang="fr-FR" dirty="0"/>
                    </a:p>
                  </a:txBody>
                  <a:tcPr/>
                </a:tc>
              </a:tr>
              <a:tr h="370840">
                <a:tc>
                  <a:txBody>
                    <a:bodyPr/>
                    <a:lstStyle/>
                    <a:p>
                      <a:endParaRPr lang="fr-FR" dirty="0"/>
                    </a:p>
                  </a:txBody>
                  <a:tcPr/>
                </a:tc>
              </a:tr>
            </a:tbl>
          </a:graphicData>
        </a:graphic>
      </p:graphicFrame>
      <p:cxnSp>
        <p:nvCxnSpPr>
          <p:cNvPr id="8" name="Connecteur droit avec flèche 7"/>
          <p:cNvCxnSpPr/>
          <p:nvPr/>
        </p:nvCxnSpPr>
        <p:spPr>
          <a:xfrm>
            <a:off x="6488755" y="5404920"/>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7522898" y="5220254"/>
            <a:ext cx="1318598" cy="369332"/>
          </a:xfrm>
          <a:prstGeom prst="rect">
            <a:avLst/>
          </a:prstGeom>
          <a:noFill/>
        </p:spPr>
        <p:txBody>
          <a:bodyPr wrap="square" rtlCol="0">
            <a:spAutoFit/>
          </a:bodyPr>
          <a:lstStyle/>
          <a:p>
            <a:r>
              <a:rPr lang="fr-FR" dirty="0" err="1" smtClean="0">
                <a:solidFill>
                  <a:srgbClr val="297FD5"/>
                </a:solidFill>
                <a:latin typeface="Courier New"/>
                <a:cs typeface="Courier New"/>
              </a:rPr>
              <a:t>nullptr</a:t>
            </a:r>
            <a:endParaRPr lang="fr-FR" dirty="0">
              <a:solidFill>
                <a:srgbClr val="297FD5"/>
              </a:solidFill>
              <a:latin typeface="Courier New"/>
              <a:cs typeface="Courier New"/>
            </a:endParaRPr>
          </a:p>
        </p:txBody>
      </p:sp>
      <p:graphicFrame>
        <p:nvGraphicFramePr>
          <p:cNvPr id="10" name="Tableau 9"/>
          <p:cNvGraphicFramePr>
            <a:graphicFrameLocks noGrp="1"/>
          </p:cNvGraphicFramePr>
          <p:nvPr>
            <p:extLst>
              <p:ext uri="{D42A27DB-BD31-4B8C-83A1-F6EECF244321}">
                <p14:modId xmlns:p14="http://schemas.microsoft.com/office/powerpoint/2010/main" val="2954253951"/>
              </p:ext>
            </p:extLst>
          </p:nvPr>
        </p:nvGraphicFramePr>
        <p:xfrm>
          <a:off x="5162512" y="4849414"/>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1</a:t>
                      </a:r>
                      <a:endParaRPr lang="fr-FR" dirty="0"/>
                    </a:p>
                  </a:txBody>
                  <a:tcPr/>
                </a:tc>
              </a:tr>
              <a:tr h="370840">
                <a:tc>
                  <a:txBody>
                    <a:bodyPr/>
                    <a:lstStyle/>
                    <a:p>
                      <a:endParaRPr lang="fr-FR" dirty="0"/>
                    </a:p>
                  </a:txBody>
                  <a:tcPr/>
                </a:tc>
              </a:tr>
            </a:tbl>
          </a:graphicData>
        </a:graphic>
      </p:graphicFrame>
      <p:cxnSp>
        <p:nvCxnSpPr>
          <p:cNvPr id="11" name="Connecteur droit avec flèche 10"/>
          <p:cNvCxnSpPr/>
          <p:nvPr/>
        </p:nvCxnSpPr>
        <p:spPr>
          <a:xfrm>
            <a:off x="5470940" y="5420915"/>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2" name="Tableau 11"/>
          <p:cNvGraphicFramePr>
            <a:graphicFrameLocks noGrp="1"/>
          </p:cNvGraphicFramePr>
          <p:nvPr>
            <p:extLst>
              <p:ext uri="{D42A27DB-BD31-4B8C-83A1-F6EECF244321}">
                <p14:modId xmlns:p14="http://schemas.microsoft.com/office/powerpoint/2010/main" val="547186345"/>
              </p:ext>
            </p:extLst>
          </p:nvPr>
        </p:nvGraphicFramePr>
        <p:xfrm>
          <a:off x="4097550" y="4847906"/>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2</a:t>
                      </a:r>
                      <a:endParaRPr lang="fr-FR" dirty="0"/>
                    </a:p>
                  </a:txBody>
                  <a:tcPr/>
                </a:tc>
              </a:tr>
              <a:tr h="370840">
                <a:tc>
                  <a:txBody>
                    <a:bodyPr/>
                    <a:lstStyle/>
                    <a:p>
                      <a:endParaRPr lang="fr-FR" dirty="0"/>
                    </a:p>
                  </a:txBody>
                  <a:tcPr/>
                </a:tc>
              </a:tr>
            </a:tbl>
          </a:graphicData>
        </a:graphic>
      </p:graphicFrame>
      <p:cxnSp>
        <p:nvCxnSpPr>
          <p:cNvPr id="13" name="Connecteur droit avec flèche 12"/>
          <p:cNvCxnSpPr/>
          <p:nvPr/>
        </p:nvCxnSpPr>
        <p:spPr>
          <a:xfrm>
            <a:off x="4405978" y="5419407"/>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4" name="Tableau 13"/>
          <p:cNvGraphicFramePr>
            <a:graphicFrameLocks noGrp="1"/>
          </p:cNvGraphicFramePr>
          <p:nvPr>
            <p:extLst>
              <p:ext uri="{D42A27DB-BD31-4B8C-83A1-F6EECF244321}">
                <p14:modId xmlns:p14="http://schemas.microsoft.com/office/powerpoint/2010/main" val="370183633"/>
              </p:ext>
            </p:extLst>
          </p:nvPr>
        </p:nvGraphicFramePr>
        <p:xfrm>
          <a:off x="3061593" y="4833419"/>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3</a:t>
                      </a:r>
                      <a:endParaRPr lang="fr-FR" dirty="0"/>
                    </a:p>
                  </a:txBody>
                  <a:tcPr/>
                </a:tc>
              </a:tr>
              <a:tr h="370840">
                <a:tc>
                  <a:txBody>
                    <a:bodyPr/>
                    <a:lstStyle/>
                    <a:p>
                      <a:endParaRPr lang="fr-FR" dirty="0"/>
                    </a:p>
                  </a:txBody>
                  <a:tcPr/>
                </a:tc>
              </a:tr>
            </a:tbl>
          </a:graphicData>
        </a:graphic>
      </p:graphicFrame>
      <p:cxnSp>
        <p:nvCxnSpPr>
          <p:cNvPr id="15" name="Connecteur droit avec flèche 14"/>
          <p:cNvCxnSpPr/>
          <p:nvPr/>
        </p:nvCxnSpPr>
        <p:spPr>
          <a:xfrm>
            <a:off x="3370021" y="5404920"/>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6" name="Tableau 15"/>
          <p:cNvGraphicFramePr>
            <a:graphicFrameLocks noGrp="1"/>
          </p:cNvGraphicFramePr>
          <p:nvPr>
            <p:extLst>
              <p:ext uri="{D42A27DB-BD31-4B8C-83A1-F6EECF244321}">
                <p14:modId xmlns:p14="http://schemas.microsoft.com/office/powerpoint/2010/main" val="1199951233"/>
              </p:ext>
            </p:extLst>
          </p:nvPr>
        </p:nvGraphicFramePr>
        <p:xfrm>
          <a:off x="2061899" y="4847906"/>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4</a:t>
                      </a:r>
                      <a:endParaRPr lang="fr-FR" dirty="0"/>
                    </a:p>
                  </a:txBody>
                  <a:tcPr/>
                </a:tc>
              </a:tr>
              <a:tr h="370840">
                <a:tc>
                  <a:txBody>
                    <a:bodyPr/>
                    <a:lstStyle/>
                    <a:p>
                      <a:endParaRPr lang="fr-FR" dirty="0"/>
                    </a:p>
                  </a:txBody>
                  <a:tcPr/>
                </a:tc>
              </a:tr>
            </a:tbl>
          </a:graphicData>
        </a:graphic>
      </p:graphicFrame>
      <p:cxnSp>
        <p:nvCxnSpPr>
          <p:cNvPr id="17" name="Connecteur droit avec flèche 16"/>
          <p:cNvCxnSpPr/>
          <p:nvPr/>
        </p:nvCxnSpPr>
        <p:spPr>
          <a:xfrm>
            <a:off x="2370327" y="5419407"/>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ZoneTexte 17"/>
          <p:cNvSpPr txBox="1"/>
          <p:nvPr/>
        </p:nvSpPr>
        <p:spPr>
          <a:xfrm>
            <a:off x="4224550" y="3672276"/>
            <a:ext cx="1246389" cy="369332"/>
          </a:xfrm>
          <a:prstGeom prst="rect">
            <a:avLst/>
          </a:prstGeom>
          <a:noFill/>
        </p:spPr>
        <p:txBody>
          <a:bodyPr wrap="square" rtlCol="0">
            <a:spAutoFit/>
          </a:bodyPr>
          <a:lstStyle/>
          <a:p>
            <a:r>
              <a:rPr lang="fr-FR" dirty="0" err="1" smtClean="0">
                <a:latin typeface="Courier New"/>
                <a:cs typeface="Courier New"/>
              </a:rPr>
              <a:t>AList</a:t>
            </a:r>
            <a:endParaRPr lang="fr-FR" dirty="0">
              <a:latin typeface="Courier New"/>
              <a:cs typeface="Courier New"/>
            </a:endParaRPr>
          </a:p>
        </p:txBody>
      </p:sp>
      <p:cxnSp>
        <p:nvCxnSpPr>
          <p:cNvPr id="19" name="Connecteur droit avec flèche 18"/>
          <p:cNvCxnSpPr>
            <a:stCxn id="18" idx="2"/>
            <a:endCxn id="16" idx="0"/>
          </p:cNvCxnSpPr>
          <p:nvPr/>
        </p:nvCxnSpPr>
        <p:spPr>
          <a:xfrm flipH="1">
            <a:off x="2334042" y="4041608"/>
            <a:ext cx="2513703" cy="8062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581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0842" y="1030905"/>
            <a:ext cx="3924760" cy="369332"/>
          </a:xfrm>
          <a:prstGeom prst="rect">
            <a:avLst/>
          </a:prstGeom>
        </p:spPr>
        <p:txBody>
          <a:bodyPr wrap="none">
            <a:spAutoFit/>
          </a:bodyPr>
          <a:lstStyle/>
          <a:p>
            <a:r>
              <a:rPr lang="fr-FR" dirty="0" err="1">
                <a:latin typeface="Courier New"/>
                <a:cs typeface="Courier New"/>
              </a:rPr>
              <a:t>CNodeInt</a:t>
            </a:r>
            <a:r>
              <a:rPr lang="fr-FR" dirty="0">
                <a:latin typeface="Courier New"/>
                <a:cs typeface="Courier New"/>
              </a:rPr>
              <a:t>* </a:t>
            </a:r>
            <a:r>
              <a:rPr lang="fr-FR" dirty="0" err="1">
                <a:latin typeface="Courier New"/>
                <a:cs typeface="Courier New"/>
              </a:rPr>
              <a:t>Find</a:t>
            </a:r>
            <a:r>
              <a:rPr lang="fr-FR" dirty="0">
                <a:latin typeface="Courier New"/>
                <a:cs typeface="Courier New"/>
              </a:rPr>
              <a:t> (</a:t>
            </a:r>
            <a:r>
              <a:rPr lang="fr-FR" dirty="0" err="1">
                <a:solidFill>
                  <a:srgbClr val="297FD5"/>
                </a:solidFill>
                <a:latin typeface="Courier New"/>
                <a:cs typeface="Courier New"/>
              </a:rPr>
              <a:t>int</a:t>
            </a:r>
            <a:r>
              <a:rPr lang="fr-FR" dirty="0">
                <a:latin typeface="Courier New"/>
                <a:cs typeface="Courier New"/>
              </a:rPr>
              <a:t>) </a:t>
            </a:r>
            <a:r>
              <a:rPr lang="fr-FR" dirty="0" err="1">
                <a:solidFill>
                  <a:srgbClr val="297FD5"/>
                </a:solidFill>
                <a:latin typeface="Courier New"/>
                <a:cs typeface="Courier New"/>
              </a:rPr>
              <a:t>const</a:t>
            </a:r>
            <a:r>
              <a:rPr lang="fr-FR" dirty="0">
                <a:latin typeface="Courier New"/>
                <a:cs typeface="Courier New"/>
              </a:rPr>
              <a:t>;</a:t>
            </a:r>
          </a:p>
        </p:txBody>
      </p:sp>
      <p:sp>
        <p:nvSpPr>
          <p:cNvPr id="3" name="Text Box 1050"/>
          <p:cNvSpPr txBox="1">
            <a:spLocks noChangeArrowheads="1"/>
          </p:cNvSpPr>
          <p:nvPr/>
        </p:nvSpPr>
        <p:spPr bwMode="auto">
          <a:xfrm>
            <a:off x="514167" y="366486"/>
            <a:ext cx="1804325"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G.3 Recherche</a:t>
            </a:r>
            <a:endParaRPr lang="fr-FR" sz="2000" dirty="0"/>
          </a:p>
        </p:txBody>
      </p:sp>
      <p:sp>
        <p:nvSpPr>
          <p:cNvPr id="4" name="ZoneTexte 3"/>
          <p:cNvSpPr txBox="1"/>
          <p:nvPr/>
        </p:nvSpPr>
        <p:spPr>
          <a:xfrm>
            <a:off x="616857" y="1641929"/>
            <a:ext cx="7747000" cy="2308324"/>
          </a:xfrm>
          <a:prstGeom prst="rect">
            <a:avLst/>
          </a:prstGeom>
          <a:noFill/>
        </p:spPr>
        <p:txBody>
          <a:bodyPr wrap="square" rtlCol="0">
            <a:spAutoFit/>
          </a:bodyPr>
          <a:lstStyle/>
          <a:p>
            <a:r>
              <a:rPr lang="fr-FR" dirty="0" err="1">
                <a:latin typeface="Courier New"/>
                <a:cs typeface="Courier New"/>
              </a:rPr>
              <a:t>CNodeInt</a:t>
            </a:r>
            <a:r>
              <a:rPr lang="fr-FR" dirty="0">
                <a:latin typeface="Courier New"/>
                <a:cs typeface="Courier New"/>
              </a:rPr>
              <a:t>* </a:t>
            </a:r>
            <a:r>
              <a:rPr lang="fr-FR" dirty="0" err="1">
                <a:latin typeface="Courier New"/>
                <a:cs typeface="Courier New"/>
              </a:rPr>
              <a:t>CListInt</a:t>
            </a:r>
            <a:r>
              <a:rPr lang="fr-FR" dirty="0">
                <a:latin typeface="Courier New"/>
                <a:cs typeface="Courier New"/>
              </a:rPr>
              <a:t>::</a:t>
            </a:r>
            <a:r>
              <a:rPr lang="fr-FR" dirty="0" err="1">
                <a:latin typeface="Courier New"/>
                <a:cs typeface="Courier New"/>
              </a:rPr>
              <a:t>Find</a:t>
            </a:r>
            <a:r>
              <a:rPr lang="fr-FR" dirty="0">
                <a:latin typeface="Courier New"/>
                <a:cs typeface="Courier New"/>
              </a:rPr>
              <a:t> (</a:t>
            </a:r>
            <a:r>
              <a:rPr lang="fr-FR" dirty="0" err="1">
                <a:solidFill>
                  <a:srgbClr val="297FD5"/>
                </a:solidFill>
                <a:latin typeface="Courier New"/>
                <a:cs typeface="Courier New"/>
              </a:rPr>
              <a:t>int</a:t>
            </a:r>
            <a:r>
              <a:rPr lang="fr-FR" dirty="0">
                <a:solidFill>
                  <a:srgbClr val="297FD5"/>
                </a:solidFill>
                <a:latin typeface="Courier New"/>
                <a:cs typeface="Courier New"/>
              </a:rPr>
              <a:t> </a:t>
            </a:r>
            <a:r>
              <a:rPr lang="fr-FR" dirty="0" smtClean="0">
                <a:latin typeface="Courier New"/>
                <a:cs typeface="Courier New"/>
              </a:rPr>
              <a:t>Val) </a:t>
            </a:r>
            <a:r>
              <a:rPr lang="fr-FR" dirty="0" err="1">
                <a:solidFill>
                  <a:srgbClr val="297FD5"/>
                </a:solidFill>
                <a:latin typeface="Courier New"/>
                <a:cs typeface="Courier New"/>
              </a:rPr>
              <a:t>const</a:t>
            </a:r>
            <a:endParaRPr lang="fr-FR" dirty="0">
              <a:solidFill>
                <a:srgbClr val="297FD5"/>
              </a:solidFill>
              <a:latin typeface="Courier New"/>
              <a:cs typeface="Courier New"/>
            </a:endParaRPr>
          </a:p>
          <a:p>
            <a:r>
              <a:rPr lang="fr-FR" dirty="0">
                <a:latin typeface="Courier New"/>
                <a:cs typeface="Courier New"/>
              </a:rPr>
              <a:t>{</a:t>
            </a:r>
          </a:p>
          <a:p>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a:latin typeface="Courier New"/>
                <a:cs typeface="Courier New"/>
              </a:rPr>
              <a:t>p</a:t>
            </a:r>
            <a:r>
              <a:rPr lang="fr-FR" dirty="0" err="1" smtClean="0">
                <a:latin typeface="Courier New"/>
                <a:cs typeface="Courier New"/>
              </a:rPr>
              <a:t>tr</a:t>
            </a:r>
            <a:r>
              <a:rPr lang="fr-FR" dirty="0" smtClean="0">
                <a:latin typeface="Courier New"/>
                <a:cs typeface="Courier New"/>
              </a:rPr>
              <a:t> </a:t>
            </a:r>
            <a:r>
              <a:rPr lang="fr-FR" dirty="0">
                <a:latin typeface="Courier New"/>
                <a:cs typeface="Courier New"/>
              </a:rPr>
              <a:t>(</a:t>
            </a:r>
            <a:r>
              <a:rPr lang="fr-FR" dirty="0" err="1">
                <a:latin typeface="Courier New"/>
                <a:cs typeface="Courier New"/>
              </a:rPr>
              <a:t>m_Head</a:t>
            </a:r>
            <a:r>
              <a:rPr lang="fr-FR" dirty="0">
                <a:latin typeface="Courier New"/>
                <a:cs typeface="Courier New"/>
              </a:rPr>
              <a:t>);</a:t>
            </a:r>
          </a:p>
          <a:p>
            <a:r>
              <a:rPr lang="ro-RO" dirty="0">
                <a:latin typeface="Courier New"/>
                <a:cs typeface="Courier New"/>
              </a:rPr>
              <a:t>	</a:t>
            </a:r>
            <a:r>
              <a:rPr lang="ro-RO" dirty="0">
                <a:solidFill>
                  <a:srgbClr val="297FD5"/>
                </a:solidFill>
                <a:latin typeface="Courier New"/>
                <a:cs typeface="Courier New"/>
              </a:rPr>
              <a:t>for</a:t>
            </a:r>
            <a:r>
              <a:rPr lang="ro-RO" dirty="0">
                <a:latin typeface="Courier New"/>
                <a:cs typeface="Courier New"/>
              </a:rPr>
              <a:t> </a:t>
            </a:r>
            <a:r>
              <a:rPr lang="ro-RO" dirty="0" smtClean="0">
                <a:latin typeface="Courier New"/>
                <a:cs typeface="Courier New"/>
              </a:rPr>
              <a:t>( ; ptr </a:t>
            </a:r>
            <a:r>
              <a:rPr lang="ro-RO" dirty="0">
                <a:latin typeface="Courier New"/>
                <a:cs typeface="Courier New"/>
              </a:rPr>
              <a:t>!= </a:t>
            </a:r>
            <a:r>
              <a:rPr lang="fr-FR" dirty="0" err="1" smtClean="0">
                <a:solidFill>
                  <a:srgbClr val="297FD5"/>
                </a:solidFill>
                <a:latin typeface="Courier New"/>
                <a:cs typeface="Courier New"/>
              </a:rPr>
              <a:t>nullptr</a:t>
            </a:r>
            <a:r>
              <a:rPr lang="fr-FR" dirty="0" smtClean="0">
                <a:solidFill>
                  <a:srgbClr val="297FD5"/>
                </a:solidFill>
                <a:latin typeface="Courier New"/>
                <a:cs typeface="Courier New"/>
              </a:rPr>
              <a:t> </a:t>
            </a:r>
            <a:r>
              <a:rPr lang="ro-RO" dirty="0" smtClean="0">
                <a:latin typeface="Courier New"/>
                <a:cs typeface="Courier New"/>
              </a:rPr>
              <a:t>&amp;</a:t>
            </a:r>
            <a:r>
              <a:rPr lang="ro-RO" dirty="0">
                <a:latin typeface="Courier New"/>
                <a:cs typeface="Courier New"/>
              </a:rPr>
              <a:t>&amp; </a:t>
            </a:r>
            <a:r>
              <a:rPr lang="ro-RO" dirty="0" smtClean="0">
                <a:latin typeface="Courier New"/>
                <a:cs typeface="Courier New"/>
              </a:rPr>
              <a:t>ptr-&gt;GetData </a:t>
            </a:r>
            <a:r>
              <a:rPr lang="ro-RO" dirty="0">
                <a:latin typeface="Courier New"/>
                <a:cs typeface="Courier New"/>
              </a:rPr>
              <a:t>() != </a:t>
            </a:r>
            <a:r>
              <a:rPr lang="fr-FR" dirty="0">
                <a:latin typeface="Courier New"/>
                <a:cs typeface="Courier New"/>
              </a:rPr>
              <a:t>Val</a:t>
            </a:r>
            <a:r>
              <a:rPr lang="ro-RO" dirty="0" smtClean="0">
                <a:latin typeface="Courier New"/>
                <a:cs typeface="Courier New"/>
              </a:rPr>
              <a:t> </a:t>
            </a:r>
          </a:p>
          <a:p>
            <a:r>
              <a:rPr lang="ro-RO" dirty="0">
                <a:latin typeface="Courier New"/>
                <a:cs typeface="Courier New"/>
              </a:rPr>
              <a:t>	</a:t>
            </a:r>
            <a:r>
              <a:rPr lang="ro-RO" dirty="0" smtClean="0">
                <a:latin typeface="Courier New"/>
                <a:cs typeface="Courier New"/>
              </a:rPr>
              <a:t>     ; </a:t>
            </a:r>
            <a:r>
              <a:rPr lang="ro-RO" dirty="0">
                <a:latin typeface="Courier New"/>
                <a:cs typeface="Courier New"/>
              </a:rPr>
              <a:t>p</a:t>
            </a:r>
            <a:r>
              <a:rPr lang="ro-RO" dirty="0" smtClean="0">
                <a:latin typeface="Courier New"/>
                <a:cs typeface="Courier New"/>
              </a:rPr>
              <a:t>tr </a:t>
            </a:r>
            <a:r>
              <a:rPr lang="ro-RO" dirty="0">
                <a:latin typeface="Courier New"/>
                <a:cs typeface="Courier New"/>
              </a:rPr>
              <a:t>= </a:t>
            </a:r>
            <a:r>
              <a:rPr lang="ro-RO" dirty="0" smtClean="0">
                <a:latin typeface="Courier New"/>
                <a:cs typeface="Courier New"/>
              </a:rPr>
              <a:t>ptr</a:t>
            </a:r>
            <a:r>
              <a:rPr lang="ro-RO" dirty="0">
                <a:latin typeface="Courier New"/>
                <a:cs typeface="Courier New"/>
              </a:rPr>
              <a:t>-&gt;GetNextNode ());</a:t>
            </a:r>
          </a:p>
          <a:p>
            <a:endParaRPr lang="ro-RO" dirty="0">
              <a:latin typeface="Courier New"/>
              <a:cs typeface="Courier New"/>
            </a:endParaRPr>
          </a:p>
          <a:p>
            <a:r>
              <a:rPr lang="ro-RO" dirty="0">
                <a:latin typeface="Courier New"/>
                <a:cs typeface="Courier New"/>
              </a:rPr>
              <a:t>	</a:t>
            </a:r>
            <a:r>
              <a:rPr lang="ro-RO" dirty="0">
                <a:solidFill>
                  <a:schemeClr val="accent2"/>
                </a:solidFill>
                <a:latin typeface="Courier New"/>
                <a:cs typeface="Courier New"/>
              </a:rPr>
              <a:t>return</a:t>
            </a:r>
            <a:r>
              <a:rPr lang="ro-RO" dirty="0">
                <a:latin typeface="Courier New"/>
                <a:cs typeface="Courier New"/>
              </a:rPr>
              <a:t> </a:t>
            </a:r>
            <a:r>
              <a:rPr lang="ro-RO" dirty="0" smtClean="0">
                <a:latin typeface="Courier New"/>
                <a:cs typeface="Courier New"/>
              </a:rPr>
              <a:t>ptr</a:t>
            </a:r>
            <a:r>
              <a:rPr lang="ro-RO" dirty="0">
                <a:latin typeface="Courier New"/>
                <a:cs typeface="Courier New"/>
              </a:rPr>
              <a:t>;</a:t>
            </a:r>
          </a:p>
          <a:p>
            <a:r>
              <a:rPr lang="ro-RO" dirty="0">
                <a:latin typeface="Courier New"/>
                <a:cs typeface="Courier New"/>
              </a:rPr>
              <a:t>}</a:t>
            </a:r>
            <a:endParaRPr lang="fr-FR" dirty="0">
              <a:latin typeface="Courier New"/>
              <a:cs typeface="Courier New"/>
            </a:endParaRPr>
          </a:p>
        </p:txBody>
      </p:sp>
      <p:sp>
        <p:nvSpPr>
          <p:cNvPr id="5" name="Rectangle 4"/>
          <p:cNvSpPr/>
          <p:nvPr/>
        </p:nvSpPr>
        <p:spPr>
          <a:xfrm>
            <a:off x="616857" y="4459265"/>
            <a:ext cx="8116816" cy="1477328"/>
          </a:xfrm>
          <a:prstGeom prst="rect">
            <a:avLst/>
          </a:prstGeom>
        </p:spPr>
        <p:txBody>
          <a:bodyPr wrap="square">
            <a:spAutoFit/>
          </a:bodyPr>
          <a:lstStyle/>
          <a:p>
            <a:r>
              <a:rPr lang="fr-FR" dirty="0" err="1">
                <a:solidFill>
                  <a:srgbClr val="297FD5"/>
                </a:solidFill>
                <a:latin typeface="Courier New"/>
                <a:cs typeface="Courier New"/>
              </a:rPr>
              <a:t>int</a:t>
            </a:r>
            <a:r>
              <a:rPr lang="fr-FR" dirty="0">
                <a:solidFill>
                  <a:srgbClr val="297FD5"/>
                </a:solidFill>
                <a:latin typeface="Courier New"/>
                <a:cs typeface="Courier New"/>
              </a:rPr>
              <a:t> </a:t>
            </a:r>
            <a:r>
              <a:rPr lang="fr-FR" dirty="0">
                <a:latin typeface="Courier New"/>
                <a:cs typeface="Courier New"/>
              </a:rPr>
              <a:t>i;</a:t>
            </a:r>
          </a:p>
          <a:p>
            <a:r>
              <a:rPr lang="fr-FR" dirty="0" err="1" smtClean="0">
                <a:solidFill>
                  <a:srgbClr val="297FD5"/>
                </a:solidFill>
                <a:latin typeface="Courier New"/>
                <a:cs typeface="Courier New"/>
              </a:rPr>
              <a:t>cin</a:t>
            </a:r>
            <a:r>
              <a:rPr lang="fr-FR" dirty="0" smtClean="0">
                <a:solidFill>
                  <a:srgbClr val="297FD5"/>
                </a:solidFill>
                <a:latin typeface="Courier New"/>
                <a:cs typeface="Courier New"/>
              </a:rPr>
              <a:t> </a:t>
            </a:r>
            <a:r>
              <a:rPr lang="fr-FR" dirty="0">
                <a:latin typeface="Courier New"/>
                <a:cs typeface="Courier New"/>
              </a:rPr>
              <a:t>&gt;&gt;i;</a:t>
            </a:r>
          </a:p>
          <a:p>
            <a:r>
              <a:rPr lang="fr-FR" dirty="0" err="1" smtClean="0">
                <a:latin typeface="Courier New"/>
                <a:cs typeface="Courier New"/>
              </a:rPr>
              <a:t>CNodeInt</a:t>
            </a:r>
            <a:r>
              <a:rPr lang="fr-FR" dirty="0">
                <a:latin typeface="Courier New"/>
                <a:cs typeface="Courier New"/>
              </a:rPr>
              <a:t>* </a:t>
            </a:r>
            <a:r>
              <a:rPr lang="fr-FR" dirty="0" err="1">
                <a:latin typeface="Courier New"/>
                <a:cs typeface="Courier New"/>
              </a:rPr>
              <a:t>ptr</a:t>
            </a:r>
            <a:r>
              <a:rPr lang="fr-FR" dirty="0">
                <a:latin typeface="Courier New"/>
                <a:cs typeface="Courier New"/>
              </a:rPr>
              <a:t> = </a:t>
            </a:r>
            <a:r>
              <a:rPr lang="fr-FR" dirty="0" err="1" smtClean="0">
                <a:latin typeface="Courier New"/>
                <a:cs typeface="Courier New"/>
              </a:rPr>
              <a:t>AList.Find</a:t>
            </a:r>
            <a:r>
              <a:rPr lang="fr-FR" dirty="0" smtClean="0">
                <a:latin typeface="Courier New"/>
                <a:cs typeface="Courier New"/>
              </a:rPr>
              <a:t> </a:t>
            </a:r>
            <a:r>
              <a:rPr lang="fr-FR" dirty="0">
                <a:latin typeface="Courier New"/>
                <a:cs typeface="Courier New"/>
              </a:rPr>
              <a:t>(i);</a:t>
            </a:r>
          </a:p>
          <a:p>
            <a:r>
              <a:rPr lang="fr-FR" dirty="0" smtClean="0">
                <a:solidFill>
                  <a:srgbClr val="297FD5"/>
                </a:solidFill>
                <a:latin typeface="Courier New"/>
                <a:cs typeface="Courier New"/>
              </a:rPr>
              <a:t>cout</a:t>
            </a:r>
            <a:r>
              <a:rPr lang="fr-FR" dirty="0" smtClean="0">
                <a:latin typeface="Courier New"/>
                <a:cs typeface="Courier New"/>
              </a:rPr>
              <a:t> </a:t>
            </a:r>
            <a:r>
              <a:rPr lang="fr-FR" dirty="0">
                <a:latin typeface="Courier New"/>
                <a:cs typeface="Courier New"/>
              </a:rPr>
              <a:t>&lt;&lt; ((</a:t>
            </a:r>
            <a:r>
              <a:rPr lang="fr-FR" dirty="0" err="1">
                <a:latin typeface="Courier New"/>
                <a:cs typeface="Courier New"/>
              </a:rPr>
              <a:t>ptr</a:t>
            </a:r>
            <a:r>
              <a:rPr lang="fr-FR" dirty="0">
                <a:latin typeface="Courier New"/>
                <a:cs typeface="Courier New"/>
              </a:rPr>
              <a:t> != </a:t>
            </a:r>
            <a:r>
              <a:rPr lang="fr-FR" dirty="0" err="1" smtClean="0">
                <a:solidFill>
                  <a:srgbClr val="297FD5"/>
                </a:solidFill>
                <a:latin typeface="Courier New"/>
                <a:cs typeface="Courier New"/>
              </a:rPr>
              <a:t>nullptr</a:t>
            </a:r>
            <a:r>
              <a:rPr lang="fr-FR" dirty="0" smtClean="0">
                <a:latin typeface="Courier New"/>
                <a:cs typeface="Courier New"/>
              </a:rPr>
              <a:t>) ?  </a:t>
            </a:r>
            <a:r>
              <a:rPr lang="fr-FR" dirty="0">
                <a:latin typeface="Courier New"/>
                <a:cs typeface="Courier New"/>
              </a:rPr>
              <a:t>" " : "non ") &lt;&lt; "trouve" </a:t>
            </a:r>
            <a:r>
              <a:rPr lang="fr-FR" dirty="0" smtClean="0">
                <a:latin typeface="Courier New"/>
                <a:cs typeface="Courier New"/>
              </a:rPr>
              <a:t>      	  &lt;</a:t>
            </a:r>
            <a:r>
              <a:rPr lang="fr-FR" dirty="0">
                <a:latin typeface="Courier New"/>
                <a:cs typeface="Courier New"/>
              </a:rPr>
              <a:t>&lt; </a:t>
            </a:r>
            <a:r>
              <a:rPr lang="fr-FR" dirty="0" err="1">
                <a:solidFill>
                  <a:srgbClr val="297FD5"/>
                </a:solidFill>
                <a:latin typeface="Courier New"/>
                <a:cs typeface="Courier New"/>
              </a:rPr>
              <a:t>endl</a:t>
            </a:r>
            <a:r>
              <a:rPr lang="fr-FR" dirty="0">
                <a:latin typeface="Courier New"/>
                <a:cs typeface="Courier New"/>
              </a:rPr>
              <a:t>;</a:t>
            </a:r>
          </a:p>
        </p:txBody>
      </p:sp>
    </p:spTree>
    <p:extLst>
      <p:ext uri="{BB962C8B-B14F-4D97-AF65-F5344CB8AC3E}">
        <p14:creationId xmlns:p14="http://schemas.microsoft.com/office/powerpoint/2010/main" val="2131900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514167" y="366486"/>
            <a:ext cx="6101735"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G.4 Ajout d’un élément </a:t>
            </a:r>
            <a:r>
              <a:rPr lang="fr-FR" sz="2000" dirty="0" smtClean="0"/>
              <a:t>après un autre (dans </a:t>
            </a:r>
            <a:r>
              <a:rPr lang="fr-FR" sz="2000" dirty="0" smtClean="0"/>
              <a:t>la liste)</a:t>
            </a:r>
            <a:endParaRPr lang="fr-FR" sz="2000" dirty="0"/>
          </a:p>
        </p:txBody>
      </p:sp>
      <p:graphicFrame>
        <p:nvGraphicFramePr>
          <p:cNvPr id="3" name="Tableau 2"/>
          <p:cNvGraphicFramePr>
            <a:graphicFrameLocks noGrp="1"/>
          </p:cNvGraphicFramePr>
          <p:nvPr>
            <p:extLst>
              <p:ext uri="{D42A27DB-BD31-4B8C-83A1-F6EECF244321}">
                <p14:modId xmlns:p14="http://schemas.microsoft.com/office/powerpoint/2010/main" val="1845265113"/>
              </p:ext>
            </p:extLst>
          </p:nvPr>
        </p:nvGraphicFramePr>
        <p:xfrm>
          <a:off x="4702603" y="2492990"/>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0</a:t>
                      </a:r>
                      <a:endParaRPr lang="fr-FR" dirty="0"/>
                    </a:p>
                  </a:txBody>
                  <a:tcPr/>
                </a:tc>
              </a:tr>
              <a:tr h="370840">
                <a:tc>
                  <a:txBody>
                    <a:bodyPr/>
                    <a:lstStyle/>
                    <a:p>
                      <a:endParaRPr lang="fr-FR" dirty="0"/>
                    </a:p>
                  </a:txBody>
                  <a:tcPr/>
                </a:tc>
              </a:tr>
            </a:tbl>
          </a:graphicData>
        </a:graphic>
      </p:graphicFrame>
      <p:cxnSp>
        <p:nvCxnSpPr>
          <p:cNvPr id="4" name="Connecteur droit avec flèche 3"/>
          <p:cNvCxnSpPr/>
          <p:nvPr/>
        </p:nvCxnSpPr>
        <p:spPr>
          <a:xfrm>
            <a:off x="5011031" y="3064491"/>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ZoneTexte 4"/>
          <p:cNvSpPr txBox="1"/>
          <p:nvPr/>
        </p:nvSpPr>
        <p:spPr>
          <a:xfrm>
            <a:off x="6045173" y="2879825"/>
            <a:ext cx="1777993" cy="369332"/>
          </a:xfrm>
          <a:prstGeom prst="rect">
            <a:avLst/>
          </a:prstGeom>
          <a:noFill/>
        </p:spPr>
        <p:txBody>
          <a:bodyPr wrap="square" rtlCol="0">
            <a:spAutoFit/>
          </a:bodyPr>
          <a:lstStyle/>
          <a:p>
            <a:r>
              <a:rPr lang="fr-FR" dirty="0" err="1" smtClean="0">
                <a:solidFill>
                  <a:srgbClr val="297FD5"/>
                </a:solidFill>
                <a:latin typeface="Courier New"/>
                <a:cs typeface="Courier New"/>
              </a:rPr>
              <a:t>nullptr</a:t>
            </a:r>
            <a:endParaRPr lang="fr-FR" dirty="0">
              <a:solidFill>
                <a:srgbClr val="297FD5"/>
              </a:solidFill>
              <a:latin typeface="Courier New"/>
              <a:cs typeface="Courier New"/>
            </a:endParaRPr>
          </a:p>
        </p:txBody>
      </p:sp>
      <p:graphicFrame>
        <p:nvGraphicFramePr>
          <p:cNvPr id="6" name="Tableau 5"/>
          <p:cNvGraphicFramePr>
            <a:graphicFrameLocks noGrp="1"/>
          </p:cNvGraphicFramePr>
          <p:nvPr>
            <p:extLst>
              <p:ext uri="{D42A27DB-BD31-4B8C-83A1-F6EECF244321}">
                <p14:modId xmlns:p14="http://schemas.microsoft.com/office/powerpoint/2010/main" val="2336037004"/>
              </p:ext>
            </p:extLst>
          </p:nvPr>
        </p:nvGraphicFramePr>
        <p:xfrm>
          <a:off x="3684788" y="2508985"/>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1</a:t>
                      </a:r>
                      <a:endParaRPr lang="fr-FR" dirty="0"/>
                    </a:p>
                  </a:txBody>
                  <a:tcPr/>
                </a:tc>
              </a:tr>
              <a:tr h="370840">
                <a:tc>
                  <a:txBody>
                    <a:bodyPr/>
                    <a:lstStyle/>
                    <a:p>
                      <a:endParaRPr lang="fr-FR" dirty="0"/>
                    </a:p>
                  </a:txBody>
                  <a:tcPr/>
                </a:tc>
              </a:tr>
            </a:tbl>
          </a:graphicData>
        </a:graphic>
      </p:graphicFrame>
      <p:cxnSp>
        <p:nvCxnSpPr>
          <p:cNvPr id="7" name="Connecteur droit avec flèche 6"/>
          <p:cNvCxnSpPr/>
          <p:nvPr/>
        </p:nvCxnSpPr>
        <p:spPr>
          <a:xfrm>
            <a:off x="3993216" y="3080486"/>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8" name="Tableau 7"/>
          <p:cNvGraphicFramePr>
            <a:graphicFrameLocks noGrp="1"/>
          </p:cNvGraphicFramePr>
          <p:nvPr>
            <p:extLst>
              <p:ext uri="{D42A27DB-BD31-4B8C-83A1-F6EECF244321}">
                <p14:modId xmlns:p14="http://schemas.microsoft.com/office/powerpoint/2010/main" val="3904856870"/>
              </p:ext>
            </p:extLst>
          </p:nvPr>
        </p:nvGraphicFramePr>
        <p:xfrm>
          <a:off x="2619826" y="2507477"/>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2</a:t>
                      </a:r>
                      <a:endParaRPr lang="fr-FR" dirty="0"/>
                    </a:p>
                  </a:txBody>
                  <a:tcPr/>
                </a:tc>
              </a:tr>
              <a:tr h="370840">
                <a:tc>
                  <a:txBody>
                    <a:bodyPr/>
                    <a:lstStyle/>
                    <a:p>
                      <a:endParaRPr lang="fr-FR" dirty="0"/>
                    </a:p>
                  </a:txBody>
                  <a:tcPr/>
                </a:tc>
              </a:tr>
            </a:tbl>
          </a:graphicData>
        </a:graphic>
      </p:graphicFrame>
      <p:cxnSp>
        <p:nvCxnSpPr>
          <p:cNvPr id="9" name="Connecteur droit avec flèche 8"/>
          <p:cNvCxnSpPr/>
          <p:nvPr/>
        </p:nvCxnSpPr>
        <p:spPr>
          <a:xfrm>
            <a:off x="2928254" y="3078978"/>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0" name="Tableau 9"/>
          <p:cNvGraphicFramePr>
            <a:graphicFrameLocks noGrp="1"/>
          </p:cNvGraphicFramePr>
          <p:nvPr>
            <p:extLst>
              <p:ext uri="{D42A27DB-BD31-4B8C-83A1-F6EECF244321}">
                <p14:modId xmlns:p14="http://schemas.microsoft.com/office/powerpoint/2010/main" val="3399574252"/>
              </p:ext>
            </p:extLst>
          </p:nvPr>
        </p:nvGraphicFramePr>
        <p:xfrm>
          <a:off x="1583869" y="2492990"/>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3</a:t>
                      </a:r>
                      <a:endParaRPr lang="fr-FR" dirty="0"/>
                    </a:p>
                  </a:txBody>
                  <a:tcPr/>
                </a:tc>
              </a:tr>
              <a:tr h="370840">
                <a:tc>
                  <a:txBody>
                    <a:bodyPr/>
                    <a:lstStyle/>
                    <a:p>
                      <a:endParaRPr lang="fr-FR" dirty="0"/>
                    </a:p>
                  </a:txBody>
                  <a:tcPr/>
                </a:tc>
              </a:tr>
            </a:tbl>
          </a:graphicData>
        </a:graphic>
      </p:graphicFrame>
      <p:cxnSp>
        <p:nvCxnSpPr>
          <p:cNvPr id="11" name="Connecteur droit avec flèche 10"/>
          <p:cNvCxnSpPr/>
          <p:nvPr/>
        </p:nvCxnSpPr>
        <p:spPr>
          <a:xfrm>
            <a:off x="1892297" y="3064491"/>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2" name="Tableau 11"/>
          <p:cNvGraphicFramePr>
            <a:graphicFrameLocks noGrp="1"/>
          </p:cNvGraphicFramePr>
          <p:nvPr>
            <p:extLst>
              <p:ext uri="{D42A27DB-BD31-4B8C-83A1-F6EECF244321}">
                <p14:modId xmlns:p14="http://schemas.microsoft.com/office/powerpoint/2010/main" val="946374885"/>
              </p:ext>
            </p:extLst>
          </p:nvPr>
        </p:nvGraphicFramePr>
        <p:xfrm>
          <a:off x="584175" y="2507477"/>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4</a:t>
                      </a:r>
                      <a:endParaRPr lang="fr-FR" dirty="0"/>
                    </a:p>
                  </a:txBody>
                  <a:tcPr/>
                </a:tc>
              </a:tr>
              <a:tr h="370840">
                <a:tc>
                  <a:txBody>
                    <a:bodyPr/>
                    <a:lstStyle/>
                    <a:p>
                      <a:endParaRPr lang="fr-FR" dirty="0"/>
                    </a:p>
                  </a:txBody>
                  <a:tcPr/>
                </a:tc>
              </a:tr>
            </a:tbl>
          </a:graphicData>
        </a:graphic>
      </p:graphicFrame>
      <p:cxnSp>
        <p:nvCxnSpPr>
          <p:cNvPr id="13" name="Connecteur droit avec flèche 12"/>
          <p:cNvCxnSpPr/>
          <p:nvPr/>
        </p:nvCxnSpPr>
        <p:spPr>
          <a:xfrm>
            <a:off x="892603" y="3078978"/>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ZoneTexte 13"/>
          <p:cNvSpPr txBox="1"/>
          <p:nvPr/>
        </p:nvSpPr>
        <p:spPr>
          <a:xfrm>
            <a:off x="2746826" y="1331847"/>
            <a:ext cx="1246389" cy="369332"/>
          </a:xfrm>
          <a:prstGeom prst="rect">
            <a:avLst/>
          </a:prstGeom>
          <a:noFill/>
        </p:spPr>
        <p:txBody>
          <a:bodyPr wrap="square" rtlCol="0">
            <a:spAutoFit/>
          </a:bodyPr>
          <a:lstStyle/>
          <a:p>
            <a:r>
              <a:rPr lang="fr-FR" smtClean="0">
                <a:latin typeface="Courier New"/>
                <a:cs typeface="Courier New"/>
              </a:rPr>
              <a:t>AList</a:t>
            </a:r>
            <a:endParaRPr lang="fr-FR" dirty="0">
              <a:latin typeface="Courier New"/>
              <a:cs typeface="Courier New"/>
            </a:endParaRPr>
          </a:p>
        </p:txBody>
      </p:sp>
      <p:cxnSp>
        <p:nvCxnSpPr>
          <p:cNvPr id="15" name="Connecteur droit avec flèche 14"/>
          <p:cNvCxnSpPr>
            <a:stCxn id="14" idx="2"/>
            <a:endCxn id="12" idx="0"/>
          </p:cNvCxnSpPr>
          <p:nvPr/>
        </p:nvCxnSpPr>
        <p:spPr>
          <a:xfrm flipH="1">
            <a:off x="856318" y="1701179"/>
            <a:ext cx="2513703" cy="8062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6" name="Tableau 15"/>
          <p:cNvGraphicFramePr>
            <a:graphicFrameLocks noGrp="1"/>
          </p:cNvGraphicFramePr>
          <p:nvPr>
            <p:extLst>
              <p:ext uri="{D42A27DB-BD31-4B8C-83A1-F6EECF244321}">
                <p14:modId xmlns:p14="http://schemas.microsoft.com/office/powerpoint/2010/main" val="378105262"/>
              </p:ext>
            </p:extLst>
          </p:nvPr>
        </p:nvGraphicFramePr>
        <p:xfrm>
          <a:off x="2070072" y="3948020"/>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9</a:t>
                      </a:r>
                      <a:endParaRPr lang="fr-FR" dirty="0"/>
                    </a:p>
                  </a:txBody>
                  <a:tcPr/>
                </a:tc>
              </a:tr>
              <a:tr h="370840">
                <a:tc>
                  <a:txBody>
                    <a:bodyPr/>
                    <a:lstStyle/>
                    <a:p>
                      <a:endParaRPr lang="fr-FR" dirty="0"/>
                    </a:p>
                  </a:txBody>
                  <a:tcPr/>
                </a:tc>
              </a:tr>
            </a:tbl>
          </a:graphicData>
        </a:graphic>
      </p:graphicFrame>
      <p:sp>
        <p:nvSpPr>
          <p:cNvPr id="17" name="ZoneTexte 16"/>
          <p:cNvSpPr txBox="1"/>
          <p:nvPr/>
        </p:nvSpPr>
        <p:spPr>
          <a:xfrm>
            <a:off x="3684788" y="3746500"/>
            <a:ext cx="5105426" cy="1200329"/>
          </a:xfrm>
          <a:prstGeom prst="rect">
            <a:avLst/>
          </a:prstGeom>
          <a:noFill/>
        </p:spPr>
        <p:txBody>
          <a:bodyPr wrap="square" rtlCol="0">
            <a:spAutoFit/>
          </a:bodyPr>
          <a:lstStyle/>
          <a:p>
            <a:r>
              <a:rPr lang="fr-FR" dirty="0" smtClean="0"/>
              <a:t>On souhaite ajouter le </a:t>
            </a:r>
            <a:r>
              <a:rPr lang="fr-FR" dirty="0" err="1" smtClean="0">
                <a:latin typeface="Courier New"/>
                <a:cs typeface="Courier New"/>
              </a:rPr>
              <a:t>CNodeInt</a:t>
            </a:r>
            <a:r>
              <a:rPr lang="fr-FR" dirty="0" smtClean="0"/>
              <a:t> contenant 9 après celui contenant 3.</a:t>
            </a:r>
          </a:p>
          <a:p>
            <a:endParaRPr lang="fr-FR" dirty="0"/>
          </a:p>
          <a:p>
            <a:endParaRPr lang="fr-FR" dirty="0"/>
          </a:p>
        </p:txBody>
      </p:sp>
      <p:cxnSp>
        <p:nvCxnSpPr>
          <p:cNvPr id="19" name="Connecteur droit avec flèche 18"/>
          <p:cNvCxnSpPr/>
          <p:nvPr/>
        </p:nvCxnSpPr>
        <p:spPr>
          <a:xfrm>
            <a:off x="1781603" y="3080486"/>
            <a:ext cx="513468" cy="144615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Connecteur droit avec flèche 20"/>
          <p:cNvCxnSpPr/>
          <p:nvPr/>
        </p:nvCxnSpPr>
        <p:spPr>
          <a:xfrm flipV="1">
            <a:off x="2385786" y="3080486"/>
            <a:ext cx="471714" cy="131234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Ellipse 21"/>
          <p:cNvSpPr/>
          <p:nvPr/>
        </p:nvSpPr>
        <p:spPr>
          <a:xfrm>
            <a:off x="2781297" y="3556000"/>
            <a:ext cx="382815" cy="39202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1</a:t>
            </a:r>
            <a:endParaRPr lang="fr-FR" dirty="0"/>
          </a:p>
        </p:txBody>
      </p:sp>
      <p:sp>
        <p:nvSpPr>
          <p:cNvPr id="25" name="Ellipse 24"/>
          <p:cNvSpPr/>
          <p:nvPr/>
        </p:nvSpPr>
        <p:spPr>
          <a:xfrm>
            <a:off x="1509482" y="3550490"/>
            <a:ext cx="382815" cy="39202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2</a:t>
            </a:r>
            <a:endParaRPr lang="fr-FR" dirty="0"/>
          </a:p>
        </p:txBody>
      </p:sp>
      <p:sp>
        <p:nvSpPr>
          <p:cNvPr id="26" name="ZoneTexte 25"/>
          <p:cNvSpPr txBox="1"/>
          <p:nvPr/>
        </p:nvSpPr>
        <p:spPr>
          <a:xfrm>
            <a:off x="353786" y="5107214"/>
            <a:ext cx="7792357" cy="646331"/>
          </a:xfrm>
          <a:prstGeom prst="rect">
            <a:avLst/>
          </a:prstGeom>
          <a:noFill/>
        </p:spPr>
        <p:txBody>
          <a:bodyPr wrap="square" rtlCol="0">
            <a:spAutoFit/>
          </a:bodyPr>
          <a:lstStyle/>
          <a:p>
            <a:pPr marL="342900" indent="-342900">
              <a:buFont typeface="+mj-lt"/>
              <a:buAutoNum type="arabicPeriod"/>
            </a:pPr>
            <a:r>
              <a:rPr lang="fr-FR" dirty="0" smtClean="0"/>
              <a:t>Lier le </a:t>
            </a:r>
            <a:r>
              <a:rPr lang="fr-FR" dirty="0" err="1" smtClean="0">
                <a:latin typeface="Courier New"/>
                <a:cs typeface="Courier New"/>
              </a:rPr>
              <a:t>CNodeInt</a:t>
            </a:r>
            <a:r>
              <a:rPr lang="fr-FR" dirty="0" smtClean="0"/>
              <a:t> contenant 9 au </a:t>
            </a:r>
            <a:r>
              <a:rPr lang="fr-FR" dirty="0" err="1">
                <a:latin typeface="Courier New"/>
                <a:cs typeface="Courier New"/>
              </a:rPr>
              <a:t>CNodeInt</a:t>
            </a:r>
            <a:r>
              <a:rPr lang="fr-FR" dirty="0"/>
              <a:t> </a:t>
            </a:r>
            <a:r>
              <a:rPr lang="fr-FR" dirty="0" smtClean="0"/>
              <a:t> suivant de 3;</a:t>
            </a:r>
          </a:p>
          <a:p>
            <a:pPr marL="342900" indent="-342900">
              <a:buFont typeface="+mj-lt"/>
              <a:buAutoNum type="arabicPeriod"/>
            </a:pPr>
            <a:r>
              <a:rPr lang="fr-FR" dirty="0" smtClean="0"/>
              <a:t>Lier le </a:t>
            </a:r>
            <a:r>
              <a:rPr lang="fr-FR" dirty="0" err="1">
                <a:latin typeface="Courier New"/>
                <a:cs typeface="Courier New"/>
              </a:rPr>
              <a:t>CNodeInt</a:t>
            </a:r>
            <a:r>
              <a:rPr lang="fr-FR" dirty="0"/>
              <a:t> </a:t>
            </a:r>
            <a:r>
              <a:rPr lang="fr-FR" dirty="0" smtClean="0"/>
              <a:t> contenant 3 au </a:t>
            </a:r>
            <a:r>
              <a:rPr lang="fr-FR" dirty="0" err="1">
                <a:latin typeface="Courier New"/>
                <a:cs typeface="Courier New"/>
              </a:rPr>
              <a:t>CNodeInt</a:t>
            </a:r>
            <a:r>
              <a:rPr lang="fr-FR" dirty="0"/>
              <a:t> </a:t>
            </a:r>
            <a:r>
              <a:rPr lang="fr-FR" dirty="0" smtClean="0"/>
              <a:t>contenant 9.</a:t>
            </a:r>
            <a:endParaRPr lang="fr-FR" dirty="0"/>
          </a:p>
        </p:txBody>
      </p:sp>
    </p:spTree>
    <p:extLst>
      <p:ext uri="{BB962C8B-B14F-4D97-AF65-F5344CB8AC3E}">
        <p14:creationId xmlns:p14="http://schemas.microsoft.com/office/powerpoint/2010/main" val="44594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3" presetClass="exit" presetSubtype="10" fill="hold" nodeType="withEffect">
                                  <p:stCondLst>
                                    <p:cond delay="0"/>
                                  </p:stCondLst>
                                  <p:childTnLst>
                                    <p:animEffect transition="out" filter="blinds(horizontal)">
                                      <p:cBhvr>
                                        <p:cTn id="24" dur="500"/>
                                        <p:tgtEl>
                                          <p:spTgt spid="11"/>
                                        </p:tgtEl>
                                      </p:cBhvr>
                                    </p:animEffect>
                                    <p:set>
                                      <p:cBhvr>
                                        <p:cTn id="25"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5785" y="169120"/>
            <a:ext cx="4458272" cy="369332"/>
          </a:xfrm>
          <a:prstGeom prst="rect">
            <a:avLst/>
          </a:prstGeom>
        </p:spPr>
        <p:txBody>
          <a:bodyPr wrap="none">
            <a:spAutoFit/>
          </a:bodyPr>
          <a:lstStyle/>
          <a:p>
            <a:r>
              <a:rPr lang="fr-FR" dirty="0" err="1">
                <a:solidFill>
                  <a:schemeClr val="accent2"/>
                </a:solidFill>
                <a:latin typeface="Courier New"/>
                <a:cs typeface="Courier New"/>
              </a:rPr>
              <a:t>void</a:t>
            </a:r>
            <a:r>
              <a:rPr lang="fr-FR" dirty="0">
                <a:solidFill>
                  <a:schemeClr val="accent2"/>
                </a:solidFill>
                <a:latin typeface="Courier New"/>
                <a:cs typeface="Courier New"/>
              </a:rPr>
              <a:t> </a:t>
            </a:r>
            <a:r>
              <a:rPr lang="fr-FR" dirty="0" err="1" smtClean="0">
                <a:latin typeface="Courier New"/>
                <a:cs typeface="Courier New"/>
              </a:rPr>
              <a:t>AddAfter</a:t>
            </a:r>
            <a:r>
              <a:rPr lang="fr-FR" dirty="0" smtClean="0">
                <a:latin typeface="Courier New"/>
                <a:cs typeface="Courier New"/>
              </a:rPr>
              <a:t> </a:t>
            </a:r>
            <a:r>
              <a:rPr lang="fr-FR" dirty="0">
                <a:latin typeface="Courier New"/>
                <a:cs typeface="Courier New"/>
              </a:rPr>
              <a:t>(</a:t>
            </a:r>
            <a:r>
              <a:rPr lang="fr-FR" dirty="0" err="1">
                <a:solidFill>
                  <a:srgbClr val="297FD5"/>
                </a:solidFill>
                <a:latin typeface="Courier New"/>
                <a:cs typeface="Courier New"/>
              </a:rPr>
              <a:t>int</a:t>
            </a:r>
            <a:r>
              <a:rPr lang="fr-FR" dirty="0">
                <a:latin typeface="Courier New"/>
                <a:cs typeface="Courier New"/>
              </a:rPr>
              <a:t>, </a:t>
            </a:r>
            <a:r>
              <a:rPr lang="fr-FR" dirty="0" err="1">
                <a:latin typeface="Courier New"/>
                <a:cs typeface="Courier New"/>
              </a:rPr>
              <a:t>CNodeInt</a:t>
            </a:r>
            <a:r>
              <a:rPr lang="fr-FR" dirty="0">
                <a:latin typeface="Courier New"/>
                <a:cs typeface="Courier New"/>
              </a:rPr>
              <a:t>*);</a:t>
            </a:r>
          </a:p>
        </p:txBody>
      </p:sp>
      <p:sp>
        <p:nvSpPr>
          <p:cNvPr id="3" name="Rectangle 2"/>
          <p:cNvSpPr/>
          <p:nvPr/>
        </p:nvSpPr>
        <p:spPr>
          <a:xfrm>
            <a:off x="299357" y="859054"/>
            <a:ext cx="7928429" cy="2308324"/>
          </a:xfrm>
          <a:prstGeom prst="rect">
            <a:avLst/>
          </a:prstGeom>
        </p:spPr>
        <p:txBody>
          <a:bodyPr wrap="square">
            <a:spAutoFit/>
          </a:bodyPr>
          <a:lstStyle/>
          <a:p>
            <a:r>
              <a:rPr lang="fr-FR" dirty="0" err="1">
                <a:solidFill>
                  <a:srgbClr val="297FD5"/>
                </a:solidFill>
                <a:latin typeface="Courier New"/>
                <a:cs typeface="Courier New"/>
              </a:rPr>
              <a:t>void</a:t>
            </a:r>
            <a:r>
              <a:rPr lang="fr-FR" dirty="0">
                <a:solidFill>
                  <a:srgbClr val="297FD5"/>
                </a:solidFill>
                <a:latin typeface="Courier New"/>
                <a:cs typeface="Courier New"/>
              </a:rPr>
              <a:t> </a:t>
            </a:r>
            <a:r>
              <a:rPr lang="fr-FR" dirty="0" err="1">
                <a:latin typeface="Courier New"/>
                <a:cs typeface="Courier New"/>
              </a:rPr>
              <a:t>CListInt</a:t>
            </a:r>
            <a:r>
              <a:rPr lang="fr-FR" dirty="0">
                <a:latin typeface="Courier New"/>
                <a:cs typeface="Courier New"/>
              </a:rPr>
              <a:t>::</a:t>
            </a:r>
            <a:r>
              <a:rPr lang="fr-FR" dirty="0" err="1">
                <a:latin typeface="Courier New"/>
                <a:cs typeface="Courier New"/>
              </a:rPr>
              <a:t>AddAfter</a:t>
            </a:r>
            <a:r>
              <a:rPr lang="fr-FR" dirty="0">
                <a:latin typeface="Courier New"/>
                <a:cs typeface="Courier New"/>
              </a:rPr>
              <a:t> </a:t>
            </a:r>
            <a:r>
              <a:rPr lang="fr-FR" dirty="0">
                <a:latin typeface="Courier New"/>
                <a:cs typeface="Courier New"/>
              </a:rPr>
              <a:t>(</a:t>
            </a:r>
            <a:r>
              <a:rPr lang="fr-FR" dirty="0" err="1">
                <a:solidFill>
                  <a:srgbClr val="297FD5"/>
                </a:solidFill>
                <a:latin typeface="Courier New"/>
                <a:cs typeface="Courier New"/>
              </a:rPr>
              <a:t>int</a:t>
            </a:r>
            <a:r>
              <a:rPr lang="fr-FR" dirty="0">
                <a:solidFill>
                  <a:srgbClr val="297FD5"/>
                </a:solidFill>
                <a:latin typeface="Courier New"/>
                <a:cs typeface="Courier New"/>
              </a:rPr>
              <a:t> </a:t>
            </a:r>
            <a:r>
              <a:rPr lang="fr-FR" dirty="0" smtClean="0">
                <a:latin typeface="Courier New"/>
                <a:cs typeface="Courier New"/>
              </a:rPr>
              <a:t>Val, </a:t>
            </a:r>
            <a:r>
              <a:rPr lang="fr-FR" dirty="0" err="1">
                <a:latin typeface="Courier New"/>
                <a:cs typeface="Courier New"/>
              </a:rPr>
              <a:t>CNodeInt</a:t>
            </a:r>
            <a:r>
              <a:rPr lang="fr-FR" dirty="0">
                <a:latin typeface="Courier New"/>
                <a:cs typeface="Courier New"/>
              </a:rPr>
              <a:t>* </a:t>
            </a:r>
            <a:r>
              <a:rPr lang="fr-FR" dirty="0" err="1">
                <a:latin typeface="Courier New"/>
                <a:cs typeface="Courier New"/>
              </a:rPr>
              <a:t>p</a:t>
            </a:r>
            <a:r>
              <a:rPr lang="fr-FR" dirty="0" err="1" smtClean="0">
                <a:latin typeface="Courier New"/>
                <a:cs typeface="Courier New"/>
              </a:rPr>
              <a:t>tr</a:t>
            </a:r>
            <a:r>
              <a:rPr lang="fr-FR" dirty="0">
                <a:latin typeface="Courier New"/>
                <a:cs typeface="Courier New"/>
              </a:rPr>
              <a:t>)</a:t>
            </a:r>
          </a:p>
          <a:p>
            <a:r>
              <a:rPr lang="fr-FR" dirty="0">
                <a:latin typeface="Courier New"/>
                <a:cs typeface="Courier New"/>
              </a:rPr>
              <a:t>{</a:t>
            </a:r>
          </a:p>
          <a:p>
            <a:r>
              <a:rPr lang="ro-RO" dirty="0">
                <a:latin typeface="Courier New"/>
                <a:cs typeface="Courier New"/>
              </a:rPr>
              <a:t>	</a:t>
            </a:r>
            <a:r>
              <a:rPr lang="ro-RO" dirty="0">
                <a:solidFill>
                  <a:srgbClr val="297FD5"/>
                </a:solidFill>
                <a:latin typeface="Courier New"/>
                <a:cs typeface="Courier New"/>
              </a:rPr>
              <a:t>if</a:t>
            </a:r>
            <a:r>
              <a:rPr lang="ro-RO" dirty="0">
                <a:latin typeface="Courier New"/>
                <a:cs typeface="Courier New"/>
              </a:rPr>
              <a:t> </a:t>
            </a:r>
            <a:r>
              <a:rPr lang="ro-RO" dirty="0" smtClean="0">
                <a:latin typeface="Courier New"/>
                <a:cs typeface="Courier New"/>
              </a:rPr>
              <a:t>(</a:t>
            </a:r>
            <a:r>
              <a:rPr lang="fr-FR" dirty="0" err="1" smtClean="0">
                <a:solidFill>
                  <a:srgbClr val="297FD5"/>
                </a:solidFill>
                <a:latin typeface="Courier New"/>
                <a:cs typeface="Courier New"/>
              </a:rPr>
              <a:t>nullptr</a:t>
            </a:r>
            <a:r>
              <a:rPr lang="fr-FR" dirty="0" smtClean="0">
                <a:solidFill>
                  <a:srgbClr val="297FD5"/>
                </a:solidFill>
                <a:latin typeface="Courier New"/>
                <a:cs typeface="Courier New"/>
              </a:rPr>
              <a:t> </a:t>
            </a:r>
            <a:r>
              <a:rPr lang="ro-RO" dirty="0" smtClean="0">
                <a:latin typeface="Courier New"/>
                <a:cs typeface="Courier New"/>
              </a:rPr>
              <a:t>== ptr) </a:t>
            </a:r>
            <a:r>
              <a:rPr lang="ro-RO" dirty="0" smtClean="0">
                <a:solidFill>
                  <a:srgbClr val="297FD5"/>
                </a:solidFill>
                <a:latin typeface="Courier New"/>
                <a:cs typeface="Courier New"/>
              </a:rPr>
              <a:t>return</a:t>
            </a:r>
            <a:r>
              <a:rPr lang="ro-RO" dirty="0" smtClean="0">
                <a:latin typeface="Courier New"/>
                <a:cs typeface="Courier New"/>
              </a:rPr>
              <a:t>;</a:t>
            </a:r>
            <a:endParaRPr lang="ro-RO" dirty="0">
              <a:latin typeface="Courier New"/>
              <a:cs typeface="Courier New"/>
            </a:endParaRPr>
          </a:p>
          <a:p>
            <a:r>
              <a:rPr lang="ro-RO" dirty="0">
                <a:latin typeface="Courier New"/>
                <a:cs typeface="Courier New"/>
              </a:rPr>
              <a:t>	</a:t>
            </a:r>
            <a:r>
              <a:rPr lang="ro-RO" dirty="0" smtClean="0">
                <a:latin typeface="Courier New"/>
                <a:cs typeface="Courier New"/>
              </a:rPr>
              <a:t>CNodeInt</a:t>
            </a:r>
            <a:r>
              <a:rPr lang="ro-RO" dirty="0">
                <a:latin typeface="Courier New"/>
                <a:cs typeface="Courier New"/>
              </a:rPr>
              <a:t>* ptrTmp = </a:t>
            </a:r>
            <a:r>
              <a:rPr lang="ro-RO" dirty="0">
                <a:solidFill>
                  <a:srgbClr val="297FD5"/>
                </a:solidFill>
                <a:latin typeface="Courier New"/>
                <a:cs typeface="Courier New"/>
              </a:rPr>
              <a:t>new</a:t>
            </a:r>
            <a:r>
              <a:rPr lang="ro-RO" dirty="0">
                <a:latin typeface="Courier New"/>
                <a:cs typeface="Courier New"/>
              </a:rPr>
              <a:t> CNodeInt </a:t>
            </a:r>
            <a:endParaRPr lang="ro-RO" dirty="0" smtClean="0">
              <a:latin typeface="Courier New"/>
              <a:cs typeface="Courier New"/>
            </a:endParaRPr>
          </a:p>
          <a:p>
            <a:r>
              <a:rPr lang="ro-RO" dirty="0">
                <a:latin typeface="Courier New"/>
                <a:cs typeface="Courier New"/>
              </a:rPr>
              <a:t> </a:t>
            </a:r>
            <a:r>
              <a:rPr lang="ro-RO" dirty="0" smtClean="0">
                <a:latin typeface="Courier New"/>
                <a:cs typeface="Courier New"/>
              </a:rPr>
              <a:t>                     (</a:t>
            </a:r>
            <a:r>
              <a:rPr lang="fr-FR" dirty="0">
                <a:latin typeface="Courier New"/>
                <a:cs typeface="Courier New"/>
              </a:rPr>
              <a:t>Val</a:t>
            </a:r>
            <a:r>
              <a:rPr lang="ro-RO" dirty="0" smtClean="0">
                <a:latin typeface="Courier New"/>
                <a:cs typeface="Courier New"/>
              </a:rPr>
              <a:t>, ptr-&gt;GetNextNode </a:t>
            </a:r>
            <a:r>
              <a:rPr lang="ro-RO" dirty="0">
                <a:latin typeface="Courier New"/>
                <a:cs typeface="Courier New"/>
              </a:rPr>
              <a:t>());</a:t>
            </a:r>
          </a:p>
          <a:p>
            <a:r>
              <a:rPr lang="ro-RO" dirty="0">
                <a:latin typeface="Courier New"/>
                <a:cs typeface="Courier New"/>
              </a:rPr>
              <a:t>	</a:t>
            </a:r>
            <a:r>
              <a:rPr lang="ro-RO" dirty="0" smtClean="0">
                <a:latin typeface="Courier New"/>
                <a:cs typeface="Courier New"/>
              </a:rPr>
              <a:t>ptr-&gt;SetNextNode </a:t>
            </a:r>
            <a:r>
              <a:rPr lang="ro-RO" dirty="0">
                <a:latin typeface="Courier New"/>
                <a:cs typeface="Courier New"/>
              </a:rPr>
              <a:t>(ptrTmp</a:t>
            </a:r>
            <a:r>
              <a:rPr lang="ro-RO" dirty="0" smtClean="0">
                <a:latin typeface="Courier New"/>
                <a:cs typeface="Courier New"/>
              </a:rPr>
              <a:t>);</a:t>
            </a:r>
            <a:endParaRPr lang="fr-FR" dirty="0" smtClean="0">
              <a:latin typeface="Courier New"/>
              <a:cs typeface="Courier New"/>
            </a:endParaRPr>
          </a:p>
          <a:p>
            <a:endParaRPr lang="ro-RO" dirty="0">
              <a:latin typeface="Courier New"/>
              <a:cs typeface="Courier New"/>
            </a:endParaRPr>
          </a:p>
          <a:p>
            <a:r>
              <a:rPr lang="ro-RO" dirty="0" smtClean="0">
                <a:latin typeface="Courier New"/>
                <a:cs typeface="Courier New"/>
              </a:rPr>
              <a:t>}</a:t>
            </a:r>
            <a:r>
              <a:rPr lang="fr-FR" dirty="0" smtClean="0">
                <a:latin typeface="Courier New"/>
                <a:cs typeface="Courier New"/>
              </a:rPr>
              <a:t> // </a:t>
            </a:r>
            <a:r>
              <a:rPr lang="fr-FR" dirty="0" err="1" smtClean="0">
                <a:latin typeface="Courier New"/>
                <a:cs typeface="Courier New"/>
              </a:rPr>
              <a:t>Add</a:t>
            </a:r>
            <a:r>
              <a:rPr lang="fr-FR" dirty="0" smtClean="0">
                <a:latin typeface="Courier New"/>
                <a:cs typeface="Courier New"/>
              </a:rPr>
              <a:t>()</a:t>
            </a:r>
            <a:endParaRPr lang="fr-FR" dirty="0">
              <a:latin typeface="Courier New"/>
              <a:cs typeface="Courier New"/>
            </a:endParaRPr>
          </a:p>
        </p:txBody>
      </p:sp>
      <p:sp>
        <p:nvSpPr>
          <p:cNvPr id="4" name="Rectangle 3"/>
          <p:cNvSpPr/>
          <p:nvPr/>
        </p:nvSpPr>
        <p:spPr>
          <a:xfrm>
            <a:off x="299356" y="3290838"/>
            <a:ext cx="8363857" cy="1477328"/>
          </a:xfrm>
          <a:prstGeom prst="rect">
            <a:avLst/>
          </a:prstGeom>
        </p:spPr>
        <p:txBody>
          <a:bodyPr wrap="square">
            <a:spAutoFit/>
          </a:bodyPr>
          <a:lstStyle/>
          <a:p>
            <a:r>
              <a:rPr lang="fr-FR" dirty="0" err="1" smtClean="0">
                <a:solidFill>
                  <a:srgbClr val="297FD5"/>
                </a:solidFill>
                <a:latin typeface="Courier New"/>
                <a:cs typeface="Courier New"/>
              </a:rPr>
              <a:t>int</a:t>
            </a:r>
            <a:r>
              <a:rPr lang="fr-FR" dirty="0" smtClean="0">
                <a:solidFill>
                  <a:srgbClr val="297FD5"/>
                </a:solidFill>
                <a:latin typeface="Courier New"/>
                <a:cs typeface="Courier New"/>
              </a:rPr>
              <a:t> </a:t>
            </a:r>
            <a:r>
              <a:rPr lang="fr-FR" dirty="0">
                <a:latin typeface="Courier New"/>
                <a:cs typeface="Courier New"/>
              </a:rPr>
              <a:t>i;</a:t>
            </a:r>
          </a:p>
          <a:p>
            <a:r>
              <a:rPr lang="fr-FR" dirty="0" err="1" smtClean="0">
                <a:solidFill>
                  <a:srgbClr val="297FD5"/>
                </a:solidFill>
                <a:latin typeface="Courier New"/>
                <a:cs typeface="Courier New"/>
              </a:rPr>
              <a:t>cin</a:t>
            </a:r>
            <a:r>
              <a:rPr lang="fr-FR" dirty="0" smtClean="0">
                <a:solidFill>
                  <a:srgbClr val="297FD5"/>
                </a:solidFill>
                <a:latin typeface="Courier New"/>
                <a:cs typeface="Courier New"/>
              </a:rPr>
              <a:t> </a:t>
            </a:r>
            <a:r>
              <a:rPr lang="fr-FR" dirty="0">
                <a:latin typeface="Courier New"/>
                <a:cs typeface="Courier New"/>
              </a:rPr>
              <a:t>&gt;</a:t>
            </a:r>
            <a:r>
              <a:rPr lang="fr-FR" dirty="0" smtClean="0">
                <a:latin typeface="Courier New"/>
                <a:cs typeface="Courier New"/>
              </a:rPr>
              <a:t>&gt; i</a:t>
            </a:r>
            <a:r>
              <a:rPr lang="fr-FR" dirty="0">
                <a:latin typeface="Courier New"/>
                <a:cs typeface="Courier New"/>
              </a:rPr>
              <a:t>;</a:t>
            </a:r>
          </a:p>
          <a:p>
            <a:r>
              <a:rPr lang="fr-FR" dirty="0" err="1" smtClean="0">
                <a:latin typeface="Courier New"/>
                <a:cs typeface="Courier New"/>
              </a:rPr>
              <a:t>CNodeInt</a:t>
            </a:r>
            <a:r>
              <a:rPr lang="fr-FR" dirty="0">
                <a:latin typeface="Courier New"/>
                <a:cs typeface="Courier New"/>
              </a:rPr>
              <a:t>* </a:t>
            </a:r>
            <a:r>
              <a:rPr lang="fr-FR" dirty="0" err="1">
                <a:latin typeface="Courier New"/>
                <a:cs typeface="Courier New"/>
              </a:rPr>
              <a:t>ptr</a:t>
            </a:r>
            <a:r>
              <a:rPr lang="fr-FR" dirty="0">
                <a:latin typeface="Courier New"/>
                <a:cs typeface="Courier New"/>
              </a:rPr>
              <a:t> = </a:t>
            </a:r>
            <a:r>
              <a:rPr lang="fr-FR" dirty="0" err="1">
                <a:latin typeface="Courier New"/>
                <a:cs typeface="Courier New"/>
              </a:rPr>
              <a:t>AList.Find</a:t>
            </a:r>
            <a:r>
              <a:rPr lang="fr-FR" dirty="0">
                <a:latin typeface="Courier New"/>
                <a:cs typeface="Courier New"/>
              </a:rPr>
              <a:t> (i);</a:t>
            </a:r>
          </a:p>
          <a:p>
            <a:r>
              <a:rPr lang="fr-FR" dirty="0" err="1">
                <a:latin typeface="Courier New"/>
                <a:cs typeface="Courier New"/>
              </a:rPr>
              <a:t>AList.AddAfter</a:t>
            </a:r>
            <a:r>
              <a:rPr lang="fr-FR" dirty="0">
                <a:latin typeface="Courier New"/>
                <a:cs typeface="Courier New"/>
              </a:rPr>
              <a:t> </a:t>
            </a:r>
            <a:r>
              <a:rPr lang="fr-FR" dirty="0">
                <a:latin typeface="Courier New"/>
                <a:cs typeface="Courier New"/>
              </a:rPr>
              <a:t>(</a:t>
            </a:r>
            <a:r>
              <a:rPr lang="fr-FR" dirty="0" smtClean="0">
                <a:latin typeface="Courier New"/>
                <a:cs typeface="Courier New"/>
              </a:rPr>
              <a:t>3 * i</a:t>
            </a:r>
            <a:r>
              <a:rPr lang="fr-FR" dirty="0">
                <a:latin typeface="Courier New"/>
                <a:cs typeface="Courier New"/>
              </a:rPr>
              <a:t>, </a:t>
            </a:r>
            <a:r>
              <a:rPr lang="fr-FR" dirty="0" err="1">
                <a:latin typeface="Courier New"/>
                <a:cs typeface="Courier New"/>
              </a:rPr>
              <a:t>ptr</a:t>
            </a:r>
            <a:r>
              <a:rPr lang="fr-FR" dirty="0">
                <a:latin typeface="Courier New"/>
                <a:cs typeface="Courier New"/>
              </a:rPr>
              <a:t>);</a:t>
            </a:r>
          </a:p>
          <a:p>
            <a:r>
              <a:rPr lang="fr-FR" dirty="0" err="1" smtClean="0">
                <a:latin typeface="Courier New"/>
                <a:cs typeface="Courier New"/>
              </a:rPr>
              <a:t>AList.Show</a:t>
            </a:r>
            <a:r>
              <a:rPr lang="fr-FR" dirty="0" smtClean="0">
                <a:latin typeface="Courier New"/>
                <a:cs typeface="Courier New"/>
              </a:rPr>
              <a:t> </a:t>
            </a:r>
            <a:r>
              <a:rPr lang="fr-FR" dirty="0">
                <a:latin typeface="Courier New"/>
                <a:cs typeface="Courier New"/>
              </a:rPr>
              <a:t>()</a:t>
            </a:r>
            <a:r>
              <a:rPr lang="fr-FR" dirty="0" smtClean="0">
                <a:latin typeface="Courier New"/>
                <a:cs typeface="Courier New"/>
              </a:rPr>
              <a:t>;</a:t>
            </a:r>
            <a:endParaRPr lang="fr-FR" dirty="0">
              <a:latin typeface="Courier New"/>
              <a:cs typeface="Courier New"/>
            </a:endParaRPr>
          </a:p>
        </p:txBody>
      </p:sp>
      <p:sp>
        <p:nvSpPr>
          <p:cNvPr id="5" name="Rectangle 4"/>
          <p:cNvSpPr/>
          <p:nvPr/>
        </p:nvSpPr>
        <p:spPr>
          <a:xfrm>
            <a:off x="5288254" y="4398834"/>
            <a:ext cx="2539540" cy="369332"/>
          </a:xfrm>
          <a:prstGeom prst="rect">
            <a:avLst/>
          </a:prstGeom>
        </p:spPr>
        <p:txBody>
          <a:bodyPr wrap="none">
            <a:spAutoFit/>
          </a:bodyPr>
          <a:lstStyle/>
          <a:p>
            <a:r>
              <a:rPr lang="fr-FR" dirty="0">
                <a:latin typeface="Courier New"/>
                <a:cs typeface="Courier New"/>
              </a:rPr>
              <a:t>4; 3; 9; 2; 1; 0;</a:t>
            </a:r>
          </a:p>
        </p:txBody>
      </p:sp>
      <p:sp>
        <p:nvSpPr>
          <p:cNvPr id="6" name="ZoneTexte 5"/>
          <p:cNvSpPr txBox="1"/>
          <p:nvPr/>
        </p:nvSpPr>
        <p:spPr>
          <a:xfrm>
            <a:off x="5288254" y="3447143"/>
            <a:ext cx="943817" cy="381000"/>
          </a:xfrm>
          <a:prstGeom prst="rect">
            <a:avLst/>
          </a:prstGeom>
          <a:noFill/>
        </p:spPr>
        <p:txBody>
          <a:bodyPr wrap="square" rtlCol="0">
            <a:spAutoFit/>
          </a:bodyPr>
          <a:lstStyle/>
          <a:p>
            <a:r>
              <a:rPr lang="fr-FR" dirty="0" smtClean="0">
                <a:latin typeface="Courier New"/>
                <a:cs typeface="Courier New"/>
              </a:rPr>
              <a:t>3</a:t>
            </a:r>
            <a:endParaRPr lang="fr-FR" dirty="0">
              <a:latin typeface="Courier New"/>
              <a:cs typeface="Courier New"/>
            </a:endParaRPr>
          </a:p>
        </p:txBody>
      </p:sp>
    </p:spTree>
    <p:extLst>
      <p:ext uri="{BB962C8B-B14F-4D97-AF65-F5344CB8AC3E}">
        <p14:creationId xmlns:p14="http://schemas.microsoft.com/office/powerpoint/2010/main" val="423710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514167" y="366486"/>
            <a:ext cx="5104883"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G.5 Suppression d’un élément dans la liste</a:t>
            </a:r>
            <a:endParaRPr lang="fr-FR" sz="2000" dirty="0"/>
          </a:p>
        </p:txBody>
      </p:sp>
      <p:graphicFrame>
        <p:nvGraphicFramePr>
          <p:cNvPr id="3" name="Tableau 2"/>
          <p:cNvGraphicFramePr>
            <a:graphicFrameLocks noGrp="1"/>
          </p:cNvGraphicFramePr>
          <p:nvPr>
            <p:extLst>
              <p:ext uri="{D42A27DB-BD31-4B8C-83A1-F6EECF244321}">
                <p14:modId xmlns:p14="http://schemas.microsoft.com/office/powerpoint/2010/main" val="2153019818"/>
              </p:ext>
            </p:extLst>
          </p:nvPr>
        </p:nvGraphicFramePr>
        <p:xfrm>
          <a:off x="4702603" y="2492990"/>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0</a:t>
                      </a:r>
                      <a:endParaRPr lang="fr-FR" dirty="0"/>
                    </a:p>
                  </a:txBody>
                  <a:tcPr/>
                </a:tc>
              </a:tr>
              <a:tr h="370840">
                <a:tc>
                  <a:txBody>
                    <a:bodyPr/>
                    <a:lstStyle/>
                    <a:p>
                      <a:endParaRPr lang="fr-FR" dirty="0"/>
                    </a:p>
                  </a:txBody>
                  <a:tcPr/>
                </a:tc>
              </a:tr>
            </a:tbl>
          </a:graphicData>
        </a:graphic>
      </p:graphicFrame>
      <p:cxnSp>
        <p:nvCxnSpPr>
          <p:cNvPr id="4" name="Connecteur droit avec flèche 3"/>
          <p:cNvCxnSpPr/>
          <p:nvPr/>
        </p:nvCxnSpPr>
        <p:spPr>
          <a:xfrm>
            <a:off x="5011031" y="3064491"/>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ZoneTexte 4"/>
          <p:cNvSpPr txBox="1"/>
          <p:nvPr/>
        </p:nvSpPr>
        <p:spPr>
          <a:xfrm>
            <a:off x="6045173" y="2879825"/>
            <a:ext cx="1730071" cy="369332"/>
          </a:xfrm>
          <a:prstGeom prst="rect">
            <a:avLst/>
          </a:prstGeom>
          <a:noFill/>
        </p:spPr>
        <p:txBody>
          <a:bodyPr wrap="square" rtlCol="0">
            <a:spAutoFit/>
          </a:bodyPr>
          <a:lstStyle/>
          <a:p>
            <a:r>
              <a:rPr lang="fr-FR" dirty="0" err="1" smtClean="0">
                <a:solidFill>
                  <a:srgbClr val="297FD5"/>
                </a:solidFill>
                <a:latin typeface="Courier New"/>
                <a:cs typeface="Courier New"/>
              </a:rPr>
              <a:t>nullptr</a:t>
            </a:r>
            <a:endParaRPr lang="fr-FR" dirty="0">
              <a:solidFill>
                <a:srgbClr val="297FD5"/>
              </a:solidFill>
              <a:latin typeface="Courier New"/>
              <a:cs typeface="Courier New"/>
            </a:endParaRPr>
          </a:p>
        </p:txBody>
      </p:sp>
      <p:graphicFrame>
        <p:nvGraphicFramePr>
          <p:cNvPr id="6" name="Tableau 5"/>
          <p:cNvGraphicFramePr>
            <a:graphicFrameLocks noGrp="1"/>
          </p:cNvGraphicFramePr>
          <p:nvPr>
            <p:extLst>
              <p:ext uri="{D42A27DB-BD31-4B8C-83A1-F6EECF244321}">
                <p14:modId xmlns:p14="http://schemas.microsoft.com/office/powerpoint/2010/main" val="1384549363"/>
              </p:ext>
            </p:extLst>
          </p:nvPr>
        </p:nvGraphicFramePr>
        <p:xfrm>
          <a:off x="3684788" y="2508985"/>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1</a:t>
                      </a:r>
                      <a:endParaRPr lang="fr-FR" dirty="0"/>
                    </a:p>
                  </a:txBody>
                  <a:tcPr/>
                </a:tc>
              </a:tr>
              <a:tr h="370840">
                <a:tc>
                  <a:txBody>
                    <a:bodyPr/>
                    <a:lstStyle/>
                    <a:p>
                      <a:endParaRPr lang="fr-FR" dirty="0"/>
                    </a:p>
                  </a:txBody>
                  <a:tcPr/>
                </a:tc>
              </a:tr>
            </a:tbl>
          </a:graphicData>
        </a:graphic>
      </p:graphicFrame>
      <p:cxnSp>
        <p:nvCxnSpPr>
          <p:cNvPr id="7" name="Connecteur droit avec flèche 6"/>
          <p:cNvCxnSpPr/>
          <p:nvPr/>
        </p:nvCxnSpPr>
        <p:spPr>
          <a:xfrm>
            <a:off x="3993216" y="3080486"/>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8" name="Tableau 7"/>
          <p:cNvGraphicFramePr>
            <a:graphicFrameLocks noGrp="1"/>
          </p:cNvGraphicFramePr>
          <p:nvPr>
            <p:extLst>
              <p:ext uri="{D42A27DB-BD31-4B8C-83A1-F6EECF244321}">
                <p14:modId xmlns:p14="http://schemas.microsoft.com/office/powerpoint/2010/main" val="3542991566"/>
              </p:ext>
            </p:extLst>
          </p:nvPr>
        </p:nvGraphicFramePr>
        <p:xfrm>
          <a:off x="2619826" y="2507477"/>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2</a:t>
                      </a:r>
                      <a:endParaRPr lang="fr-FR" dirty="0"/>
                    </a:p>
                  </a:txBody>
                  <a:tcPr/>
                </a:tc>
              </a:tr>
              <a:tr h="370840">
                <a:tc>
                  <a:txBody>
                    <a:bodyPr/>
                    <a:lstStyle/>
                    <a:p>
                      <a:endParaRPr lang="fr-FR" dirty="0"/>
                    </a:p>
                  </a:txBody>
                  <a:tcPr/>
                </a:tc>
              </a:tr>
            </a:tbl>
          </a:graphicData>
        </a:graphic>
      </p:graphicFrame>
      <p:cxnSp>
        <p:nvCxnSpPr>
          <p:cNvPr id="9" name="Connecteur droit avec flèche 8"/>
          <p:cNvCxnSpPr/>
          <p:nvPr/>
        </p:nvCxnSpPr>
        <p:spPr>
          <a:xfrm>
            <a:off x="2928254" y="3078978"/>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0" name="Tableau 9"/>
          <p:cNvGraphicFramePr>
            <a:graphicFrameLocks noGrp="1"/>
          </p:cNvGraphicFramePr>
          <p:nvPr>
            <p:extLst>
              <p:ext uri="{D42A27DB-BD31-4B8C-83A1-F6EECF244321}">
                <p14:modId xmlns:p14="http://schemas.microsoft.com/office/powerpoint/2010/main" val="1340709124"/>
              </p:ext>
            </p:extLst>
          </p:nvPr>
        </p:nvGraphicFramePr>
        <p:xfrm>
          <a:off x="1583869" y="2492990"/>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3</a:t>
                      </a:r>
                      <a:endParaRPr lang="fr-FR" dirty="0"/>
                    </a:p>
                  </a:txBody>
                  <a:tcPr/>
                </a:tc>
              </a:tr>
              <a:tr h="370840">
                <a:tc>
                  <a:txBody>
                    <a:bodyPr/>
                    <a:lstStyle/>
                    <a:p>
                      <a:endParaRPr lang="fr-FR" dirty="0"/>
                    </a:p>
                  </a:txBody>
                  <a:tcPr/>
                </a:tc>
              </a:tr>
            </a:tbl>
          </a:graphicData>
        </a:graphic>
      </p:graphicFrame>
      <p:cxnSp>
        <p:nvCxnSpPr>
          <p:cNvPr id="11" name="Connecteur droit avec flèche 10"/>
          <p:cNvCxnSpPr/>
          <p:nvPr/>
        </p:nvCxnSpPr>
        <p:spPr>
          <a:xfrm>
            <a:off x="1892297" y="3064491"/>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2" name="Tableau 11"/>
          <p:cNvGraphicFramePr>
            <a:graphicFrameLocks noGrp="1"/>
          </p:cNvGraphicFramePr>
          <p:nvPr>
            <p:extLst>
              <p:ext uri="{D42A27DB-BD31-4B8C-83A1-F6EECF244321}">
                <p14:modId xmlns:p14="http://schemas.microsoft.com/office/powerpoint/2010/main" val="2898092536"/>
              </p:ext>
            </p:extLst>
          </p:nvPr>
        </p:nvGraphicFramePr>
        <p:xfrm>
          <a:off x="584175" y="2507477"/>
          <a:ext cx="544286" cy="741680"/>
        </p:xfrm>
        <a:graphic>
          <a:graphicData uri="http://schemas.openxmlformats.org/drawingml/2006/table">
            <a:tbl>
              <a:tblPr>
                <a:tableStyleId>{5C22544A-7EE6-4342-B048-85BDC9FD1C3A}</a:tableStyleId>
              </a:tblPr>
              <a:tblGrid>
                <a:gridCol w="544286"/>
              </a:tblGrid>
              <a:tr h="370840">
                <a:tc>
                  <a:txBody>
                    <a:bodyPr/>
                    <a:lstStyle/>
                    <a:p>
                      <a:pPr algn="ctr"/>
                      <a:r>
                        <a:rPr lang="fr-FR" dirty="0" smtClean="0"/>
                        <a:t>4</a:t>
                      </a:r>
                      <a:endParaRPr lang="fr-FR" dirty="0"/>
                    </a:p>
                  </a:txBody>
                  <a:tcPr/>
                </a:tc>
              </a:tr>
              <a:tr h="370840">
                <a:tc>
                  <a:txBody>
                    <a:bodyPr/>
                    <a:lstStyle/>
                    <a:p>
                      <a:endParaRPr lang="fr-FR" dirty="0"/>
                    </a:p>
                  </a:txBody>
                  <a:tcPr/>
                </a:tc>
              </a:tr>
            </a:tbl>
          </a:graphicData>
        </a:graphic>
      </p:graphicFrame>
      <p:cxnSp>
        <p:nvCxnSpPr>
          <p:cNvPr id="13" name="Connecteur droit avec flèche 12"/>
          <p:cNvCxnSpPr/>
          <p:nvPr/>
        </p:nvCxnSpPr>
        <p:spPr>
          <a:xfrm>
            <a:off x="892603" y="3078978"/>
            <a:ext cx="889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ZoneTexte 13"/>
          <p:cNvSpPr txBox="1"/>
          <p:nvPr/>
        </p:nvSpPr>
        <p:spPr>
          <a:xfrm>
            <a:off x="2746826" y="1331847"/>
            <a:ext cx="1246389" cy="369332"/>
          </a:xfrm>
          <a:prstGeom prst="rect">
            <a:avLst/>
          </a:prstGeom>
          <a:noFill/>
        </p:spPr>
        <p:txBody>
          <a:bodyPr wrap="square" rtlCol="0">
            <a:spAutoFit/>
          </a:bodyPr>
          <a:lstStyle/>
          <a:p>
            <a:r>
              <a:rPr lang="fr-FR" dirty="0" err="1" smtClean="0">
                <a:latin typeface="Courier New"/>
                <a:cs typeface="Courier New"/>
              </a:rPr>
              <a:t>AList</a:t>
            </a:r>
            <a:endParaRPr lang="fr-FR" dirty="0">
              <a:latin typeface="Courier New"/>
              <a:cs typeface="Courier New"/>
            </a:endParaRPr>
          </a:p>
        </p:txBody>
      </p:sp>
      <p:cxnSp>
        <p:nvCxnSpPr>
          <p:cNvPr id="15" name="Connecteur droit avec flèche 14"/>
          <p:cNvCxnSpPr>
            <a:stCxn id="14" idx="2"/>
            <a:endCxn id="12" idx="0"/>
          </p:cNvCxnSpPr>
          <p:nvPr/>
        </p:nvCxnSpPr>
        <p:spPr>
          <a:xfrm flipH="1">
            <a:off x="856318" y="1701179"/>
            <a:ext cx="2513703" cy="8062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ZoneTexte 15"/>
          <p:cNvSpPr txBox="1"/>
          <p:nvPr/>
        </p:nvSpPr>
        <p:spPr>
          <a:xfrm>
            <a:off x="251095" y="3931166"/>
            <a:ext cx="5497285" cy="369332"/>
          </a:xfrm>
          <a:prstGeom prst="rect">
            <a:avLst/>
          </a:prstGeom>
          <a:noFill/>
        </p:spPr>
        <p:txBody>
          <a:bodyPr wrap="square" rtlCol="0">
            <a:spAutoFit/>
          </a:bodyPr>
          <a:lstStyle/>
          <a:p>
            <a:r>
              <a:rPr lang="fr-FR" dirty="0" smtClean="0"/>
              <a:t>On souhaite supprimer le </a:t>
            </a:r>
            <a:r>
              <a:rPr lang="fr-FR" dirty="0" err="1" smtClean="0">
                <a:latin typeface="Courier New"/>
                <a:cs typeface="Courier New"/>
              </a:rPr>
              <a:t>CNodeInt</a:t>
            </a:r>
            <a:r>
              <a:rPr lang="fr-FR" dirty="0" smtClean="0"/>
              <a:t> contenant 2.</a:t>
            </a:r>
          </a:p>
        </p:txBody>
      </p:sp>
      <p:sp>
        <p:nvSpPr>
          <p:cNvPr id="17" name="ZoneTexte 16"/>
          <p:cNvSpPr txBox="1"/>
          <p:nvPr/>
        </p:nvSpPr>
        <p:spPr>
          <a:xfrm>
            <a:off x="328187" y="4448237"/>
            <a:ext cx="5420193" cy="1754327"/>
          </a:xfrm>
          <a:prstGeom prst="rect">
            <a:avLst/>
          </a:prstGeom>
          <a:noFill/>
        </p:spPr>
        <p:txBody>
          <a:bodyPr wrap="square" rtlCol="0">
            <a:spAutoFit/>
          </a:bodyPr>
          <a:lstStyle/>
          <a:p>
            <a:pPr marL="342900" indent="-342900">
              <a:buFont typeface="+mj-lt"/>
              <a:buAutoNum type="arabicPeriod"/>
            </a:pPr>
            <a:r>
              <a:rPr lang="fr-FR" dirty="0" smtClean="0"/>
              <a:t>Il faut se placer sur le </a:t>
            </a:r>
            <a:r>
              <a:rPr lang="fr-FR" dirty="0" err="1">
                <a:latin typeface="Courier New"/>
                <a:cs typeface="Courier New"/>
              </a:rPr>
              <a:t>CNodeInt</a:t>
            </a:r>
            <a:r>
              <a:rPr lang="fr-FR" dirty="0" smtClean="0"/>
              <a:t> précédent celui à supprimer (ici celui contenant 3);</a:t>
            </a:r>
          </a:p>
          <a:p>
            <a:pPr marL="342900" indent="-342900">
              <a:buFont typeface="+mj-lt"/>
              <a:buAutoNum type="arabicPeriod"/>
            </a:pPr>
            <a:r>
              <a:rPr lang="fr-FR" dirty="0" smtClean="0"/>
              <a:t>Lier le pointeur suivant du </a:t>
            </a:r>
            <a:r>
              <a:rPr lang="fr-FR" dirty="0" err="1">
                <a:latin typeface="Courier New"/>
                <a:cs typeface="Courier New"/>
              </a:rPr>
              <a:t>CNodeInt</a:t>
            </a:r>
            <a:r>
              <a:rPr lang="fr-FR" dirty="0" smtClean="0"/>
              <a:t> contenant 3 au suivant de celui contenant 2;</a:t>
            </a:r>
          </a:p>
          <a:p>
            <a:pPr marL="342900" indent="-342900">
              <a:buFont typeface="+mj-lt"/>
              <a:buAutoNum type="arabicPeriod"/>
            </a:pPr>
            <a:r>
              <a:rPr lang="fr-FR" dirty="0" smtClean="0"/>
              <a:t>Affecter </a:t>
            </a:r>
            <a:r>
              <a:rPr lang="fr-FR" dirty="0"/>
              <a:t>à </a:t>
            </a:r>
            <a:r>
              <a:rPr lang="fr-FR" dirty="0" err="1" smtClean="0">
                <a:latin typeface="Courier New"/>
                <a:cs typeface="Courier New"/>
              </a:rPr>
              <a:t>nullptr</a:t>
            </a:r>
            <a:r>
              <a:rPr lang="fr-FR" dirty="0" smtClean="0">
                <a:latin typeface="Courier New"/>
                <a:cs typeface="Courier New"/>
              </a:rPr>
              <a:t> </a:t>
            </a:r>
            <a:r>
              <a:rPr lang="fr-FR" dirty="0" smtClean="0"/>
              <a:t>le pointeur suivant de 2 afin de l’isoler.</a:t>
            </a:r>
            <a:endParaRPr lang="fr-FR" dirty="0"/>
          </a:p>
        </p:txBody>
      </p:sp>
      <p:cxnSp>
        <p:nvCxnSpPr>
          <p:cNvPr id="21" name="Connecteur droit 20"/>
          <p:cNvCxnSpPr/>
          <p:nvPr/>
        </p:nvCxnSpPr>
        <p:spPr>
          <a:xfrm>
            <a:off x="1892297" y="3064491"/>
            <a:ext cx="1035957" cy="418938"/>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Connecteur droit avec flèche 22"/>
          <p:cNvCxnSpPr/>
          <p:nvPr/>
        </p:nvCxnSpPr>
        <p:spPr>
          <a:xfrm flipV="1">
            <a:off x="2928254" y="3080486"/>
            <a:ext cx="889000" cy="40294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Connecteur droit 26"/>
          <p:cNvCxnSpPr/>
          <p:nvPr/>
        </p:nvCxnSpPr>
        <p:spPr>
          <a:xfrm flipV="1">
            <a:off x="2928254" y="1805214"/>
            <a:ext cx="1064962" cy="1273764"/>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Connecteur droit avec flèche 28"/>
          <p:cNvCxnSpPr/>
          <p:nvPr/>
        </p:nvCxnSpPr>
        <p:spPr>
          <a:xfrm>
            <a:off x="3993215" y="1805214"/>
            <a:ext cx="1906816" cy="118835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30" name="Picture 21" descr="C:\Archives\Images\PanneauxRoutiers\SecuriteRoutiere\SmallAutreDang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0031" y="3797038"/>
            <a:ext cx="952500" cy="859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ZoneTexte 30"/>
          <p:cNvSpPr txBox="1"/>
          <p:nvPr/>
        </p:nvSpPr>
        <p:spPr>
          <a:xfrm>
            <a:off x="5900031" y="5261340"/>
            <a:ext cx="3312886" cy="646331"/>
          </a:xfrm>
          <a:prstGeom prst="rect">
            <a:avLst/>
          </a:prstGeom>
          <a:noFill/>
        </p:spPr>
        <p:txBody>
          <a:bodyPr wrap="square" rtlCol="0">
            <a:spAutoFit/>
          </a:bodyPr>
          <a:lstStyle/>
          <a:p>
            <a:r>
              <a:rPr lang="fr-FR" dirty="0" smtClean="0">
                <a:solidFill>
                  <a:srgbClr val="FF0000"/>
                </a:solidFill>
              </a:rPr>
              <a:t>Cas particulier pour la tête de</a:t>
            </a:r>
          </a:p>
          <a:p>
            <a:r>
              <a:rPr lang="fr-FR" dirty="0" smtClean="0">
                <a:solidFill>
                  <a:srgbClr val="FF0000"/>
                </a:solidFill>
              </a:rPr>
              <a:t>liste</a:t>
            </a:r>
            <a:endParaRPr lang="fr-FR" dirty="0">
              <a:solidFill>
                <a:srgbClr val="FF0000"/>
              </a:solidFill>
            </a:endParaRPr>
          </a:p>
        </p:txBody>
      </p:sp>
    </p:spTree>
    <p:extLst>
      <p:ext uri="{BB962C8B-B14F-4D97-AF65-F5344CB8AC3E}">
        <p14:creationId xmlns:p14="http://schemas.microsoft.com/office/powerpoint/2010/main" val="308060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nodeType="clickEffect">
                                  <p:stCondLst>
                                    <p:cond delay="0"/>
                                  </p:stCondLst>
                                  <p:childTnLst>
                                    <p:animEffect transition="out" filter="blinds(horizontal)">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childTnLst>
                                </p:cTn>
                              </p:par>
                              <p:par>
                                <p:cTn id="28" presetID="3" presetClass="exit" presetSubtype="10" fill="hold" nodeType="withEffect">
                                  <p:stCondLst>
                                    <p:cond delay="0"/>
                                  </p:stCondLst>
                                  <p:childTnLst>
                                    <p:animEffect transition="out" filter="blinds(horizontal)">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8265" y="935510"/>
            <a:ext cx="8215526" cy="3693319"/>
          </a:xfrm>
          <a:prstGeom prst="rect">
            <a:avLst/>
          </a:prstGeom>
        </p:spPr>
        <p:txBody>
          <a:bodyPr wrap="square">
            <a:spAutoFit/>
          </a:bodyPr>
          <a:lstStyle/>
          <a:p>
            <a:r>
              <a:rPr lang="fr-FR" dirty="0" err="1">
                <a:solidFill>
                  <a:srgbClr val="297FD5"/>
                </a:solidFill>
                <a:latin typeface="Courier New"/>
                <a:cs typeface="Courier New"/>
              </a:rPr>
              <a:t>void</a:t>
            </a:r>
            <a:r>
              <a:rPr lang="fr-FR" dirty="0">
                <a:solidFill>
                  <a:srgbClr val="297FD5"/>
                </a:solidFill>
                <a:latin typeface="Courier New"/>
                <a:cs typeface="Courier New"/>
              </a:rPr>
              <a:t> </a:t>
            </a:r>
            <a:r>
              <a:rPr lang="fr-FR" dirty="0" err="1">
                <a:latin typeface="Courier New"/>
                <a:cs typeface="Courier New"/>
              </a:rPr>
              <a:t>CListInt</a:t>
            </a:r>
            <a:r>
              <a:rPr lang="fr-FR" dirty="0">
                <a:latin typeface="Courier New"/>
                <a:cs typeface="Courier New"/>
              </a:rPr>
              <a:t>::</a:t>
            </a:r>
            <a:r>
              <a:rPr lang="fr-FR" dirty="0" err="1">
                <a:latin typeface="Courier New"/>
                <a:cs typeface="Courier New"/>
              </a:rPr>
              <a:t>Delete</a:t>
            </a:r>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a:latin typeface="Courier New"/>
                <a:cs typeface="Courier New"/>
              </a:rPr>
              <a:t>pDelete</a:t>
            </a:r>
            <a:r>
              <a:rPr lang="fr-FR" dirty="0">
                <a:latin typeface="Courier New"/>
                <a:cs typeface="Courier New"/>
              </a:rPr>
              <a:t>)</a:t>
            </a:r>
          </a:p>
          <a:p>
            <a:r>
              <a:rPr lang="fr-FR" dirty="0">
                <a:latin typeface="Courier New"/>
                <a:cs typeface="Courier New"/>
              </a:rPr>
              <a:t>{</a:t>
            </a:r>
          </a:p>
          <a:p>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a:latin typeface="Courier New"/>
                <a:cs typeface="Courier New"/>
              </a:rPr>
              <a:t>pFind</a:t>
            </a:r>
            <a:r>
              <a:rPr lang="fr-FR" dirty="0">
                <a:latin typeface="Courier New"/>
                <a:cs typeface="Courier New"/>
              </a:rPr>
              <a:t> (</a:t>
            </a:r>
            <a:r>
              <a:rPr lang="fr-FR" dirty="0" err="1">
                <a:latin typeface="Courier New"/>
                <a:cs typeface="Courier New"/>
              </a:rPr>
              <a:t>m_Head</a:t>
            </a:r>
            <a:r>
              <a:rPr lang="fr-FR" dirty="0">
                <a:latin typeface="Courier New"/>
                <a:cs typeface="Courier New"/>
              </a:rPr>
              <a:t>);</a:t>
            </a:r>
          </a:p>
          <a:p>
            <a:r>
              <a:rPr lang="fr-FR" dirty="0">
                <a:latin typeface="Courier New"/>
                <a:cs typeface="Courier New"/>
              </a:rPr>
              <a:t>	</a:t>
            </a:r>
            <a:r>
              <a:rPr lang="fr-FR" dirty="0">
                <a:solidFill>
                  <a:srgbClr val="297FD5"/>
                </a:solidFill>
                <a:latin typeface="Courier New"/>
                <a:cs typeface="Courier New"/>
              </a:rPr>
              <a:t>for</a:t>
            </a:r>
            <a:r>
              <a:rPr lang="fr-FR" dirty="0">
                <a:latin typeface="Courier New"/>
                <a:cs typeface="Courier New"/>
              </a:rPr>
              <a:t> ( ; </a:t>
            </a:r>
            <a:r>
              <a:rPr lang="fr-FR" dirty="0" err="1" smtClean="0">
                <a:latin typeface="Courier New"/>
                <a:cs typeface="Courier New"/>
              </a:rPr>
              <a:t>pFind</a:t>
            </a:r>
            <a:r>
              <a:rPr lang="fr-FR" dirty="0" smtClean="0">
                <a:latin typeface="Courier New"/>
                <a:cs typeface="Courier New"/>
              </a:rPr>
              <a:t>-&gt;</a:t>
            </a:r>
            <a:r>
              <a:rPr lang="fr-FR" dirty="0" err="1" smtClean="0">
                <a:latin typeface="Courier New"/>
                <a:cs typeface="Courier New"/>
              </a:rPr>
              <a:t>GetNextNode</a:t>
            </a:r>
            <a:r>
              <a:rPr lang="fr-FR" dirty="0" smtClean="0">
                <a:latin typeface="Courier New"/>
                <a:cs typeface="Courier New"/>
              </a:rPr>
              <a:t> </a:t>
            </a:r>
            <a:r>
              <a:rPr lang="fr-FR" dirty="0">
                <a:latin typeface="Courier New"/>
                <a:cs typeface="Courier New"/>
              </a:rPr>
              <a:t>() != </a:t>
            </a:r>
            <a:r>
              <a:rPr lang="fr-FR" dirty="0" err="1">
                <a:latin typeface="Courier New"/>
                <a:cs typeface="Courier New"/>
              </a:rPr>
              <a:t>pDelete</a:t>
            </a:r>
            <a:r>
              <a:rPr lang="fr-FR" dirty="0">
                <a:latin typeface="Courier New"/>
                <a:cs typeface="Courier New"/>
              </a:rPr>
              <a:t> ; </a:t>
            </a:r>
            <a:endParaRPr lang="fr-FR" dirty="0" smtClean="0">
              <a:latin typeface="Courier New"/>
              <a:cs typeface="Courier New"/>
            </a:endParaRPr>
          </a:p>
          <a:p>
            <a:r>
              <a:rPr lang="fr-FR" dirty="0">
                <a:latin typeface="Courier New"/>
                <a:cs typeface="Courier New"/>
              </a:rPr>
              <a:t> </a:t>
            </a:r>
            <a:r>
              <a:rPr lang="fr-FR" dirty="0" smtClean="0">
                <a:latin typeface="Courier New"/>
                <a:cs typeface="Courier New"/>
              </a:rPr>
              <a:t>          </a:t>
            </a:r>
            <a:r>
              <a:rPr lang="fr-FR" dirty="0" err="1" smtClean="0">
                <a:latin typeface="Courier New"/>
                <a:cs typeface="Courier New"/>
              </a:rPr>
              <a:t>pFind</a:t>
            </a:r>
            <a:r>
              <a:rPr lang="fr-FR" dirty="0" smtClean="0">
                <a:latin typeface="Courier New"/>
                <a:cs typeface="Courier New"/>
              </a:rPr>
              <a:t> </a:t>
            </a:r>
            <a:r>
              <a:rPr lang="fr-FR" dirty="0">
                <a:latin typeface="Courier New"/>
                <a:cs typeface="Courier New"/>
              </a:rPr>
              <a:t>= </a:t>
            </a:r>
            <a:r>
              <a:rPr lang="fr-FR" dirty="0" err="1" smtClean="0">
                <a:latin typeface="Courier New"/>
                <a:cs typeface="Courier New"/>
              </a:rPr>
              <a:t>pFind</a:t>
            </a:r>
            <a:r>
              <a:rPr lang="fr-FR" dirty="0" smtClean="0">
                <a:latin typeface="Courier New"/>
                <a:cs typeface="Courier New"/>
              </a:rPr>
              <a:t>-&gt;</a:t>
            </a:r>
            <a:r>
              <a:rPr lang="fr-FR" dirty="0" err="1" smtClean="0">
                <a:latin typeface="Courier New"/>
                <a:cs typeface="Courier New"/>
              </a:rPr>
              <a:t>GetNextNode</a:t>
            </a:r>
            <a:r>
              <a:rPr lang="fr-FR" dirty="0" smtClean="0">
                <a:latin typeface="Courier New"/>
                <a:cs typeface="Courier New"/>
              </a:rPr>
              <a:t> </a:t>
            </a:r>
            <a:r>
              <a:rPr lang="fr-FR" dirty="0">
                <a:latin typeface="Courier New"/>
                <a:cs typeface="Courier New"/>
              </a:rPr>
              <a:t>()</a:t>
            </a:r>
            <a:r>
              <a:rPr lang="fr-FR" dirty="0" smtClean="0">
                <a:latin typeface="Courier New"/>
                <a:cs typeface="Courier New"/>
              </a:rPr>
              <a:t>)</a:t>
            </a:r>
          </a:p>
          <a:p>
            <a:r>
              <a:rPr lang="fr-FR" dirty="0" smtClean="0">
                <a:latin typeface="Courier New"/>
                <a:cs typeface="Courier New"/>
              </a:rPr>
              <a:t>		</a:t>
            </a:r>
            <a:r>
              <a:rPr lang="fr-FR" dirty="0">
                <a:latin typeface="Courier New"/>
                <a:cs typeface="Courier New"/>
              </a:rPr>
              <a:t>if (</a:t>
            </a:r>
            <a:r>
              <a:rPr lang="fr-FR" dirty="0" err="1">
                <a:latin typeface="Courier New"/>
                <a:cs typeface="Courier New"/>
              </a:rPr>
              <a:t>pFind</a:t>
            </a:r>
            <a:r>
              <a:rPr lang="fr-FR" dirty="0">
                <a:latin typeface="Courier New"/>
                <a:cs typeface="Courier New"/>
              </a:rPr>
              <a:t>-&gt;</a:t>
            </a:r>
            <a:r>
              <a:rPr lang="fr-FR" dirty="0" err="1">
                <a:latin typeface="Courier New"/>
                <a:cs typeface="Courier New"/>
              </a:rPr>
              <a:t>GetNextNode</a:t>
            </a:r>
            <a:r>
              <a:rPr lang="fr-FR" dirty="0">
                <a:latin typeface="Courier New"/>
                <a:cs typeface="Courier New"/>
              </a:rPr>
              <a:t> () </a:t>
            </a:r>
            <a:r>
              <a:rPr lang="fr-FR" dirty="0" smtClean="0">
                <a:latin typeface="Courier New"/>
                <a:cs typeface="Courier New"/>
              </a:rPr>
              <a:t>== </a:t>
            </a:r>
            <a:r>
              <a:rPr lang="fr-FR" dirty="0" err="1" smtClean="0">
                <a:solidFill>
                  <a:srgbClr val="297FD5"/>
                </a:solidFill>
                <a:latin typeface="Courier New"/>
                <a:cs typeface="Courier New"/>
              </a:rPr>
              <a:t>nullptr</a:t>
            </a:r>
            <a:r>
              <a:rPr lang="fr-FR" dirty="0">
                <a:latin typeface="Courier New"/>
                <a:cs typeface="Courier New"/>
              </a:rPr>
              <a:t>)</a:t>
            </a:r>
            <a:r>
              <a:rPr lang="fr-FR" dirty="0" smtClean="0">
                <a:solidFill>
                  <a:srgbClr val="297FD5"/>
                </a:solidFill>
                <a:latin typeface="Courier New"/>
                <a:cs typeface="Courier New"/>
              </a:rPr>
              <a:t> return;</a:t>
            </a:r>
          </a:p>
          <a:p>
            <a:endParaRPr lang="fr-FR" dirty="0">
              <a:latin typeface="Courier New"/>
              <a:cs typeface="Courier New"/>
            </a:endParaRPr>
          </a:p>
          <a:p>
            <a:r>
              <a:rPr lang="fr-FR" dirty="0">
                <a:latin typeface="Courier New"/>
                <a:cs typeface="Courier New"/>
              </a:rPr>
              <a:t>	</a:t>
            </a:r>
            <a:r>
              <a:rPr lang="fr-FR" dirty="0" err="1" smtClean="0">
                <a:latin typeface="Courier New"/>
                <a:cs typeface="Courier New"/>
              </a:rPr>
              <a:t>pFind</a:t>
            </a:r>
            <a:r>
              <a:rPr lang="fr-FR" dirty="0" smtClean="0">
                <a:latin typeface="Courier New"/>
                <a:cs typeface="Courier New"/>
              </a:rPr>
              <a:t>-&gt;</a:t>
            </a:r>
            <a:r>
              <a:rPr lang="fr-FR" dirty="0" err="1" smtClean="0">
                <a:latin typeface="Courier New"/>
                <a:cs typeface="Courier New"/>
              </a:rPr>
              <a:t>SetNextNode</a:t>
            </a:r>
            <a:r>
              <a:rPr lang="fr-FR" dirty="0" smtClean="0">
                <a:latin typeface="Courier New"/>
                <a:cs typeface="Courier New"/>
              </a:rPr>
              <a:t> </a:t>
            </a:r>
            <a:r>
              <a:rPr lang="fr-FR" dirty="0">
                <a:latin typeface="Courier New"/>
                <a:cs typeface="Courier New"/>
              </a:rPr>
              <a:t>(</a:t>
            </a:r>
            <a:r>
              <a:rPr lang="fr-FR" dirty="0" err="1" smtClean="0">
                <a:latin typeface="Courier New"/>
                <a:cs typeface="Courier New"/>
              </a:rPr>
              <a:t>pDelete</a:t>
            </a:r>
            <a:r>
              <a:rPr lang="fr-FR" dirty="0" smtClean="0">
                <a:latin typeface="Courier New"/>
                <a:cs typeface="Courier New"/>
              </a:rPr>
              <a:t>-&gt;</a:t>
            </a:r>
            <a:r>
              <a:rPr lang="fr-FR" dirty="0" err="1" smtClean="0">
                <a:latin typeface="Courier New"/>
                <a:cs typeface="Courier New"/>
              </a:rPr>
              <a:t>GetNextNode</a:t>
            </a:r>
            <a:r>
              <a:rPr lang="fr-FR" dirty="0" smtClean="0">
                <a:latin typeface="Courier New"/>
                <a:cs typeface="Courier New"/>
              </a:rPr>
              <a:t> </a:t>
            </a:r>
            <a:r>
              <a:rPr lang="fr-FR" dirty="0">
                <a:latin typeface="Courier New"/>
                <a:cs typeface="Courier New"/>
              </a:rPr>
              <a:t>());</a:t>
            </a:r>
          </a:p>
          <a:p>
            <a:r>
              <a:rPr lang="fr-FR" dirty="0">
                <a:latin typeface="Courier New"/>
                <a:cs typeface="Courier New"/>
              </a:rPr>
              <a:t>	</a:t>
            </a:r>
            <a:r>
              <a:rPr lang="fr-FR" dirty="0" err="1" smtClean="0">
                <a:latin typeface="Courier New"/>
                <a:cs typeface="Courier New"/>
              </a:rPr>
              <a:t>pDelete</a:t>
            </a:r>
            <a:r>
              <a:rPr lang="fr-FR" dirty="0" smtClean="0">
                <a:latin typeface="Courier New"/>
                <a:cs typeface="Courier New"/>
              </a:rPr>
              <a:t>-&gt;</a:t>
            </a:r>
            <a:r>
              <a:rPr lang="fr-FR" dirty="0" err="1" smtClean="0">
                <a:latin typeface="Courier New"/>
                <a:cs typeface="Courier New"/>
              </a:rPr>
              <a:t>SetNextNode</a:t>
            </a:r>
            <a:r>
              <a:rPr lang="fr-FR" dirty="0" smtClean="0">
                <a:latin typeface="Courier New"/>
                <a:cs typeface="Courier New"/>
              </a:rPr>
              <a:t> (</a:t>
            </a:r>
            <a:r>
              <a:rPr lang="fr-FR" dirty="0" err="1" smtClean="0">
                <a:solidFill>
                  <a:srgbClr val="297FD5"/>
                </a:solidFill>
                <a:latin typeface="Courier New"/>
                <a:cs typeface="Courier New"/>
              </a:rPr>
              <a:t>nullptr</a:t>
            </a:r>
            <a:r>
              <a:rPr lang="fr-FR" dirty="0" smtClean="0">
                <a:latin typeface="Courier New"/>
                <a:cs typeface="Courier New"/>
              </a:rPr>
              <a:t>)</a:t>
            </a:r>
            <a:r>
              <a:rPr lang="fr-FR" dirty="0">
                <a:latin typeface="Courier New"/>
                <a:cs typeface="Courier New"/>
              </a:rPr>
              <a:t>;</a:t>
            </a:r>
          </a:p>
          <a:p>
            <a:endParaRPr lang="fr-FR" dirty="0">
              <a:latin typeface="Courier New"/>
              <a:cs typeface="Courier New"/>
            </a:endParaRPr>
          </a:p>
          <a:p>
            <a:r>
              <a:rPr lang="fr-FR" dirty="0">
                <a:latin typeface="Courier New"/>
                <a:cs typeface="Courier New"/>
              </a:rPr>
              <a:t>	</a:t>
            </a:r>
            <a:r>
              <a:rPr lang="fr-FR" dirty="0" err="1">
                <a:solidFill>
                  <a:srgbClr val="297FD5"/>
                </a:solidFill>
                <a:latin typeface="Courier New"/>
                <a:cs typeface="Courier New"/>
              </a:rPr>
              <a:t>delete</a:t>
            </a:r>
            <a:r>
              <a:rPr lang="fr-FR" dirty="0">
                <a:solidFill>
                  <a:srgbClr val="297FD5"/>
                </a:solidFill>
                <a:latin typeface="Courier New"/>
                <a:cs typeface="Courier New"/>
              </a:rPr>
              <a:t> </a:t>
            </a:r>
            <a:r>
              <a:rPr lang="fr-FR" dirty="0" err="1">
                <a:latin typeface="Courier New"/>
                <a:cs typeface="Courier New"/>
              </a:rPr>
              <a:t>pDelete</a:t>
            </a:r>
            <a:r>
              <a:rPr lang="fr-FR" dirty="0" smtClean="0">
                <a:latin typeface="Courier New"/>
                <a:cs typeface="Courier New"/>
              </a:rPr>
              <a:t>;</a:t>
            </a:r>
          </a:p>
          <a:p>
            <a:endParaRPr lang="fr-FR" dirty="0">
              <a:latin typeface="Courier New"/>
              <a:cs typeface="Courier New"/>
            </a:endParaRPr>
          </a:p>
          <a:p>
            <a:r>
              <a:rPr lang="fr-FR" dirty="0" smtClean="0">
                <a:latin typeface="Courier New"/>
                <a:cs typeface="Courier New"/>
              </a:rPr>
              <a:t>} // </a:t>
            </a:r>
            <a:r>
              <a:rPr lang="fr-FR" dirty="0" err="1" smtClean="0">
                <a:latin typeface="Courier New"/>
                <a:cs typeface="Courier New"/>
              </a:rPr>
              <a:t>Delete</a:t>
            </a:r>
            <a:r>
              <a:rPr lang="fr-FR" dirty="0" smtClean="0">
                <a:latin typeface="Courier New"/>
                <a:cs typeface="Courier New"/>
              </a:rPr>
              <a:t>()</a:t>
            </a:r>
            <a:endParaRPr lang="fr-FR" dirty="0">
              <a:latin typeface="Courier New"/>
              <a:cs typeface="Courier New"/>
            </a:endParaRPr>
          </a:p>
        </p:txBody>
      </p:sp>
      <p:sp>
        <p:nvSpPr>
          <p:cNvPr id="3" name="Rectangle 2"/>
          <p:cNvSpPr/>
          <p:nvPr/>
        </p:nvSpPr>
        <p:spPr>
          <a:xfrm>
            <a:off x="368265" y="388959"/>
            <a:ext cx="3509194" cy="369332"/>
          </a:xfrm>
          <a:prstGeom prst="rect">
            <a:avLst/>
          </a:prstGeom>
        </p:spPr>
        <p:txBody>
          <a:bodyPr wrap="none">
            <a:spAutoFit/>
          </a:bodyPr>
          <a:lstStyle/>
          <a:p>
            <a:r>
              <a:rPr lang="fr-FR" dirty="0" err="1" smtClean="0">
                <a:solidFill>
                  <a:srgbClr val="297FD5"/>
                </a:solidFill>
                <a:latin typeface="Courier New"/>
                <a:cs typeface="Courier New"/>
              </a:rPr>
              <a:t>void</a:t>
            </a:r>
            <a:r>
              <a:rPr lang="fr-FR" dirty="0" smtClean="0">
                <a:solidFill>
                  <a:srgbClr val="297FD5"/>
                </a:solidFill>
                <a:latin typeface="Courier New"/>
                <a:cs typeface="Courier New"/>
              </a:rPr>
              <a:t> </a:t>
            </a:r>
            <a:r>
              <a:rPr lang="fr-FR" dirty="0" err="1" smtClean="0">
                <a:latin typeface="Courier New"/>
                <a:cs typeface="Courier New"/>
              </a:rPr>
              <a:t>Delete</a:t>
            </a:r>
            <a:r>
              <a:rPr lang="fr-FR" dirty="0" smtClean="0">
                <a:latin typeface="Courier New"/>
                <a:cs typeface="Courier New"/>
              </a:rPr>
              <a:t> </a:t>
            </a:r>
            <a:r>
              <a:rPr lang="fr-FR" dirty="0">
                <a:latin typeface="Courier New"/>
                <a:cs typeface="Courier New"/>
              </a:rPr>
              <a:t>(</a:t>
            </a:r>
            <a:r>
              <a:rPr lang="fr-FR" dirty="0" err="1">
                <a:latin typeface="Courier New"/>
                <a:cs typeface="Courier New"/>
              </a:rPr>
              <a:t>CNodeInt</a:t>
            </a:r>
            <a:r>
              <a:rPr lang="fr-FR" dirty="0">
                <a:latin typeface="Courier New"/>
                <a:cs typeface="Courier New"/>
              </a:rPr>
              <a:t>*);</a:t>
            </a:r>
          </a:p>
        </p:txBody>
      </p:sp>
      <p:sp>
        <p:nvSpPr>
          <p:cNvPr id="4" name="Rectangle 3"/>
          <p:cNvSpPr/>
          <p:nvPr/>
        </p:nvSpPr>
        <p:spPr>
          <a:xfrm>
            <a:off x="6599049" y="5199330"/>
            <a:ext cx="1708408" cy="369332"/>
          </a:xfrm>
          <a:prstGeom prst="rect">
            <a:avLst/>
          </a:prstGeom>
        </p:spPr>
        <p:txBody>
          <a:bodyPr wrap="none">
            <a:spAutoFit/>
          </a:bodyPr>
          <a:lstStyle/>
          <a:p>
            <a:r>
              <a:rPr lang="fr-FR" dirty="0" smtClean="0">
                <a:latin typeface="Courier New"/>
                <a:cs typeface="Courier New"/>
              </a:rPr>
              <a:t>4; 3; 1; 0;</a:t>
            </a:r>
            <a:endParaRPr lang="fr-FR" dirty="0">
              <a:latin typeface="Courier New"/>
              <a:cs typeface="Courier New"/>
            </a:endParaRPr>
          </a:p>
        </p:txBody>
      </p:sp>
      <p:sp>
        <p:nvSpPr>
          <p:cNvPr id="5" name="Rectangle 4"/>
          <p:cNvSpPr/>
          <p:nvPr/>
        </p:nvSpPr>
        <p:spPr>
          <a:xfrm>
            <a:off x="441209" y="5155915"/>
            <a:ext cx="4572000" cy="646331"/>
          </a:xfrm>
          <a:prstGeom prst="rect">
            <a:avLst/>
          </a:prstGeom>
        </p:spPr>
        <p:txBody>
          <a:bodyPr>
            <a:spAutoFit/>
          </a:bodyPr>
          <a:lstStyle/>
          <a:p>
            <a:r>
              <a:rPr lang="fr-FR" dirty="0" err="1">
                <a:latin typeface="Courier New"/>
                <a:cs typeface="Courier New"/>
              </a:rPr>
              <a:t>AList.Delete</a:t>
            </a:r>
            <a:r>
              <a:rPr lang="fr-FR" dirty="0">
                <a:latin typeface="Courier New"/>
                <a:cs typeface="Courier New"/>
              </a:rPr>
              <a:t> (</a:t>
            </a:r>
            <a:r>
              <a:rPr lang="fr-FR" dirty="0" err="1">
                <a:latin typeface="Courier New"/>
                <a:cs typeface="Courier New"/>
              </a:rPr>
              <a:t>AList.Find</a:t>
            </a:r>
            <a:r>
              <a:rPr lang="fr-FR" dirty="0">
                <a:latin typeface="Courier New"/>
                <a:cs typeface="Courier New"/>
              </a:rPr>
              <a:t> </a:t>
            </a:r>
            <a:r>
              <a:rPr lang="fr-FR" dirty="0" smtClean="0">
                <a:latin typeface="Courier New"/>
                <a:cs typeface="Courier New"/>
              </a:rPr>
              <a:t>(2));</a:t>
            </a:r>
            <a:endParaRPr lang="fr-FR" dirty="0">
              <a:latin typeface="Courier New"/>
              <a:cs typeface="Courier New"/>
            </a:endParaRPr>
          </a:p>
          <a:p>
            <a:r>
              <a:rPr lang="fr-FR" dirty="0" err="1" smtClean="0">
                <a:latin typeface="Courier New"/>
                <a:cs typeface="Courier New"/>
              </a:rPr>
              <a:t>AList.Show</a:t>
            </a:r>
            <a:r>
              <a:rPr lang="fr-FR" dirty="0" smtClean="0">
                <a:latin typeface="Courier New"/>
                <a:cs typeface="Courier New"/>
              </a:rPr>
              <a:t> </a:t>
            </a:r>
            <a:r>
              <a:rPr lang="fr-FR" dirty="0">
                <a:latin typeface="Courier New"/>
                <a:cs typeface="Courier New"/>
              </a:rPr>
              <a:t>();</a:t>
            </a:r>
          </a:p>
        </p:txBody>
      </p:sp>
      <p:sp>
        <p:nvSpPr>
          <p:cNvPr id="6" name="ZoneTexte 5"/>
          <p:cNvSpPr txBox="1"/>
          <p:nvPr/>
        </p:nvSpPr>
        <p:spPr>
          <a:xfrm>
            <a:off x="441209" y="4633440"/>
            <a:ext cx="1191064" cy="369332"/>
          </a:xfrm>
          <a:prstGeom prst="rect">
            <a:avLst/>
          </a:prstGeom>
          <a:noFill/>
        </p:spPr>
        <p:txBody>
          <a:bodyPr wrap="none" rtlCol="0">
            <a:spAutoFit/>
          </a:bodyPr>
          <a:lstStyle/>
          <a:p>
            <a:r>
              <a:rPr lang="fr-FR" u="sng" dirty="0" smtClean="0"/>
              <a:t>Exemple :</a:t>
            </a:r>
            <a:endParaRPr lang="fr-FR" u="sng" dirty="0"/>
          </a:p>
        </p:txBody>
      </p:sp>
    </p:spTree>
    <p:extLst>
      <p:ext uri="{BB962C8B-B14F-4D97-AF65-F5344CB8AC3E}">
        <p14:creationId xmlns:p14="http://schemas.microsoft.com/office/powerpoint/2010/main" val="312301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0"/>
          <p:cNvSpPr txBox="1">
            <a:spLocks noChangeArrowheads="1"/>
          </p:cNvSpPr>
          <p:nvPr/>
        </p:nvSpPr>
        <p:spPr bwMode="auto">
          <a:xfrm>
            <a:off x="514167" y="366486"/>
            <a:ext cx="4155229" cy="400110"/>
          </a:xfrm>
          <a:prstGeom prst="rect">
            <a:avLst/>
          </a:prstGeom>
          <a:noFill/>
          <a:ln w="9525">
            <a:solidFill>
              <a:schemeClr val="accent5"/>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fr-FR" sz="2000" dirty="0" smtClean="0"/>
              <a:t>G.6 Insertion en fin de liste chainée</a:t>
            </a:r>
            <a:endParaRPr lang="fr-FR" sz="2000" dirty="0"/>
          </a:p>
        </p:txBody>
      </p:sp>
      <p:sp>
        <p:nvSpPr>
          <p:cNvPr id="3" name="ZoneTexte 2"/>
          <p:cNvSpPr txBox="1"/>
          <p:nvPr/>
        </p:nvSpPr>
        <p:spPr>
          <a:xfrm>
            <a:off x="514167" y="1260929"/>
            <a:ext cx="7205619" cy="1754327"/>
          </a:xfrm>
          <a:prstGeom prst="rect">
            <a:avLst/>
          </a:prstGeom>
          <a:noFill/>
        </p:spPr>
        <p:txBody>
          <a:bodyPr wrap="square" rtlCol="0">
            <a:spAutoFit/>
          </a:bodyPr>
          <a:lstStyle/>
          <a:p>
            <a:r>
              <a:rPr lang="fr-FR" dirty="0" smtClean="0"/>
              <a:t>On souhaite écrire la fonction </a:t>
            </a:r>
            <a:r>
              <a:rPr lang="fr-FR" dirty="0" err="1">
                <a:latin typeface="Courier New"/>
                <a:cs typeface="Courier New"/>
              </a:rPr>
              <a:t>push_back</a:t>
            </a:r>
            <a:r>
              <a:rPr lang="fr-FR" dirty="0">
                <a:latin typeface="Courier New"/>
                <a:cs typeface="Courier New"/>
              </a:rPr>
              <a:t> </a:t>
            </a:r>
            <a:r>
              <a:rPr lang="fr-FR" dirty="0" smtClean="0">
                <a:latin typeface="Courier New"/>
                <a:cs typeface="Courier New"/>
              </a:rPr>
              <a:t>() </a:t>
            </a:r>
            <a:r>
              <a:rPr lang="fr-FR" dirty="0" smtClean="0"/>
              <a:t>pour faire de l’insertion en fin de liste chainée. </a:t>
            </a:r>
          </a:p>
          <a:p>
            <a:pPr marL="285750" indent="-285750">
              <a:buFont typeface="Symbol" charset="0"/>
              <a:buChar char=""/>
            </a:pPr>
            <a:r>
              <a:rPr lang="fr-FR" dirty="0" smtClean="0"/>
              <a:t>On est obligé de parcourir toute la liste chainée avant chaque nouvelle insertion en fin de liste </a:t>
            </a:r>
            <a:r>
              <a:rPr lang="fr-FR" dirty="0" smtClean="0">
                <a:sym typeface="Wingdings"/>
              </a:rPr>
              <a:t></a:t>
            </a:r>
          </a:p>
          <a:p>
            <a:pPr marL="285750" indent="-285750">
              <a:buFont typeface="Symbol" charset="0"/>
              <a:buChar char=""/>
            </a:pPr>
            <a:r>
              <a:rPr lang="fr-FR" dirty="0" smtClean="0">
                <a:sym typeface="Wingdings"/>
              </a:rPr>
              <a:t>On va mémoriser le pointeur vers la fin de la liste dans la classe </a:t>
            </a:r>
            <a:r>
              <a:rPr lang="fr-FR" dirty="0" err="1" smtClean="0">
                <a:latin typeface="Courier New"/>
                <a:cs typeface="Courier New"/>
              </a:rPr>
              <a:t>CListInt</a:t>
            </a:r>
            <a:r>
              <a:rPr lang="fr-FR" dirty="0" smtClean="0">
                <a:latin typeface="Courier New"/>
                <a:cs typeface="Courier New"/>
              </a:rPr>
              <a:t>.</a:t>
            </a:r>
            <a:r>
              <a:rPr lang="fr-FR" dirty="0" smtClean="0">
                <a:sym typeface="Wingdings"/>
              </a:rPr>
              <a:t> </a:t>
            </a:r>
            <a:endParaRPr lang="fr-FR" dirty="0"/>
          </a:p>
        </p:txBody>
      </p:sp>
      <p:sp>
        <p:nvSpPr>
          <p:cNvPr id="4" name="ZoneTexte 3"/>
          <p:cNvSpPr txBox="1"/>
          <p:nvPr/>
        </p:nvSpPr>
        <p:spPr>
          <a:xfrm>
            <a:off x="514167" y="3197324"/>
            <a:ext cx="7493000" cy="2031325"/>
          </a:xfrm>
          <a:prstGeom prst="rect">
            <a:avLst/>
          </a:prstGeom>
          <a:noFill/>
        </p:spPr>
        <p:txBody>
          <a:bodyPr wrap="square" rtlCol="0">
            <a:spAutoFit/>
          </a:bodyPr>
          <a:lstStyle/>
          <a:p>
            <a:r>
              <a:rPr lang="fr-FR" dirty="0">
                <a:solidFill>
                  <a:srgbClr val="297FD5"/>
                </a:solidFill>
                <a:latin typeface="Courier New"/>
                <a:cs typeface="Courier New"/>
              </a:rPr>
              <a:t>class</a:t>
            </a:r>
            <a:r>
              <a:rPr lang="fr-FR" dirty="0">
                <a:latin typeface="Courier New"/>
                <a:cs typeface="Courier New"/>
              </a:rPr>
              <a:t> </a:t>
            </a:r>
            <a:r>
              <a:rPr lang="fr-FR" dirty="0" err="1" smtClean="0">
                <a:latin typeface="Courier New"/>
                <a:cs typeface="Courier New"/>
              </a:rPr>
              <a:t>CListInt</a:t>
            </a:r>
            <a:endParaRPr lang="fr-FR" dirty="0">
              <a:latin typeface="Courier New"/>
              <a:cs typeface="Courier New"/>
            </a:endParaRPr>
          </a:p>
          <a:p>
            <a:r>
              <a:rPr lang="fr-FR" dirty="0">
                <a:latin typeface="Courier New"/>
                <a:cs typeface="Courier New"/>
              </a:rPr>
              <a:t>{</a:t>
            </a:r>
          </a:p>
          <a:p>
            <a:r>
              <a:rPr lang="fr-FR" dirty="0" err="1">
                <a:solidFill>
                  <a:srgbClr val="297FD5"/>
                </a:solidFill>
                <a:latin typeface="Courier New"/>
                <a:cs typeface="Courier New"/>
              </a:rPr>
              <a:t>private</a:t>
            </a:r>
            <a:r>
              <a:rPr lang="fr-FR" dirty="0">
                <a:latin typeface="Courier New"/>
                <a:cs typeface="Courier New"/>
              </a:rPr>
              <a:t>:</a:t>
            </a:r>
          </a:p>
          <a:p>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a:latin typeface="Courier New"/>
                <a:cs typeface="Courier New"/>
              </a:rPr>
              <a:t>m_Head</a:t>
            </a:r>
            <a:r>
              <a:rPr lang="fr-FR" dirty="0" smtClean="0">
                <a:latin typeface="Courier New"/>
                <a:cs typeface="Courier New"/>
              </a:rPr>
              <a:t>;</a:t>
            </a:r>
          </a:p>
          <a:p>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smtClean="0">
                <a:latin typeface="Courier New"/>
                <a:cs typeface="Courier New"/>
              </a:rPr>
              <a:t>m_Queue</a:t>
            </a:r>
            <a:r>
              <a:rPr lang="fr-FR" dirty="0" smtClean="0">
                <a:latin typeface="Courier New"/>
                <a:cs typeface="Courier New"/>
              </a:rPr>
              <a:t>;</a:t>
            </a:r>
            <a:endParaRPr lang="fr-FR" dirty="0">
              <a:latin typeface="Courier New"/>
              <a:cs typeface="Courier New"/>
            </a:endParaRPr>
          </a:p>
          <a:p>
            <a:r>
              <a:rPr lang="fr-FR" dirty="0" smtClean="0">
                <a:latin typeface="Courier New"/>
                <a:cs typeface="Courier New"/>
              </a:rPr>
              <a:t>…</a:t>
            </a:r>
            <a:endParaRPr lang="fr-FR" dirty="0">
              <a:latin typeface="Courier New"/>
              <a:cs typeface="Courier New"/>
            </a:endParaRPr>
          </a:p>
          <a:p>
            <a:r>
              <a:rPr lang="fr-FR" dirty="0" smtClean="0">
                <a:latin typeface="Courier New"/>
                <a:cs typeface="Courier New"/>
              </a:rPr>
              <a:t>}; // </a:t>
            </a:r>
            <a:r>
              <a:rPr lang="fr-FR" dirty="0" err="1" smtClean="0">
                <a:latin typeface="Courier New"/>
                <a:cs typeface="Courier New"/>
              </a:rPr>
              <a:t>CListInt</a:t>
            </a:r>
            <a:endParaRPr lang="fr-FR" dirty="0">
              <a:latin typeface="Courier New"/>
              <a:cs typeface="Courier New"/>
            </a:endParaRPr>
          </a:p>
        </p:txBody>
      </p:sp>
    </p:spTree>
    <p:extLst>
      <p:ext uri="{BB962C8B-B14F-4D97-AF65-F5344CB8AC3E}">
        <p14:creationId xmlns:p14="http://schemas.microsoft.com/office/powerpoint/2010/main" val="427697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26357" y="4490357"/>
            <a:ext cx="7919357" cy="1477328"/>
          </a:xfrm>
          <a:prstGeom prst="rect">
            <a:avLst/>
          </a:prstGeom>
          <a:noFill/>
        </p:spPr>
        <p:txBody>
          <a:bodyPr wrap="square" rtlCol="0">
            <a:spAutoFit/>
          </a:bodyPr>
          <a:lstStyle/>
          <a:p>
            <a:r>
              <a:rPr lang="fr-FR" dirty="0" smtClean="0"/>
              <a:t>Il faut changer le corps  : </a:t>
            </a:r>
          </a:p>
          <a:p>
            <a:pPr marL="285750" indent="-285750">
              <a:buFont typeface="Arial"/>
              <a:buChar char="•"/>
            </a:pPr>
            <a:r>
              <a:rPr lang="fr-FR" dirty="0" smtClean="0"/>
              <a:t>Du constructeur (initialisation de </a:t>
            </a:r>
            <a:r>
              <a:rPr lang="fr-FR" dirty="0" err="1" smtClean="0">
                <a:latin typeface="Courier New"/>
                <a:cs typeface="Courier New"/>
              </a:rPr>
              <a:t>m_Queue</a:t>
            </a:r>
            <a:r>
              <a:rPr lang="fr-FR" dirty="0" smtClean="0"/>
              <a:t>);</a:t>
            </a:r>
          </a:p>
          <a:p>
            <a:pPr marL="285750" indent="-285750">
              <a:buFont typeface="Arial"/>
              <a:buChar char="•"/>
            </a:pPr>
            <a:r>
              <a:rPr lang="fr-FR" dirty="0" smtClean="0"/>
              <a:t>Des fonctions </a:t>
            </a:r>
            <a:r>
              <a:rPr lang="fr-FR" dirty="0" err="1" smtClean="0">
                <a:latin typeface="Courier New"/>
                <a:cs typeface="Courier New"/>
              </a:rPr>
              <a:t>AddAfter</a:t>
            </a:r>
            <a:r>
              <a:rPr lang="fr-FR" dirty="0" smtClean="0">
                <a:latin typeface="Courier New"/>
                <a:cs typeface="Courier New"/>
              </a:rPr>
              <a:t> </a:t>
            </a:r>
            <a:r>
              <a:rPr lang="fr-FR" dirty="0" smtClean="0">
                <a:latin typeface="Courier New"/>
                <a:cs typeface="Courier New"/>
              </a:rPr>
              <a:t>()</a:t>
            </a:r>
            <a:r>
              <a:rPr lang="fr-FR" dirty="0" smtClean="0"/>
              <a:t> et </a:t>
            </a:r>
            <a:r>
              <a:rPr lang="fr-FR" dirty="0" err="1" smtClean="0">
                <a:latin typeface="Courier New"/>
                <a:cs typeface="Courier New"/>
              </a:rPr>
              <a:t>push_front</a:t>
            </a:r>
            <a:r>
              <a:rPr lang="fr-FR" dirty="0" smtClean="0">
                <a:latin typeface="Courier New"/>
                <a:cs typeface="Courier New"/>
              </a:rPr>
              <a:t> ()</a:t>
            </a:r>
            <a:r>
              <a:rPr lang="fr-FR" dirty="0" smtClean="0"/>
              <a:t> : en cas de première insertion, il faut mettre à jour </a:t>
            </a:r>
            <a:r>
              <a:rPr lang="fr-FR" dirty="0" err="1" smtClean="0">
                <a:latin typeface="Courier New"/>
                <a:cs typeface="Courier New"/>
              </a:rPr>
              <a:t>m_Queue</a:t>
            </a:r>
            <a:r>
              <a:rPr lang="fr-FR" dirty="0" smtClean="0"/>
              <a:t>;</a:t>
            </a:r>
          </a:p>
          <a:p>
            <a:pPr marL="285750" indent="-285750">
              <a:buFont typeface="Arial"/>
              <a:buChar char="•"/>
            </a:pPr>
            <a:r>
              <a:rPr lang="fr-FR" dirty="0" err="1" smtClean="0">
                <a:latin typeface="Courier New"/>
                <a:cs typeface="Courier New"/>
              </a:rPr>
              <a:t>Delete</a:t>
            </a:r>
            <a:r>
              <a:rPr lang="fr-FR" dirty="0" smtClean="0">
                <a:latin typeface="Courier New"/>
                <a:cs typeface="Courier New"/>
              </a:rPr>
              <a:t> ()</a:t>
            </a:r>
            <a:r>
              <a:rPr lang="fr-FR" dirty="0" smtClean="0"/>
              <a:t> : en cas de suppression de </a:t>
            </a:r>
            <a:r>
              <a:rPr lang="fr-FR" dirty="0" err="1" smtClean="0">
                <a:latin typeface="Courier New"/>
                <a:cs typeface="Courier New"/>
              </a:rPr>
              <a:t>m_Queue</a:t>
            </a:r>
            <a:r>
              <a:rPr lang="fr-FR" dirty="0" smtClean="0"/>
              <a:t>, il faut le mettre à jour.</a:t>
            </a:r>
            <a:endParaRPr lang="fr-FR" dirty="0"/>
          </a:p>
        </p:txBody>
      </p:sp>
      <p:sp>
        <p:nvSpPr>
          <p:cNvPr id="3" name="Rectangle 2"/>
          <p:cNvSpPr/>
          <p:nvPr/>
        </p:nvSpPr>
        <p:spPr>
          <a:xfrm>
            <a:off x="349520" y="350549"/>
            <a:ext cx="3093628" cy="369332"/>
          </a:xfrm>
          <a:prstGeom prst="rect">
            <a:avLst/>
          </a:prstGeom>
        </p:spPr>
        <p:txBody>
          <a:bodyPr wrap="none">
            <a:spAutoFit/>
          </a:bodyPr>
          <a:lstStyle/>
          <a:p>
            <a:r>
              <a:rPr lang="fr-FR" dirty="0" err="1">
                <a:solidFill>
                  <a:srgbClr val="297FD5"/>
                </a:solidFill>
                <a:latin typeface="Courier New"/>
                <a:cs typeface="Courier New"/>
              </a:rPr>
              <a:t>void</a:t>
            </a:r>
            <a:r>
              <a:rPr lang="fr-FR" dirty="0">
                <a:solidFill>
                  <a:srgbClr val="297FD5"/>
                </a:solidFill>
                <a:latin typeface="Courier New"/>
                <a:cs typeface="Courier New"/>
              </a:rPr>
              <a:t> </a:t>
            </a:r>
            <a:r>
              <a:rPr lang="fr-FR" dirty="0" err="1">
                <a:latin typeface="Courier New"/>
                <a:cs typeface="Courier New"/>
              </a:rPr>
              <a:t>push_back</a:t>
            </a:r>
            <a:r>
              <a:rPr lang="fr-FR" dirty="0">
                <a:latin typeface="Courier New"/>
                <a:cs typeface="Courier New"/>
              </a:rPr>
              <a:t> (</a:t>
            </a:r>
            <a:r>
              <a:rPr lang="fr-FR" dirty="0" err="1">
                <a:solidFill>
                  <a:srgbClr val="297FD5"/>
                </a:solidFill>
                <a:latin typeface="Courier New"/>
                <a:cs typeface="Courier New"/>
              </a:rPr>
              <a:t>int</a:t>
            </a:r>
            <a:r>
              <a:rPr lang="fr-FR" dirty="0">
                <a:latin typeface="Courier New"/>
                <a:cs typeface="Courier New"/>
              </a:rPr>
              <a:t>);</a:t>
            </a:r>
          </a:p>
        </p:txBody>
      </p:sp>
      <p:sp>
        <p:nvSpPr>
          <p:cNvPr id="4" name="Rectangle 3"/>
          <p:cNvSpPr/>
          <p:nvPr/>
        </p:nvSpPr>
        <p:spPr>
          <a:xfrm>
            <a:off x="349520" y="898409"/>
            <a:ext cx="7701273" cy="1754327"/>
          </a:xfrm>
          <a:prstGeom prst="rect">
            <a:avLst/>
          </a:prstGeom>
        </p:spPr>
        <p:txBody>
          <a:bodyPr wrap="square">
            <a:spAutoFit/>
          </a:bodyPr>
          <a:lstStyle/>
          <a:p>
            <a:r>
              <a:rPr lang="fr-FR" dirty="0" err="1">
                <a:solidFill>
                  <a:schemeClr val="accent2"/>
                </a:solidFill>
                <a:latin typeface="Courier New"/>
                <a:cs typeface="Courier New"/>
              </a:rPr>
              <a:t>void</a:t>
            </a:r>
            <a:r>
              <a:rPr lang="fr-FR" dirty="0">
                <a:solidFill>
                  <a:schemeClr val="accent2"/>
                </a:solidFill>
                <a:latin typeface="Courier New"/>
                <a:cs typeface="Courier New"/>
              </a:rPr>
              <a:t> </a:t>
            </a:r>
            <a:r>
              <a:rPr lang="fr-FR" dirty="0" err="1">
                <a:latin typeface="Courier New"/>
                <a:cs typeface="Courier New"/>
              </a:rPr>
              <a:t>CListInt</a:t>
            </a:r>
            <a:r>
              <a:rPr lang="fr-FR" dirty="0">
                <a:latin typeface="Courier New"/>
                <a:cs typeface="Courier New"/>
              </a:rPr>
              <a:t>::</a:t>
            </a:r>
            <a:r>
              <a:rPr lang="fr-FR" dirty="0" err="1">
                <a:latin typeface="Courier New"/>
                <a:cs typeface="Courier New"/>
              </a:rPr>
              <a:t>push_back</a:t>
            </a:r>
            <a:r>
              <a:rPr lang="fr-FR" dirty="0">
                <a:latin typeface="Courier New"/>
                <a:cs typeface="Courier New"/>
              </a:rPr>
              <a:t> (</a:t>
            </a:r>
            <a:r>
              <a:rPr lang="fr-FR" dirty="0" err="1">
                <a:solidFill>
                  <a:srgbClr val="297FD5"/>
                </a:solidFill>
                <a:latin typeface="Courier New"/>
                <a:cs typeface="Courier New"/>
              </a:rPr>
              <a:t>int</a:t>
            </a:r>
            <a:r>
              <a:rPr lang="fr-FR" dirty="0">
                <a:solidFill>
                  <a:srgbClr val="297FD5"/>
                </a:solidFill>
                <a:latin typeface="Courier New"/>
                <a:cs typeface="Courier New"/>
              </a:rPr>
              <a:t> </a:t>
            </a:r>
            <a:r>
              <a:rPr lang="fr-FR" dirty="0" smtClean="0">
                <a:latin typeface="Courier New"/>
                <a:cs typeface="Courier New"/>
              </a:rPr>
              <a:t>Val)</a:t>
            </a:r>
            <a:endParaRPr lang="fr-FR" dirty="0">
              <a:latin typeface="Courier New"/>
              <a:cs typeface="Courier New"/>
            </a:endParaRPr>
          </a:p>
          <a:p>
            <a:r>
              <a:rPr lang="fr-FR" dirty="0">
                <a:latin typeface="Courier New"/>
                <a:cs typeface="Courier New"/>
              </a:rPr>
              <a:t>{</a:t>
            </a:r>
          </a:p>
          <a:p>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a:latin typeface="Courier New"/>
                <a:cs typeface="Courier New"/>
              </a:rPr>
              <a:t>pTmp</a:t>
            </a:r>
            <a:r>
              <a:rPr lang="fr-FR" dirty="0">
                <a:latin typeface="Courier New"/>
                <a:cs typeface="Courier New"/>
              </a:rPr>
              <a:t> = </a:t>
            </a:r>
            <a:r>
              <a:rPr lang="fr-FR" dirty="0">
                <a:solidFill>
                  <a:srgbClr val="297FD5"/>
                </a:solidFill>
                <a:latin typeface="Courier New"/>
                <a:cs typeface="Courier New"/>
              </a:rPr>
              <a:t>new</a:t>
            </a:r>
            <a:r>
              <a:rPr lang="fr-FR" dirty="0">
                <a:latin typeface="Courier New"/>
                <a:cs typeface="Courier New"/>
              </a:rPr>
              <a:t> </a:t>
            </a:r>
            <a:r>
              <a:rPr lang="fr-FR" dirty="0" err="1">
                <a:latin typeface="Courier New"/>
                <a:cs typeface="Courier New"/>
              </a:rPr>
              <a:t>CNodeInt</a:t>
            </a:r>
            <a:r>
              <a:rPr lang="fr-FR" dirty="0">
                <a:latin typeface="Courier New"/>
                <a:cs typeface="Courier New"/>
              </a:rPr>
              <a:t> (Val, </a:t>
            </a:r>
            <a:r>
              <a:rPr lang="fr-FR" dirty="0" err="1" smtClean="0">
                <a:solidFill>
                  <a:srgbClr val="297FD5"/>
                </a:solidFill>
                <a:latin typeface="Courier New"/>
                <a:cs typeface="Courier New"/>
              </a:rPr>
              <a:t>nullptr</a:t>
            </a:r>
            <a:r>
              <a:rPr lang="fr-FR" dirty="0" smtClean="0">
                <a:latin typeface="Courier New"/>
                <a:cs typeface="Courier New"/>
              </a:rPr>
              <a:t>)</a:t>
            </a:r>
            <a:r>
              <a:rPr lang="fr-FR" dirty="0">
                <a:latin typeface="Courier New"/>
                <a:cs typeface="Courier New"/>
              </a:rPr>
              <a:t>;</a:t>
            </a:r>
          </a:p>
          <a:p>
            <a:r>
              <a:rPr lang="fr-FR" dirty="0">
                <a:latin typeface="Courier New"/>
                <a:cs typeface="Courier New"/>
              </a:rPr>
              <a:t>	</a:t>
            </a:r>
            <a:r>
              <a:rPr lang="fr-FR" dirty="0" err="1" smtClean="0">
                <a:latin typeface="Courier New"/>
                <a:cs typeface="Courier New"/>
              </a:rPr>
              <a:t>m_Queue</a:t>
            </a:r>
            <a:r>
              <a:rPr lang="fr-FR" dirty="0" smtClean="0">
                <a:latin typeface="Courier New"/>
                <a:cs typeface="Courier New"/>
              </a:rPr>
              <a:t>-&gt;</a:t>
            </a:r>
            <a:r>
              <a:rPr lang="fr-FR" dirty="0" err="1" smtClean="0">
                <a:latin typeface="Courier New"/>
                <a:cs typeface="Courier New"/>
              </a:rPr>
              <a:t>SetNextNode</a:t>
            </a:r>
            <a:r>
              <a:rPr lang="fr-FR" dirty="0" smtClean="0">
                <a:latin typeface="Courier New"/>
                <a:cs typeface="Courier New"/>
              </a:rPr>
              <a:t> </a:t>
            </a:r>
            <a:r>
              <a:rPr lang="fr-FR" dirty="0">
                <a:latin typeface="Courier New"/>
                <a:cs typeface="Courier New"/>
              </a:rPr>
              <a:t>(</a:t>
            </a:r>
            <a:r>
              <a:rPr lang="fr-FR" dirty="0" err="1">
                <a:latin typeface="Courier New"/>
                <a:cs typeface="Courier New"/>
              </a:rPr>
              <a:t>pTmp</a:t>
            </a:r>
            <a:r>
              <a:rPr lang="fr-FR" dirty="0">
                <a:latin typeface="Courier New"/>
                <a:cs typeface="Courier New"/>
              </a:rPr>
              <a:t>);</a:t>
            </a:r>
          </a:p>
          <a:p>
            <a:r>
              <a:rPr lang="fr-FR" dirty="0">
                <a:latin typeface="Courier New"/>
                <a:cs typeface="Courier New"/>
              </a:rPr>
              <a:t>	</a:t>
            </a:r>
            <a:r>
              <a:rPr lang="fr-FR" dirty="0" err="1">
                <a:latin typeface="Courier New"/>
                <a:cs typeface="Courier New"/>
              </a:rPr>
              <a:t>m_Queue</a:t>
            </a:r>
            <a:r>
              <a:rPr lang="fr-FR" dirty="0">
                <a:latin typeface="Courier New"/>
                <a:cs typeface="Courier New"/>
              </a:rPr>
              <a:t> = </a:t>
            </a:r>
            <a:r>
              <a:rPr lang="fr-FR" dirty="0" err="1">
                <a:latin typeface="Courier New"/>
                <a:cs typeface="Courier New"/>
              </a:rPr>
              <a:t>pTmp</a:t>
            </a:r>
            <a:r>
              <a:rPr lang="fr-FR" dirty="0">
                <a:latin typeface="Courier New"/>
                <a:cs typeface="Courier New"/>
              </a:rPr>
              <a:t>;</a:t>
            </a:r>
          </a:p>
          <a:p>
            <a:r>
              <a:rPr lang="fr-FR" dirty="0">
                <a:latin typeface="Courier New"/>
                <a:cs typeface="Courier New"/>
              </a:rPr>
              <a:t>}</a:t>
            </a:r>
          </a:p>
        </p:txBody>
      </p:sp>
      <p:sp>
        <p:nvSpPr>
          <p:cNvPr id="5" name="ZoneTexte 4"/>
          <p:cNvSpPr txBox="1"/>
          <p:nvPr/>
        </p:nvSpPr>
        <p:spPr>
          <a:xfrm>
            <a:off x="426357" y="2812143"/>
            <a:ext cx="2644862" cy="369332"/>
          </a:xfrm>
          <a:prstGeom prst="rect">
            <a:avLst/>
          </a:prstGeom>
          <a:noFill/>
        </p:spPr>
        <p:txBody>
          <a:bodyPr wrap="square" rtlCol="0">
            <a:spAutoFit/>
          </a:bodyPr>
          <a:lstStyle/>
          <a:p>
            <a:r>
              <a:rPr lang="fr-FR" u="sng" dirty="0" smtClean="0"/>
              <a:t>Exemple :</a:t>
            </a:r>
            <a:endParaRPr lang="fr-FR" u="sng" dirty="0"/>
          </a:p>
        </p:txBody>
      </p:sp>
      <p:sp>
        <p:nvSpPr>
          <p:cNvPr id="6" name="Rectangle 5"/>
          <p:cNvSpPr/>
          <p:nvPr/>
        </p:nvSpPr>
        <p:spPr>
          <a:xfrm>
            <a:off x="426357" y="3348335"/>
            <a:ext cx="4572000" cy="923330"/>
          </a:xfrm>
          <a:prstGeom prst="rect">
            <a:avLst/>
          </a:prstGeom>
        </p:spPr>
        <p:txBody>
          <a:bodyPr>
            <a:spAutoFit/>
          </a:bodyPr>
          <a:lstStyle/>
          <a:p>
            <a:r>
              <a:rPr lang="fr-FR" dirty="0" err="1">
                <a:latin typeface="Courier New"/>
                <a:cs typeface="Courier New"/>
              </a:rPr>
              <a:t>AList.push_back</a:t>
            </a:r>
            <a:r>
              <a:rPr lang="fr-FR" dirty="0">
                <a:latin typeface="Courier New"/>
                <a:cs typeface="Courier New"/>
              </a:rPr>
              <a:t> (6);</a:t>
            </a:r>
          </a:p>
          <a:p>
            <a:r>
              <a:rPr lang="fr-FR" dirty="0" err="1" smtClean="0">
                <a:latin typeface="Courier New"/>
                <a:cs typeface="Courier New"/>
              </a:rPr>
              <a:t>AList.push_back</a:t>
            </a:r>
            <a:r>
              <a:rPr lang="fr-FR" dirty="0" smtClean="0">
                <a:latin typeface="Courier New"/>
                <a:cs typeface="Courier New"/>
              </a:rPr>
              <a:t> </a:t>
            </a:r>
            <a:r>
              <a:rPr lang="fr-FR" dirty="0">
                <a:latin typeface="Courier New"/>
                <a:cs typeface="Courier New"/>
              </a:rPr>
              <a:t>(7);</a:t>
            </a:r>
          </a:p>
          <a:p>
            <a:r>
              <a:rPr lang="fr-FR" dirty="0" err="1" smtClean="0">
                <a:latin typeface="Courier New"/>
                <a:cs typeface="Courier New"/>
              </a:rPr>
              <a:t>AList.Show</a:t>
            </a:r>
            <a:r>
              <a:rPr lang="fr-FR" dirty="0" smtClean="0">
                <a:latin typeface="Courier New"/>
                <a:cs typeface="Courier New"/>
              </a:rPr>
              <a:t> </a:t>
            </a:r>
            <a:r>
              <a:rPr lang="fr-FR" dirty="0">
                <a:latin typeface="Courier New"/>
                <a:cs typeface="Courier New"/>
              </a:rPr>
              <a:t>();</a:t>
            </a:r>
          </a:p>
        </p:txBody>
      </p:sp>
      <p:sp>
        <p:nvSpPr>
          <p:cNvPr id="7" name="Rectangle 6"/>
          <p:cNvSpPr/>
          <p:nvPr/>
        </p:nvSpPr>
        <p:spPr>
          <a:xfrm>
            <a:off x="4311052" y="3908167"/>
            <a:ext cx="2955106" cy="369332"/>
          </a:xfrm>
          <a:prstGeom prst="rect">
            <a:avLst/>
          </a:prstGeom>
        </p:spPr>
        <p:txBody>
          <a:bodyPr wrap="none">
            <a:spAutoFit/>
          </a:bodyPr>
          <a:lstStyle/>
          <a:p>
            <a:r>
              <a:rPr lang="fr-FR" dirty="0">
                <a:latin typeface="Courier New"/>
                <a:cs typeface="Courier New"/>
              </a:rPr>
              <a:t>4; 3; 2; 1; 0; 6; 7;</a:t>
            </a:r>
          </a:p>
        </p:txBody>
      </p:sp>
    </p:spTree>
    <p:extLst>
      <p:ext uri="{BB962C8B-B14F-4D97-AF65-F5344CB8AC3E}">
        <p14:creationId xmlns:p14="http://schemas.microsoft.com/office/powerpoint/2010/main" val="4174997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861" y="5300593"/>
            <a:ext cx="3162925" cy="426477"/>
          </a:xfrm>
          <a:prstGeom prst="rect">
            <a:avLst/>
          </a:prstGeom>
          <a:solidFill>
            <a:schemeClr val="bg1"/>
          </a:solidFill>
          <a:effectLst>
            <a:glow rad="101600">
              <a:schemeClr val="tx2">
                <a:alpha val="75000"/>
              </a:schemeClr>
            </a:glow>
            <a:outerShdw blurRad="76200" dist="38100" dir="5400000" rotWithShape="0">
              <a:srgbClr val="000000">
                <a:alpha val="6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latin typeface="Palatino Linotype"/>
            </a:endParaRPr>
          </a:p>
        </p:txBody>
      </p:sp>
      <p:sp>
        <p:nvSpPr>
          <p:cNvPr id="4" name="ZoneTexte 3"/>
          <p:cNvSpPr txBox="1"/>
          <p:nvPr/>
        </p:nvSpPr>
        <p:spPr>
          <a:xfrm>
            <a:off x="492861" y="1248921"/>
            <a:ext cx="7923695" cy="4478149"/>
          </a:xfrm>
          <a:prstGeom prst="rect">
            <a:avLst/>
          </a:prstGeom>
          <a:noFill/>
        </p:spPr>
        <p:txBody>
          <a:bodyPr wrap="square" rtlCol="0">
            <a:spAutoFit/>
          </a:bodyPr>
          <a:lstStyle/>
          <a:p>
            <a:pPr marL="342900" indent="-342900">
              <a:lnSpc>
                <a:spcPct val="200000"/>
              </a:lnSpc>
              <a:buFont typeface="+mj-lt"/>
              <a:buAutoNum type="alphaUcPeriod"/>
            </a:pPr>
            <a:r>
              <a:rPr lang="fr-FR" dirty="0">
                <a:solidFill>
                  <a:prstClr val="white"/>
                </a:solidFill>
              </a:rPr>
              <a:t>Quelques problèmes avec les pointeurs en mémoire dynamique</a:t>
            </a:r>
          </a:p>
          <a:p>
            <a:pPr marL="342900" indent="-342900">
              <a:lnSpc>
                <a:spcPct val="200000"/>
              </a:lnSpc>
              <a:buFont typeface="+mj-lt"/>
              <a:buAutoNum type="alphaUcPeriod"/>
            </a:pPr>
            <a:r>
              <a:rPr lang="fr-FR">
                <a:solidFill>
                  <a:prstClr val="white"/>
                </a:solidFill>
              </a:rPr>
              <a:t>Idiome RAII</a:t>
            </a:r>
          </a:p>
          <a:p>
            <a:pPr marL="342900" indent="-342900">
              <a:lnSpc>
                <a:spcPct val="200000"/>
              </a:lnSpc>
              <a:buFont typeface="+mj-lt"/>
              <a:buAutoNum type="alphaUcPeriod"/>
            </a:pPr>
            <a:r>
              <a:rPr lang="fr-FR" smtClean="0">
                <a:solidFill>
                  <a:prstClr val="white"/>
                </a:solidFill>
                <a:latin typeface="Palatino Linotype"/>
              </a:rPr>
              <a:t>Avant </a:t>
            </a:r>
            <a:r>
              <a:rPr lang="fr-FR" dirty="0" smtClean="0">
                <a:solidFill>
                  <a:prstClr val="white"/>
                </a:solidFill>
                <a:latin typeface="Palatino Linotype"/>
              </a:rPr>
              <a:t>propos pour les listes chainées</a:t>
            </a:r>
          </a:p>
          <a:p>
            <a:pPr marL="342900" indent="-342900">
              <a:lnSpc>
                <a:spcPct val="200000"/>
              </a:lnSpc>
              <a:buFont typeface="+mj-lt"/>
              <a:buAutoNum type="alphaUcPeriod"/>
            </a:pPr>
            <a:r>
              <a:rPr lang="fr-FR" dirty="0" smtClean="0">
                <a:solidFill>
                  <a:prstClr val="white"/>
                </a:solidFill>
                <a:latin typeface="Palatino Linotype"/>
              </a:rPr>
              <a:t>On veut faire quoi?</a:t>
            </a:r>
          </a:p>
          <a:p>
            <a:pPr marL="342900" indent="-342900">
              <a:lnSpc>
                <a:spcPct val="200000"/>
              </a:lnSpc>
              <a:buFont typeface="+mj-lt"/>
              <a:buAutoNum type="alphaUcPeriod"/>
            </a:pPr>
            <a:r>
              <a:rPr lang="fr-FR" dirty="0" smtClean="0">
                <a:solidFill>
                  <a:prstClr val="white"/>
                </a:solidFill>
                <a:latin typeface="Palatino Linotype"/>
              </a:rPr>
              <a:t>Structure et fonctionnalités d’un nœud</a:t>
            </a:r>
          </a:p>
          <a:p>
            <a:pPr marL="342900" indent="-342900">
              <a:lnSpc>
                <a:spcPct val="200000"/>
              </a:lnSpc>
              <a:buFont typeface="+mj-lt"/>
              <a:buAutoNum type="alphaUcPeriod"/>
            </a:pPr>
            <a:r>
              <a:rPr lang="fr-FR" dirty="0" smtClean="0">
                <a:solidFill>
                  <a:prstClr val="white"/>
                </a:solidFill>
                <a:latin typeface="Palatino Linotype"/>
              </a:rPr>
              <a:t>Une première liste chainée</a:t>
            </a:r>
          </a:p>
          <a:p>
            <a:pPr marL="342900" indent="-342900">
              <a:lnSpc>
                <a:spcPct val="200000"/>
              </a:lnSpc>
              <a:buFont typeface="+mj-lt"/>
              <a:buAutoNum type="alphaUcPeriod"/>
            </a:pPr>
            <a:r>
              <a:rPr lang="fr-FR" dirty="0" smtClean="0">
                <a:solidFill>
                  <a:prstClr val="white"/>
                </a:solidFill>
                <a:latin typeface="Palatino Linotype"/>
              </a:rPr>
              <a:t>Classe pour liste chainée</a:t>
            </a:r>
          </a:p>
          <a:p>
            <a:pPr marL="342900" indent="-342900">
              <a:lnSpc>
                <a:spcPct val="200000"/>
              </a:lnSpc>
              <a:buFont typeface="+mj-lt"/>
              <a:buAutoNum type="alphaUcPeriod"/>
            </a:pPr>
            <a:r>
              <a:rPr lang="fr-FR" dirty="0" smtClean="0">
                <a:solidFill>
                  <a:prstClr val="white"/>
                </a:solidFill>
                <a:latin typeface="Palatino Linotype"/>
              </a:rPr>
              <a:t>Technique de la sentinelle</a:t>
            </a:r>
            <a:endParaRPr lang="fr-FR" dirty="0">
              <a:solidFill>
                <a:prstClr val="white"/>
              </a:solidFill>
              <a:latin typeface="Palatino Linotype"/>
            </a:endParaRPr>
          </a:p>
        </p:txBody>
      </p:sp>
      <p:sp>
        <p:nvSpPr>
          <p:cNvPr id="3" name="Titre 2"/>
          <p:cNvSpPr>
            <a:spLocks noGrp="1"/>
          </p:cNvSpPr>
          <p:nvPr>
            <p:ph type="title"/>
          </p:nvPr>
        </p:nvSpPr>
        <p:spPr>
          <a:xfrm>
            <a:off x="369682" y="337181"/>
            <a:ext cx="7543800" cy="914400"/>
          </a:xfrm>
        </p:spPr>
        <p:txBody>
          <a:bodyPr/>
          <a:lstStyle/>
          <a:p>
            <a:r>
              <a:rPr lang="fr-FR" dirty="0" smtClean="0"/>
              <a:t>Plan</a:t>
            </a:r>
            <a:endParaRPr lang="fr-FR" dirty="0"/>
          </a:p>
        </p:txBody>
      </p:sp>
    </p:spTree>
    <p:extLst>
      <p:ext uri="{BB962C8B-B14F-4D97-AF65-F5344CB8AC3E}">
        <p14:creationId xmlns:p14="http://schemas.microsoft.com/office/powerpoint/2010/main" val="21042262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p:cNvSpPr txBox="1">
            <a:spLocks/>
          </p:cNvSpPr>
          <p:nvPr/>
        </p:nvSpPr>
        <p:spPr>
          <a:xfrm>
            <a:off x="426362" y="138604"/>
            <a:ext cx="8602617" cy="914400"/>
          </a:xfrm>
          <a:prstGeom prst="rect">
            <a:avLst/>
          </a:prstGeom>
        </p:spPr>
        <p:txBody>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smtClean="0">
                <a:solidFill>
                  <a:prstClr val="white"/>
                </a:solidFill>
                <a:latin typeface="Palatino Linotype"/>
              </a:rPr>
              <a:t>H. Sentinelle et liste chainée</a:t>
            </a:r>
            <a:endParaRPr lang="fr-FR" dirty="0">
              <a:solidFill>
                <a:prstClr val="white"/>
              </a:solidFill>
              <a:latin typeface="Palatino Linotype"/>
            </a:endParaRPr>
          </a:p>
        </p:txBody>
      </p:sp>
      <p:sp>
        <p:nvSpPr>
          <p:cNvPr id="3" name="ZoneTexte 2"/>
          <p:cNvSpPr txBox="1"/>
          <p:nvPr/>
        </p:nvSpPr>
        <p:spPr>
          <a:xfrm>
            <a:off x="589643" y="1224643"/>
            <a:ext cx="7148286" cy="923330"/>
          </a:xfrm>
          <a:prstGeom prst="rect">
            <a:avLst/>
          </a:prstGeom>
          <a:noFill/>
        </p:spPr>
        <p:txBody>
          <a:bodyPr wrap="square" rtlCol="0">
            <a:spAutoFit/>
          </a:bodyPr>
          <a:lstStyle/>
          <a:p>
            <a:r>
              <a:rPr lang="fr-FR" dirty="0" smtClean="0"/>
              <a:t>Afin d’éviter la multiplication des fonctions d’ajout, la prise en compte du cas particulier de la tête de liste lors de sa suppression, on ajoute, en tête de liste un élément fictif appelé sentinelle. </a:t>
            </a:r>
            <a:endParaRPr lang="fr-FR" dirty="0"/>
          </a:p>
        </p:txBody>
      </p:sp>
      <p:sp>
        <p:nvSpPr>
          <p:cNvPr id="4" name="Rectangle 3"/>
          <p:cNvSpPr/>
          <p:nvPr/>
        </p:nvSpPr>
        <p:spPr>
          <a:xfrm>
            <a:off x="589643" y="2459504"/>
            <a:ext cx="8209643" cy="646331"/>
          </a:xfrm>
          <a:prstGeom prst="rect">
            <a:avLst/>
          </a:prstGeom>
        </p:spPr>
        <p:txBody>
          <a:bodyPr wrap="square">
            <a:spAutoFit/>
          </a:bodyPr>
          <a:lstStyle/>
          <a:p>
            <a:r>
              <a:rPr lang="fr-FR" dirty="0" err="1">
                <a:latin typeface="Courier New"/>
                <a:cs typeface="Courier New"/>
              </a:rPr>
              <a:t>CListInt</a:t>
            </a:r>
            <a:r>
              <a:rPr lang="fr-FR" dirty="0">
                <a:latin typeface="Courier New"/>
                <a:cs typeface="Courier New"/>
              </a:rPr>
              <a:t>::</a:t>
            </a:r>
            <a:r>
              <a:rPr lang="fr-FR" dirty="0" err="1">
                <a:latin typeface="Courier New"/>
                <a:cs typeface="Courier New"/>
              </a:rPr>
              <a:t>CListInt</a:t>
            </a:r>
            <a:r>
              <a:rPr lang="fr-FR" dirty="0">
                <a:latin typeface="Courier New"/>
                <a:cs typeface="Courier New"/>
              </a:rPr>
              <a:t> () : </a:t>
            </a:r>
            <a:r>
              <a:rPr lang="fr-FR" dirty="0" err="1">
                <a:latin typeface="Courier New"/>
                <a:cs typeface="Courier New"/>
              </a:rPr>
              <a:t>m_Head</a:t>
            </a:r>
            <a:r>
              <a:rPr lang="fr-FR" dirty="0">
                <a:latin typeface="Courier New"/>
                <a:cs typeface="Courier New"/>
              </a:rPr>
              <a:t> (</a:t>
            </a:r>
            <a:r>
              <a:rPr lang="fr-FR" dirty="0">
                <a:solidFill>
                  <a:srgbClr val="297FD5"/>
                </a:solidFill>
                <a:latin typeface="Courier New"/>
                <a:cs typeface="Courier New"/>
              </a:rPr>
              <a:t>new</a:t>
            </a:r>
            <a:r>
              <a:rPr lang="fr-FR" dirty="0">
                <a:latin typeface="Courier New"/>
                <a:cs typeface="Courier New"/>
              </a:rPr>
              <a:t> </a:t>
            </a:r>
            <a:r>
              <a:rPr lang="fr-FR" dirty="0" err="1">
                <a:latin typeface="Courier New"/>
                <a:cs typeface="Courier New"/>
              </a:rPr>
              <a:t>CNodeInt</a:t>
            </a:r>
            <a:r>
              <a:rPr lang="fr-FR" dirty="0">
                <a:latin typeface="Courier New"/>
                <a:cs typeface="Courier New"/>
              </a:rPr>
              <a:t> ()), </a:t>
            </a:r>
            <a:r>
              <a:rPr lang="fr-FR" dirty="0" smtClean="0">
                <a:latin typeface="Courier New"/>
                <a:cs typeface="Courier New"/>
              </a:rPr>
              <a:t/>
            </a:r>
            <a:br>
              <a:rPr lang="fr-FR" dirty="0" smtClean="0">
                <a:latin typeface="Courier New"/>
                <a:cs typeface="Courier New"/>
              </a:rPr>
            </a:br>
            <a:r>
              <a:rPr lang="fr-FR" dirty="0" smtClean="0">
                <a:latin typeface="Courier New"/>
                <a:cs typeface="Courier New"/>
              </a:rPr>
              <a:t>		                 </a:t>
            </a:r>
            <a:r>
              <a:rPr lang="fr-FR" dirty="0" err="1" smtClean="0">
                <a:latin typeface="Courier New"/>
                <a:cs typeface="Courier New"/>
              </a:rPr>
              <a:t>m_Queue</a:t>
            </a:r>
            <a:r>
              <a:rPr lang="fr-FR" dirty="0" smtClean="0">
                <a:latin typeface="Courier New"/>
                <a:cs typeface="Courier New"/>
              </a:rPr>
              <a:t> </a:t>
            </a:r>
            <a:r>
              <a:rPr lang="fr-FR" dirty="0">
                <a:latin typeface="Courier New"/>
                <a:cs typeface="Courier New"/>
              </a:rPr>
              <a:t>(</a:t>
            </a:r>
            <a:r>
              <a:rPr lang="fr-FR" dirty="0" err="1">
                <a:latin typeface="Courier New"/>
                <a:cs typeface="Courier New"/>
              </a:rPr>
              <a:t>m_Head</a:t>
            </a:r>
            <a:r>
              <a:rPr lang="fr-FR" dirty="0">
                <a:latin typeface="Courier New"/>
                <a:cs typeface="Courier New"/>
              </a:rPr>
              <a:t>) {};</a:t>
            </a:r>
          </a:p>
        </p:txBody>
      </p:sp>
      <p:sp>
        <p:nvSpPr>
          <p:cNvPr id="5" name="Rectangle 4"/>
          <p:cNvSpPr/>
          <p:nvPr/>
        </p:nvSpPr>
        <p:spPr>
          <a:xfrm>
            <a:off x="589643" y="3290501"/>
            <a:ext cx="8091712" cy="1477328"/>
          </a:xfrm>
          <a:prstGeom prst="rect">
            <a:avLst/>
          </a:prstGeom>
        </p:spPr>
        <p:txBody>
          <a:bodyPr wrap="square">
            <a:spAutoFit/>
          </a:bodyPr>
          <a:lstStyle/>
          <a:p>
            <a:r>
              <a:rPr lang="fr-FR" dirty="0" err="1">
                <a:solidFill>
                  <a:srgbClr val="297FD5"/>
                </a:solidFill>
                <a:latin typeface="Courier New"/>
                <a:cs typeface="Courier New"/>
              </a:rPr>
              <a:t>void</a:t>
            </a:r>
            <a:r>
              <a:rPr lang="fr-FR" dirty="0">
                <a:solidFill>
                  <a:srgbClr val="297FD5"/>
                </a:solidFill>
                <a:latin typeface="Courier New"/>
                <a:cs typeface="Courier New"/>
              </a:rPr>
              <a:t> </a:t>
            </a:r>
            <a:r>
              <a:rPr lang="fr-FR" dirty="0" err="1">
                <a:latin typeface="Courier New"/>
                <a:cs typeface="Courier New"/>
              </a:rPr>
              <a:t>CListInt</a:t>
            </a:r>
            <a:r>
              <a:rPr lang="fr-FR" dirty="0">
                <a:latin typeface="Courier New"/>
                <a:cs typeface="Courier New"/>
              </a:rPr>
              <a:t>::</a:t>
            </a:r>
            <a:r>
              <a:rPr lang="fr-FR" dirty="0" err="1">
                <a:latin typeface="Courier New"/>
                <a:cs typeface="Courier New"/>
              </a:rPr>
              <a:t>AddAfter</a:t>
            </a:r>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a:latin typeface="Courier New"/>
                <a:cs typeface="Courier New"/>
              </a:rPr>
              <a:t>ptr</a:t>
            </a:r>
            <a:r>
              <a:rPr lang="fr-FR" dirty="0">
                <a:latin typeface="Courier New"/>
                <a:cs typeface="Courier New"/>
              </a:rPr>
              <a:t>, </a:t>
            </a:r>
            <a:r>
              <a:rPr lang="fr-FR" dirty="0" err="1">
                <a:solidFill>
                  <a:srgbClr val="297FD5"/>
                </a:solidFill>
                <a:latin typeface="Courier New"/>
                <a:cs typeface="Courier New"/>
              </a:rPr>
              <a:t>int</a:t>
            </a:r>
            <a:r>
              <a:rPr lang="fr-FR" dirty="0">
                <a:solidFill>
                  <a:srgbClr val="297FD5"/>
                </a:solidFill>
                <a:latin typeface="Courier New"/>
                <a:cs typeface="Courier New"/>
              </a:rPr>
              <a:t> </a:t>
            </a:r>
            <a:r>
              <a:rPr lang="fr-FR" dirty="0">
                <a:latin typeface="Courier New"/>
                <a:cs typeface="Courier New"/>
              </a:rPr>
              <a:t>Val)</a:t>
            </a:r>
          </a:p>
          <a:p>
            <a:r>
              <a:rPr lang="fr-FR" dirty="0">
                <a:latin typeface="Courier New"/>
                <a:cs typeface="Courier New"/>
              </a:rPr>
              <a:t>{</a:t>
            </a:r>
          </a:p>
          <a:p>
            <a:r>
              <a:rPr lang="fr-FR" dirty="0">
                <a:latin typeface="Courier New"/>
                <a:cs typeface="Courier New"/>
              </a:rPr>
              <a:t>	</a:t>
            </a:r>
            <a:r>
              <a:rPr lang="fr-FR" dirty="0" err="1" smtClean="0">
                <a:latin typeface="Courier New"/>
                <a:cs typeface="Courier New"/>
              </a:rPr>
              <a:t>ptr</a:t>
            </a:r>
            <a:r>
              <a:rPr lang="fr-FR" dirty="0" smtClean="0">
                <a:latin typeface="Courier New"/>
                <a:cs typeface="Courier New"/>
              </a:rPr>
              <a:t>-&gt;</a:t>
            </a:r>
            <a:r>
              <a:rPr lang="fr-FR" dirty="0" err="1" smtClean="0">
                <a:latin typeface="Courier New"/>
                <a:cs typeface="Courier New"/>
              </a:rPr>
              <a:t>SetNextNode</a:t>
            </a:r>
            <a:r>
              <a:rPr lang="fr-FR" dirty="0" smtClean="0">
                <a:latin typeface="Courier New"/>
                <a:cs typeface="Courier New"/>
              </a:rPr>
              <a:t> </a:t>
            </a:r>
            <a:r>
              <a:rPr lang="fr-FR" dirty="0">
                <a:latin typeface="Courier New"/>
                <a:cs typeface="Courier New"/>
              </a:rPr>
              <a:t>(</a:t>
            </a:r>
            <a:r>
              <a:rPr lang="fr-FR" dirty="0">
                <a:solidFill>
                  <a:srgbClr val="297FD5"/>
                </a:solidFill>
                <a:latin typeface="Courier New"/>
                <a:cs typeface="Courier New"/>
              </a:rPr>
              <a:t>new </a:t>
            </a:r>
            <a:endParaRPr lang="fr-FR" dirty="0" smtClean="0">
              <a:solidFill>
                <a:srgbClr val="297FD5"/>
              </a:solidFill>
              <a:latin typeface="Courier New"/>
              <a:cs typeface="Courier New"/>
            </a:endParaRPr>
          </a:p>
          <a:p>
            <a:r>
              <a:rPr lang="fr-FR" dirty="0">
                <a:latin typeface="Courier New"/>
                <a:cs typeface="Courier New"/>
              </a:rPr>
              <a:t> </a:t>
            </a:r>
            <a:r>
              <a:rPr lang="fr-FR" dirty="0" smtClean="0">
                <a:latin typeface="Courier New"/>
                <a:cs typeface="Courier New"/>
              </a:rPr>
              <a:t>         </a:t>
            </a:r>
            <a:r>
              <a:rPr lang="fr-FR" dirty="0" err="1" smtClean="0">
                <a:latin typeface="Courier New"/>
                <a:cs typeface="Courier New"/>
              </a:rPr>
              <a:t>CNodeInt</a:t>
            </a:r>
            <a:r>
              <a:rPr lang="fr-FR" dirty="0" smtClean="0">
                <a:latin typeface="Courier New"/>
                <a:cs typeface="Courier New"/>
              </a:rPr>
              <a:t> </a:t>
            </a:r>
            <a:r>
              <a:rPr lang="fr-FR" dirty="0">
                <a:latin typeface="Courier New"/>
                <a:cs typeface="Courier New"/>
              </a:rPr>
              <a:t>(Val, </a:t>
            </a:r>
            <a:r>
              <a:rPr lang="fr-FR" dirty="0" err="1">
                <a:latin typeface="Courier New"/>
                <a:cs typeface="Courier New"/>
              </a:rPr>
              <a:t>ptr</a:t>
            </a:r>
            <a:r>
              <a:rPr lang="fr-FR" dirty="0">
                <a:latin typeface="Courier New"/>
                <a:cs typeface="Courier New"/>
              </a:rPr>
              <a:t>-</a:t>
            </a:r>
            <a:r>
              <a:rPr lang="fr-FR" dirty="0" smtClean="0">
                <a:latin typeface="Courier New"/>
                <a:cs typeface="Courier New"/>
              </a:rPr>
              <a:t>&gt;</a:t>
            </a:r>
            <a:r>
              <a:rPr lang="fr-FR" dirty="0" err="1" smtClean="0">
                <a:latin typeface="Courier New"/>
                <a:cs typeface="Courier New"/>
              </a:rPr>
              <a:t>GetNextNode</a:t>
            </a:r>
            <a:r>
              <a:rPr lang="fr-FR" dirty="0">
                <a:latin typeface="Courier New"/>
                <a:cs typeface="Courier New"/>
              </a:rPr>
              <a:t>()));</a:t>
            </a:r>
          </a:p>
          <a:p>
            <a:r>
              <a:rPr lang="fr-FR" dirty="0">
                <a:latin typeface="Courier New"/>
                <a:cs typeface="Courier New"/>
              </a:rPr>
              <a:t>}</a:t>
            </a:r>
          </a:p>
        </p:txBody>
      </p:sp>
      <p:sp>
        <p:nvSpPr>
          <p:cNvPr id="8" name="ZoneTexte 7"/>
          <p:cNvSpPr txBox="1"/>
          <p:nvPr/>
        </p:nvSpPr>
        <p:spPr>
          <a:xfrm>
            <a:off x="589643" y="4895334"/>
            <a:ext cx="4962071" cy="369332"/>
          </a:xfrm>
          <a:prstGeom prst="rect">
            <a:avLst/>
          </a:prstGeom>
          <a:noFill/>
        </p:spPr>
        <p:txBody>
          <a:bodyPr wrap="square" rtlCol="0">
            <a:spAutoFit/>
          </a:bodyPr>
          <a:lstStyle/>
          <a:p>
            <a:r>
              <a:rPr lang="fr-FR" dirty="0" smtClean="0"/>
              <a:t>Exemple : </a:t>
            </a:r>
            <a:endParaRPr lang="fr-FR" dirty="0"/>
          </a:p>
        </p:txBody>
      </p:sp>
      <p:sp>
        <p:nvSpPr>
          <p:cNvPr id="9" name="Rectangle 8"/>
          <p:cNvSpPr/>
          <p:nvPr/>
        </p:nvSpPr>
        <p:spPr>
          <a:xfrm>
            <a:off x="580572" y="5264666"/>
            <a:ext cx="7157357" cy="646331"/>
          </a:xfrm>
          <a:prstGeom prst="rect">
            <a:avLst/>
          </a:prstGeom>
        </p:spPr>
        <p:txBody>
          <a:bodyPr wrap="square">
            <a:spAutoFit/>
          </a:bodyPr>
          <a:lstStyle/>
          <a:p>
            <a:r>
              <a:rPr lang="fr-FR" dirty="0">
                <a:solidFill>
                  <a:srgbClr val="297FD5"/>
                </a:solidFill>
                <a:latin typeface="Courier New"/>
                <a:cs typeface="Courier New"/>
              </a:rPr>
              <a:t>for</a:t>
            </a:r>
            <a:r>
              <a:rPr lang="fr-FR" dirty="0">
                <a:latin typeface="Courier New"/>
                <a:cs typeface="Courier New"/>
              </a:rPr>
              <a:t> (</a:t>
            </a:r>
            <a:r>
              <a:rPr lang="fr-FR" dirty="0" err="1">
                <a:solidFill>
                  <a:srgbClr val="297FD5"/>
                </a:solidFill>
                <a:latin typeface="Courier New"/>
                <a:cs typeface="Courier New"/>
              </a:rPr>
              <a:t>unsigned</a:t>
            </a:r>
            <a:r>
              <a:rPr lang="fr-FR" dirty="0">
                <a:solidFill>
                  <a:srgbClr val="297FD5"/>
                </a:solidFill>
                <a:latin typeface="Courier New"/>
                <a:cs typeface="Courier New"/>
              </a:rPr>
              <a:t> </a:t>
            </a:r>
            <a:r>
              <a:rPr lang="fr-FR" dirty="0">
                <a:latin typeface="Courier New"/>
                <a:cs typeface="Courier New"/>
              </a:rPr>
              <a:t>i = 20; i; i -= 2) </a:t>
            </a:r>
            <a:endParaRPr lang="fr-FR" dirty="0" smtClean="0">
              <a:latin typeface="Courier New"/>
              <a:cs typeface="Courier New"/>
            </a:endParaRPr>
          </a:p>
          <a:p>
            <a:r>
              <a:rPr lang="fr-FR" dirty="0">
                <a:latin typeface="Courier New"/>
                <a:cs typeface="Courier New"/>
              </a:rPr>
              <a:t> </a:t>
            </a:r>
            <a:r>
              <a:rPr lang="fr-FR" dirty="0" smtClean="0">
                <a:latin typeface="Courier New"/>
                <a:cs typeface="Courier New"/>
              </a:rPr>
              <a:t>    </a:t>
            </a:r>
            <a:r>
              <a:rPr lang="fr-FR" dirty="0" err="1" smtClean="0">
                <a:latin typeface="Courier New"/>
                <a:cs typeface="Courier New"/>
              </a:rPr>
              <a:t>AList.AddAfter</a:t>
            </a:r>
            <a:r>
              <a:rPr lang="fr-FR" dirty="0" smtClean="0">
                <a:latin typeface="Courier New"/>
                <a:cs typeface="Courier New"/>
              </a:rPr>
              <a:t> </a:t>
            </a:r>
            <a:r>
              <a:rPr lang="fr-FR" dirty="0">
                <a:latin typeface="Courier New"/>
                <a:cs typeface="Courier New"/>
              </a:rPr>
              <a:t>(</a:t>
            </a:r>
            <a:r>
              <a:rPr lang="fr-FR" dirty="0" err="1">
                <a:latin typeface="Courier New"/>
                <a:cs typeface="Courier New"/>
              </a:rPr>
              <a:t>AList.Begin</a:t>
            </a:r>
            <a:r>
              <a:rPr lang="fr-FR" dirty="0">
                <a:latin typeface="Courier New"/>
                <a:cs typeface="Courier New"/>
              </a:rPr>
              <a:t> (), i</a:t>
            </a:r>
            <a:r>
              <a:rPr lang="fr-FR" dirty="0" smtClean="0">
                <a:latin typeface="Courier New"/>
                <a:cs typeface="Courier New"/>
              </a:rPr>
              <a:t>)</a:t>
            </a:r>
            <a:r>
              <a:rPr lang="fr-FR" dirty="0">
                <a:latin typeface="Courier New"/>
                <a:cs typeface="Courier New"/>
              </a:rPr>
              <a:t>;</a:t>
            </a:r>
            <a:endParaRPr lang="fr-FR" dirty="0" smtClean="0">
              <a:latin typeface="Courier New"/>
              <a:cs typeface="Courier New"/>
            </a:endParaRPr>
          </a:p>
        </p:txBody>
      </p:sp>
    </p:spTree>
    <p:extLst>
      <p:ext uri="{BB962C8B-B14F-4D97-AF65-F5344CB8AC3E}">
        <p14:creationId xmlns:p14="http://schemas.microsoft.com/office/powerpoint/2010/main" val="352574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8214" y="1027197"/>
            <a:ext cx="7620000" cy="2031325"/>
          </a:xfrm>
          <a:prstGeom prst="rect">
            <a:avLst/>
          </a:prstGeom>
        </p:spPr>
        <p:txBody>
          <a:bodyPr wrap="square">
            <a:spAutoFit/>
          </a:bodyPr>
          <a:lstStyle/>
          <a:p>
            <a:r>
              <a:rPr lang="fr-FR" dirty="0" err="1">
                <a:solidFill>
                  <a:srgbClr val="297FD5"/>
                </a:solidFill>
                <a:latin typeface="Courier New"/>
                <a:cs typeface="Courier New"/>
              </a:rPr>
              <a:t>void</a:t>
            </a:r>
            <a:r>
              <a:rPr lang="fr-FR" dirty="0">
                <a:solidFill>
                  <a:srgbClr val="297FD5"/>
                </a:solidFill>
                <a:latin typeface="Courier New"/>
                <a:cs typeface="Courier New"/>
              </a:rPr>
              <a:t> </a:t>
            </a:r>
            <a:r>
              <a:rPr lang="fr-FR" dirty="0" err="1">
                <a:latin typeface="Courier New"/>
                <a:cs typeface="Courier New"/>
              </a:rPr>
              <a:t>CListInt</a:t>
            </a:r>
            <a:r>
              <a:rPr lang="fr-FR" dirty="0">
                <a:latin typeface="Courier New"/>
                <a:cs typeface="Courier New"/>
              </a:rPr>
              <a:t>::Show () </a:t>
            </a:r>
            <a:r>
              <a:rPr lang="fr-FR" dirty="0" err="1">
                <a:solidFill>
                  <a:srgbClr val="297FD5"/>
                </a:solidFill>
                <a:latin typeface="Courier New"/>
                <a:cs typeface="Courier New"/>
              </a:rPr>
              <a:t>const</a:t>
            </a:r>
            <a:endParaRPr lang="fr-FR" dirty="0">
              <a:solidFill>
                <a:srgbClr val="297FD5"/>
              </a:solidFill>
              <a:latin typeface="Courier New"/>
              <a:cs typeface="Courier New"/>
            </a:endParaRPr>
          </a:p>
          <a:p>
            <a:r>
              <a:rPr lang="fr-FR" dirty="0">
                <a:latin typeface="Courier New"/>
                <a:cs typeface="Courier New"/>
              </a:rPr>
              <a:t>{</a:t>
            </a:r>
          </a:p>
          <a:p>
            <a:r>
              <a:rPr lang="fr-FR" dirty="0">
                <a:latin typeface="Courier New"/>
                <a:cs typeface="Courier New"/>
              </a:rPr>
              <a:t>	</a:t>
            </a:r>
            <a:r>
              <a:rPr lang="fr-FR" dirty="0">
                <a:solidFill>
                  <a:srgbClr val="297FD5"/>
                </a:solidFill>
                <a:latin typeface="Courier New"/>
                <a:cs typeface="Courier New"/>
              </a:rPr>
              <a:t>for</a:t>
            </a:r>
            <a:r>
              <a:rPr lang="fr-FR" dirty="0">
                <a:latin typeface="Courier New"/>
                <a:cs typeface="Courier New"/>
              </a:rPr>
              <a:t> (</a:t>
            </a:r>
            <a:r>
              <a:rPr lang="fr-FR" dirty="0" err="1">
                <a:latin typeface="Courier New"/>
                <a:cs typeface="Courier New"/>
              </a:rPr>
              <a:t>CNodeInt</a:t>
            </a:r>
            <a:r>
              <a:rPr lang="fr-FR" dirty="0">
                <a:latin typeface="Courier New"/>
                <a:cs typeface="Courier New"/>
              </a:rPr>
              <a:t>* </a:t>
            </a:r>
            <a:r>
              <a:rPr lang="fr-FR" dirty="0" err="1">
                <a:latin typeface="Courier New"/>
                <a:cs typeface="Courier New"/>
              </a:rPr>
              <a:t>Ptr</a:t>
            </a:r>
            <a:r>
              <a:rPr lang="fr-FR" dirty="0">
                <a:latin typeface="Courier New"/>
                <a:cs typeface="Courier New"/>
              </a:rPr>
              <a:t> (</a:t>
            </a:r>
            <a:r>
              <a:rPr lang="fr-FR" dirty="0" err="1">
                <a:latin typeface="Courier New"/>
                <a:cs typeface="Courier New"/>
              </a:rPr>
              <a:t>m_Head</a:t>
            </a:r>
            <a:r>
              <a:rPr lang="fr-FR" dirty="0">
                <a:latin typeface="Courier New"/>
                <a:cs typeface="Courier New"/>
              </a:rPr>
              <a:t> -&gt; </a:t>
            </a:r>
            <a:r>
              <a:rPr lang="fr-FR" dirty="0" err="1">
                <a:latin typeface="Courier New"/>
                <a:cs typeface="Courier New"/>
              </a:rPr>
              <a:t>GetNextNode</a:t>
            </a:r>
            <a:r>
              <a:rPr lang="fr-FR" dirty="0">
                <a:latin typeface="Courier New"/>
                <a:cs typeface="Courier New"/>
              </a:rPr>
              <a:t>()); </a:t>
            </a:r>
            <a:endParaRPr lang="fr-FR" dirty="0" smtClean="0">
              <a:latin typeface="Courier New"/>
              <a:cs typeface="Courier New"/>
            </a:endParaRPr>
          </a:p>
          <a:p>
            <a:r>
              <a:rPr lang="fr-FR" dirty="0">
                <a:latin typeface="Courier New"/>
                <a:cs typeface="Courier New"/>
              </a:rPr>
              <a:t> </a:t>
            </a:r>
            <a:r>
              <a:rPr lang="fr-FR" dirty="0" smtClean="0">
                <a:latin typeface="Courier New"/>
                <a:cs typeface="Courier New"/>
              </a:rPr>
              <a:t>        </a:t>
            </a:r>
            <a:r>
              <a:rPr lang="fr-FR" dirty="0" err="1" smtClean="0">
                <a:latin typeface="Courier New"/>
                <a:cs typeface="Courier New"/>
              </a:rPr>
              <a:t>Ptr</a:t>
            </a:r>
            <a:r>
              <a:rPr lang="fr-FR" dirty="0" smtClean="0">
                <a:latin typeface="Courier New"/>
                <a:cs typeface="Courier New"/>
              </a:rPr>
              <a:t> != </a:t>
            </a:r>
            <a:r>
              <a:rPr lang="fr-FR" dirty="0" err="1" smtClean="0">
                <a:solidFill>
                  <a:srgbClr val="297FD5"/>
                </a:solidFill>
                <a:latin typeface="Courier New"/>
                <a:cs typeface="Courier New"/>
              </a:rPr>
              <a:t>m_Queue</a:t>
            </a:r>
            <a:r>
              <a:rPr lang="fr-FR" dirty="0" smtClean="0">
                <a:latin typeface="Courier New"/>
                <a:cs typeface="Courier New"/>
              </a:rPr>
              <a:t>; </a:t>
            </a:r>
            <a:r>
              <a:rPr lang="fr-FR" dirty="0" err="1">
                <a:latin typeface="Courier New"/>
                <a:cs typeface="Courier New"/>
              </a:rPr>
              <a:t>Ptr</a:t>
            </a:r>
            <a:r>
              <a:rPr lang="fr-FR" dirty="0">
                <a:latin typeface="Courier New"/>
                <a:cs typeface="Courier New"/>
              </a:rPr>
              <a:t> = </a:t>
            </a:r>
            <a:r>
              <a:rPr lang="fr-FR" dirty="0" err="1">
                <a:latin typeface="Courier New"/>
                <a:cs typeface="Courier New"/>
              </a:rPr>
              <a:t>Ptr</a:t>
            </a:r>
            <a:r>
              <a:rPr lang="fr-FR" dirty="0">
                <a:latin typeface="Courier New"/>
                <a:cs typeface="Courier New"/>
              </a:rPr>
              <a:t>-&gt;</a:t>
            </a:r>
            <a:r>
              <a:rPr lang="fr-FR" dirty="0" err="1">
                <a:latin typeface="Courier New"/>
                <a:cs typeface="Courier New"/>
              </a:rPr>
              <a:t>GetNextNode</a:t>
            </a:r>
            <a:r>
              <a:rPr lang="fr-FR" dirty="0">
                <a:latin typeface="Courier New"/>
                <a:cs typeface="Courier New"/>
              </a:rPr>
              <a:t> ())</a:t>
            </a:r>
          </a:p>
          <a:p>
            <a:r>
              <a:rPr lang="en-US" dirty="0">
                <a:latin typeface="Courier New"/>
                <a:cs typeface="Courier New"/>
              </a:rPr>
              <a:t>			</a:t>
            </a:r>
            <a:r>
              <a:rPr lang="en-US" dirty="0" err="1">
                <a:solidFill>
                  <a:srgbClr val="297FD5"/>
                </a:solidFill>
                <a:latin typeface="Courier New"/>
                <a:cs typeface="Courier New"/>
              </a:rPr>
              <a:t>cout</a:t>
            </a:r>
            <a:r>
              <a:rPr lang="en-US" dirty="0">
                <a:solidFill>
                  <a:srgbClr val="297FD5"/>
                </a:solidFill>
                <a:latin typeface="Courier New"/>
                <a:cs typeface="Courier New"/>
              </a:rPr>
              <a:t> </a:t>
            </a:r>
            <a:r>
              <a:rPr lang="en-US" dirty="0">
                <a:latin typeface="Courier New"/>
                <a:cs typeface="Courier New"/>
              </a:rPr>
              <a:t>&lt;&lt; </a:t>
            </a:r>
            <a:r>
              <a:rPr lang="en-US" dirty="0" err="1">
                <a:latin typeface="Courier New"/>
                <a:cs typeface="Courier New"/>
              </a:rPr>
              <a:t>Ptr</a:t>
            </a:r>
            <a:r>
              <a:rPr lang="en-US" dirty="0">
                <a:latin typeface="Courier New"/>
                <a:cs typeface="Courier New"/>
              </a:rPr>
              <a:t>-&gt;</a:t>
            </a:r>
            <a:r>
              <a:rPr lang="en-US" dirty="0" err="1">
                <a:latin typeface="Courier New"/>
                <a:cs typeface="Courier New"/>
              </a:rPr>
              <a:t>GetData</a:t>
            </a:r>
            <a:r>
              <a:rPr lang="en-US" dirty="0">
                <a:latin typeface="Courier New"/>
                <a:cs typeface="Courier New"/>
              </a:rPr>
              <a:t>() &lt;&lt; "; ";</a:t>
            </a:r>
          </a:p>
          <a:p>
            <a:r>
              <a:rPr lang="en-US" dirty="0">
                <a:latin typeface="Courier New"/>
                <a:cs typeface="Courier New"/>
              </a:rPr>
              <a:t>	</a:t>
            </a:r>
            <a:r>
              <a:rPr lang="en-US" dirty="0" err="1">
                <a:solidFill>
                  <a:srgbClr val="297FD5"/>
                </a:solidFill>
                <a:latin typeface="Courier New"/>
                <a:cs typeface="Courier New"/>
              </a:rPr>
              <a:t>cout</a:t>
            </a:r>
            <a:r>
              <a:rPr lang="en-US" dirty="0">
                <a:solidFill>
                  <a:srgbClr val="297FD5"/>
                </a:solidFill>
                <a:latin typeface="Courier New"/>
                <a:cs typeface="Courier New"/>
              </a:rPr>
              <a:t> </a:t>
            </a:r>
            <a:r>
              <a:rPr lang="en-US" dirty="0">
                <a:latin typeface="Courier New"/>
                <a:cs typeface="Courier New"/>
              </a:rPr>
              <a:t>&lt;&lt; </a:t>
            </a:r>
            <a:r>
              <a:rPr lang="en-US" dirty="0" err="1">
                <a:solidFill>
                  <a:srgbClr val="297FD5"/>
                </a:solidFill>
                <a:latin typeface="Courier New"/>
                <a:cs typeface="Courier New"/>
              </a:rPr>
              <a:t>endl</a:t>
            </a:r>
            <a:r>
              <a:rPr lang="en-US" dirty="0">
                <a:latin typeface="Courier New"/>
                <a:cs typeface="Courier New"/>
              </a:rPr>
              <a:t>;</a:t>
            </a:r>
          </a:p>
          <a:p>
            <a:r>
              <a:rPr lang="en-US" dirty="0">
                <a:latin typeface="Courier New"/>
                <a:cs typeface="Courier New"/>
              </a:rPr>
              <a:t>}</a:t>
            </a:r>
            <a:endParaRPr lang="fr-FR" dirty="0">
              <a:latin typeface="Courier New"/>
              <a:cs typeface="Courier New"/>
            </a:endParaRPr>
          </a:p>
        </p:txBody>
      </p:sp>
      <p:sp>
        <p:nvSpPr>
          <p:cNvPr id="5" name="ZoneTexte 4"/>
          <p:cNvSpPr txBox="1"/>
          <p:nvPr/>
        </p:nvSpPr>
        <p:spPr>
          <a:xfrm>
            <a:off x="408214" y="3909786"/>
            <a:ext cx="6050643" cy="369332"/>
          </a:xfrm>
          <a:prstGeom prst="rect">
            <a:avLst/>
          </a:prstGeom>
          <a:noFill/>
        </p:spPr>
        <p:txBody>
          <a:bodyPr wrap="square" rtlCol="0">
            <a:spAutoFit/>
          </a:bodyPr>
          <a:lstStyle/>
          <a:p>
            <a:r>
              <a:rPr lang="fr-FR" dirty="0" smtClean="0"/>
              <a:t>Le corps de </a:t>
            </a:r>
            <a:r>
              <a:rPr lang="fr-FR" dirty="0" err="1" smtClean="0">
                <a:latin typeface="Courier New"/>
                <a:cs typeface="Courier New"/>
              </a:rPr>
              <a:t>Delete</a:t>
            </a:r>
            <a:r>
              <a:rPr lang="fr-FR" dirty="0" smtClean="0">
                <a:latin typeface="Courier New"/>
                <a:cs typeface="Courier New"/>
              </a:rPr>
              <a:t> ()</a:t>
            </a:r>
            <a:r>
              <a:rPr lang="fr-FR" dirty="0" smtClean="0"/>
              <a:t> ne change pas</a:t>
            </a:r>
            <a:endParaRPr lang="fr-FR" dirty="0"/>
          </a:p>
        </p:txBody>
      </p:sp>
      <p:sp>
        <p:nvSpPr>
          <p:cNvPr id="6" name="ZoneTexte 5"/>
          <p:cNvSpPr txBox="1"/>
          <p:nvPr/>
        </p:nvSpPr>
        <p:spPr>
          <a:xfrm>
            <a:off x="408214" y="254000"/>
            <a:ext cx="7057572" cy="646331"/>
          </a:xfrm>
          <a:prstGeom prst="rect">
            <a:avLst/>
          </a:prstGeom>
          <a:noFill/>
        </p:spPr>
        <p:txBody>
          <a:bodyPr wrap="square" rtlCol="0">
            <a:spAutoFit/>
          </a:bodyPr>
          <a:lstStyle/>
          <a:p>
            <a:r>
              <a:rPr lang="fr-FR" dirty="0" smtClean="0"/>
              <a:t>On n’oublie pas de commencer la recherche et l’affichage à l’élément suivant de la tête fictive!</a:t>
            </a:r>
            <a:endParaRPr lang="fr-FR" dirty="0"/>
          </a:p>
        </p:txBody>
      </p:sp>
      <p:sp>
        <p:nvSpPr>
          <p:cNvPr id="7" name="Rectangle 6"/>
          <p:cNvSpPr/>
          <p:nvPr/>
        </p:nvSpPr>
        <p:spPr>
          <a:xfrm>
            <a:off x="408214" y="3325977"/>
            <a:ext cx="2123974" cy="369332"/>
          </a:xfrm>
          <a:prstGeom prst="rect">
            <a:avLst/>
          </a:prstGeom>
        </p:spPr>
        <p:txBody>
          <a:bodyPr wrap="none">
            <a:spAutoFit/>
          </a:bodyPr>
          <a:lstStyle/>
          <a:p>
            <a:r>
              <a:rPr lang="fr-FR" dirty="0" err="1">
                <a:latin typeface="Courier New"/>
                <a:cs typeface="Courier New"/>
              </a:rPr>
              <a:t>AList.Show</a:t>
            </a:r>
            <a:r>
              <a:rPr lang="fr-FR" dirty="0">
                <a:latin typeface="Courier New"/>
                <a:cs typeface="Courier New"/>
              </a:rPr>
              <a:t> ();</a:t>
            </a:r>
          </a:p>
        </p:txBody>
      </p:sp>
      <p:sp>
        <p:nvSpPr>
          <p:cNvPr id="8" name="Rectangle 7"/>
          <p:cNvSpPr/>
          <p:nvPr/>
        </p:nvSpPr>
        <p:spPr>
          <a:xfrm>
            <a:off x="2995278" y="3325977"/>
            <a:ext cx="5032936" cy="369332"/>
          </a:xfrm>
          <a:prstGeom prst="rect">
            <a:avLst/>
          </a:prstGeom>
        </p:spPr>
        <p:txBody>
          <a:bodyPr wrap="none">
            <a:spAutoFit/>
          </a:bodyPr>
          <a:lstStyle/>
          <a:p>
            <a:r>
              <a:rPr lang="fr-FR" dirty="0">
                <a:latin typeface="Courier New"/>
                <a:cs typeface="Courier New"/>
              </a:rPr>
              <a:t>2; 4; 6; 8; 10; 12; 14; 16; 18; 20; </a:t>
            </a:r>
          </a:p>
        </p:txBody>
      </p:sp>
      <p:sp>
        <p:nvSpPr>
          <p:cNvPr id="9" name="Rectangle 8"/>
          <p:cNvSpPr/>
          <p:nvPr/>
        </p:nvSpPr>
        <p:spPr>
          <a:xfrm>
            <a:off x="408214" y="4624979"/>
            <a:ext cx="6604000" cy="1200329"/>
          </a:xfrm>
          <a:prstGeom prst="rect">
            <a:avLst/>
          </a:prstGeom>
        </p:spPr>
        <p:txBody>
          <a:bodyPr wrap="square">
            <a:spAutoFit/>
          </a:bodyPr>
          <a:lstStyle/>
          <a:p>
            <a:r>
              <a:rPr lang="fr-FR" dirty="0" err="1" smtClean="0">
                <a:latin typeface="Courier New"/>
                <a:cs typeface="Courier New"/>
              </a:rPr>
              <a:t>AList.Delete</a:t>
            </a:r>
            <a:r>
              <a:rPr lang="fr-FR" dirty="0" smtClean="0">
                <a:latin typeface="Courier New"/>
                <a:cs typeface="Courier New"/>
              </a:rPr>
              <a:t> </a:t>
            </a:r>
            <a:r>
              <a:rPr lang="fr-FR" dirty="0">
                <a:latin typeface="Courier New"/>
                <a:cs typeface="Courier New"/>
              </a:rPr>
              <a:t>(</a:t>
            </a:r>
            <a:r>
              <a:rPr lang="fr-FR" dirty="0" err="1">
                <a:latin typeface="Courier New"/>
                <a:cs typeface="Courier New"/>
              </a:rPr>
              <a:t>AList.Find</a:t>
            </a:r>
            <a:r>
              <a:rPr lang="fr-FR" dirty="0">
                <a:latin typeface="Courier New"/>
                <a:cs typeface="Courier New"/>
              </a:rPr>
              <a:t> (2))</a:t>
            </a:r>
            <a:r>
              <a:rPr lang="fr-FR" dirty="0" smtClean="0">
                <a:latin typeface="Courier New"/>
                <a:cs typeface="Courier New"/>
              </a:rPr>
              <a:t>;</a:t>
            </a:r>
          </a:p>
          <a:p>
            <a:r>
              <a:rPr lang="fr-FR" dirty="0" err="1" smtClean="0">
                <a:latin typeface="Courier New"/>
                <a:cs typeface="Courier New"/>
              </a:rPr>
              <a:t>AList.Delete</a:t>
            </a:r>
            <a:r>
              <a:rPr lang="fr-FR" dirty="0" smtClean="0">
                <a:latin typeface="Courier New"/>
                <a:cs typeface="Courier New"/>
              </a:rPr>
              <a:t> </a:t>
            </a:r>
            <a:r>
              <a:rPr lang="fr-FR" dirty="0">
                <a:latin typeface="Courier New"/>
                <a:cs typeface="Courier New"/>
              </a:rPr>
              <a:t>(</a:t>
            </a:r>
            <a:r>
              <a:rPr lang="fr-FR" dirty="0" err="1">
                <a:latin typeface="Courier New"/>
                <a:cs typeface="Courier New"/>
              </a:rPr>
              <a:t>AList.Find</a:t>
            </a:r>
            <a:r>
              <a:rPr lang="fr-FR" dirty="0">
                <a:latin typeface="Courier New"/>
                <a:cs typeface="Courier New"/>
              </a:rPr>
              <a:t> (12));</a:t>
            </a:r>
          </a:p>
          <a:p>
            <a:r>
              <a:rPr lang="fr-FR" dirty="0" err="1" smtClean="0">
                <a:latin typeface="Courier New"/>
                <a:cs typeface="Courier New"/>
              </a:rPr>
              <a:t>AList.Delete</a:t>
            </a:r>
            <a:r>
              <a:rPr lang="fr-FR" dirty="0" smtClean="0">
                <a:latin typeface="Courier New"/>
                <a:cs typeface="Courier New"/>
              </a:rPr>
              <a:t> </a:t>
            </a:r>
            <a:r>
              <a:rPr lang="fr-FR" dirty="0">
                <a:latin typeface="Courier New"/>
                <a:cs typeface="Courier New"/>
              </a:rPr>
              <a:t>(</a:t>
            </a:r>
            <a:r>
              <a:rPr lang="fr-FR" dirty="0" err="1">
                <a:latin typeface="Courier New"/>
                <a:cs typeface="Courier New"/>
              </a:rPr>
              <a:t>AList.Find</a:t>
            </a:r>
            <a:r>
              <a:rPr lang="fr-FR" dirty="0">
                <a:latin typeface="Courier New"/>
                <a:cs typeface="Courier New"/>
              </a:rPr>
              <a:t> (20));</a:t>
            </a:r>
          </a:p>
          <a:p>
            <a:r>
              <a:rPr lang="fr-FR" dirty="0" err="1" smtClean="0">
                <a:latin typeface="Courier New"/>
                <a:cs typeface="Courier New"/>
              </a:rPr>
              <a:t>AList.Show</a:t>
            </a:r>
            <a:r>
              <a:rPr lang="fr-FR" dirty="0" smtClean="0">
                <a:latin typeface="Courier New"/>
                <a:cs typeface="Courier New"/>
              </a:rPr>
              <a:t> </a:t>
            </a:r>
            <a:r>
              <a:rPr lang="fr-FR" dirty="0">
                <a:latin typeface="Courier New"/>
                <a:cs typeface="Courier New"/>
              </a:rPr>
              <a:t>();</a:t>
            </a:r>
          </a:p>
        </p:txBody>
      </p:sp>
      <p:sp>
        <p:nvSpPr>
          <p:cNvPr id="10" name="Rectangle 9"/>
          <p:cNvSpPr/>
          <p:nvPr/>
        </p:nvSpPr>
        <p:spPr>
          <a:xfrm>
            <a:off x="5522578" y="5455976"/>
            <a:ext cx="3509194" cy="369332"/>
          </a:xfrm>
          <a:prstGeom prst="rect">
            <a:avLst/>
          </a:prstGeom>
        </p:spPr>
        <p:txBody>
          <a:bodyPr wrap="none">
            <a:spAutoFit/>
          </a:bodyPr>
          <a:lstStyle/>
          <a:p>
            <a:r>
              <a:rPr lang="fr-FR" dirty="0">
                <a:latin typeface="Courier New"/>
                <a:cs typeface="Courier New"/>
              </a:rPr>
              <a:t>4; 6; 8; 10; 14; 16; 18; </a:t>
            </a:r>
          </a:p>
        </p:txBody>
      </p:sp>
    </p:spTree>
    <p:extLst>
      <p:ext uri="{BB962C8B-B14F-4D97-AF65-F5344CB8AC3E}">
        <p14:creationId xmlns:p14="http://schemas.microsoft.com/office/powerpoint/2010/main" val="92366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Élémentaire">
  <a:themeElements>
    <a:clrScheme name="Élémentaire">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Élémentaire">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Élémentaire">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2678</TotalTime>
  <Words>2288</Words>
  <Application>Microsoft Macintosh PowerPoint</Application>
  <PresentationFormat>Présentation à l'écran (4:3)</PresentationFormat>
  <Paragraphs>557</Paragraphs>
  <Slides>43</Slides>
  <Notes>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43</vt:i4>
      </vt:variant>
    </vt:vector>
  </HeadingPairs>
  <TitlesOfParts>
    <vt:vector size="51" baseType="lpstr">
      <vt:lpstr>Calibri</vt:lpstr>
      <vt:lpstr>Courier New</vt:lpstr>
      <vt:lpstr>Palatino Linotype</vt:lpstr>
      <vt:lpstr>Symbol</vt:lpstr>
      <vt:lpstr>Times New Roman</vt:lpstr>
      <vt:lpstr>Wingdings</vt:lpstr>
      <vt:lpstr>Arial</vt:lpstr>
      <vt:lpstr>Élémentaire</vt:lpstr>
      <vt:lpstr>Cours de C++ (M3103)</vt:lpstr>
      <vt:lpstr>Plan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Plan</vt:lpstr>
      <vt:lpstr>Présentation PowerPoint</vt:lpstr>
      <vt:lpstr>Présentation PowerPoint</vt:lpstr>
      <vt:lpstr>Présentation PowerPoint</vt:lpstr>
      <vt:lpstr>Présentation PowerPoint</vt:lpstr>
      <vt:lpstr>Présentation PowerPoint</vt:lpstr>
      <vt:lpstr>Plan</vt:lpstr>
      <vt:lpstr>Présentation PowerPoint</vt:lpstr>
      <vt:lpstr>Plan</vt:lpstr>
      <vt:lpstr>Présentation PowerPoint</vt:lpstr>
      <vt:lpstr>Présentation PowerPoint</vt:lpstr>
      <vt:lpstr>Présentation PowerPoint</vt:lpstr>
      <vt:lpstr>Plan</vt:lpstr>
      <vt:lpstr>Présentation PowerPoint</vt:lpstr>
      <vt:lpstr>Présentation PowerPoint</vt:lpstr>
      <vt:lpstr>Présentation PowerPoint</vt:lpstr>
      <vt:lpstr>Plan</vt:lpstr>
      <vt:lpstr>Présentation PowerPoint</vt:lpstr>
      <vt:lpstr>Présentation PowerPoint</vt:lpstr>
      <vt:lpstr>Présentation PowerPoint</vt:lpstr>
      <vt:lpstr>Plan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Plan</vt:lpstr>
      <vt:lpstr>Présentation PowerPoint</vt:lpstr>
      <vt:lpstr>Présentation PowerPoint</vt:lpstr>
    </vt:vector>
  </TitlesOfParts>
  <Company>LIF</Company>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 de C++ (M3103)</dc:title>
  <dc:creator>Alain Casali</dc:creator>
  <cp:lastModifiedBy>Alain Casali</cp:lastModifiedBy>
  <cp:revision>21</cp:revision>
  <dcterms:created xsi:type="dcterms:W3CDTF">2014-11-03T16:39:36Z</dcterms:created>
  <dcterms:modified xsi:type="dcterms:W3CDTF">2016-09-02T12:03:24Z</dcterms:modified>
</cp:coreProperties>
</file>