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95" r:id="rId4"/>
    <p:sldId id="258" r:id="rId5"/>
    <p:sldId id="259" r:id="rId6"/>
    <p:sldId id="262" r:id="rId7"/>
    <p:sldId id="260" r:id="rId8"/>
    <p:sldId id="261" r:id="rId9"/>
    <p:sldId id="263" r:id="rId10"/>
    <p:sldId id="264" r:id="rId11"/>
    <p:sldId id="265" r:id="rId12"/>
    <p:sldId id="266" r:id="rId13"/>
    <p:sldId id="268" r:id="rId14"/>
    <p:sldId id="269" r:id="rId15"/>
    <p:sldId id="296" r:id="rId16"/>
    <p:sldId id="267" r:id="rId17"/>
    <p:sldId id="270" r:id="rId18"/>
    <p:sldId id="271" r:id="rId19"/>
    <p:sldId id="272" r:id="rId20"/>
    <p:sldId id="281" r:id="rId21"/>
    <p:sldId id="279" r:id="rId22"/>
    <p:sldId id="277" r:id="rId23"/>
    <p:sldId id="280" r:id="rId24"/>
    <p:sldId id="276" r:id="rId25"/>
    <p:sldId id="278" r:id="rId26"/>
    <p:sldId id="292" r:id="rId27"/>
    <p:sldId id="289" r:id="rId28"/>
    <p:sldId id="290" r:id="rId29"/>
    <p:sldId id="293" r:id="rId30"/>
    <p:sldId id="291" r:id="rId31"/>
    <p:sldId id="294" r:id="rId32"/>
    <p:sldId id="273" r:id="rId3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45"/>
    <p:restoredTop sz="93681"/>
  </p:normalViewPr>
  <p:slideViewPr>
    <p:cSldViewPr snapToGrid="0" snapToObjects="1">
      <p:cViewPr varScale="1">
        <p:scale>
          <a:sx n="118" d="100"/>
          <a:sy n="118" d="100"/>
        </p:scale>
        <p:origin x="552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9A5F-D463-7D48-8B42-F3D3EB5B93BA}" type="datetimeFigureOut">
              <a:rPr lang="fr-FR" smtClean="0"/>
              <a:t>31/08/2017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B0AD-B123-AE48-BFAD-3267FFA32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3282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9A5F-D463-7D48-8B42-F3D3EB5B93BA}" type="datetimeFigureOut">
              <a:rPr lang="fr-FR" smtClean="0"/>
              <a:t>31/08/2017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B0AD-B123-AE48-BFAD-3267FFA32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84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9A5F-D463-7D48-8B42-F3D3EB5B93BA}" type="datetimeFigureOut">
              <a:rPr lang="fr-FR" smtClean="0"/>
              <a:t>31/08/2017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B0AD-B123-AE48-BFAD-3267FFA32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20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9A5F-D463-7D48-8B42-F3D3EB5B93BA}" type="datetimeFigureOut">
              <a:rPr lang="fr-FR" smtClean="0"/>
              <a:t>31/08/2017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B0AD-B123-AE48-BFAD-3267FFA32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1894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9A5F-D463-7D48-8B42-F3D3EB5B93BA}" type="datetimeFigureOut">
              <a:rPr lang="fr-FR" smtClean="0"/>
              <a:t>31/08/2017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B0AD-B123-AE48-BFAD-3267FFA32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235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9A5F-D463-7D48-8B42-F3D3EB5B93BA}" type="datetimeFigureOut">
              <a:rPr lang="fr-FR" smtClean="0"/>
              <a:t>31/08/2017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B0AD-B123-AE48-BFAD-3267FFA32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8668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9A5F-D463-7D48-8B42-F3D3EB5B93BA}" type="datetimeFigureOut">
              <a:rPr lang="fr-FR" smtClean="0"/>
              <a:t>31/08/2017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B0AD-B123-AE48-BFAD-3267FFA32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470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9A5F-D463-7D48-8B42-F3D3EB5B93BA}" type="datetimeFigureOut">
              <a:rPr lang="fr-FR" smtClean="0"/>
              <a:t>31/08/2017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B0AD-B123-AE48-BFAD-3267FFA32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290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9A5F-D463-7D48-8B42-F3D3EB5B93BA}" type="datetimeFigureOut">
              <a:rPr lang="fr-FR" smtClean="0"/>
              <a:t>31/08/2017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B0AD-B123-AE48-BFAD-3267FFA32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05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9A5F-D463-7D48-8B42-F3D3EB5B93BA}" type="datetimeFigureOut">
              <a:rPr lang="fr-FR" smtClean="0"/>
              <a:t>31/08/2017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B0AD-B123-AE48-BFAD-3267FFA32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815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9A5F-D463-7D48-8B42-F3D3EB5B93BA}" type="datetimeFigureOut">
              <a:rPr lang="fr-FR" smtClean="0"/>
              <a:t>31/08/2017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1B0AD-B123-AE48-BFAD-3267FFA32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127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CD99-FDD4-6A4A-8215-3E87FFF4AACB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jeudi 31 août 2017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356591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2D80-DF2E-5E4E-BAE9-2CE0603620A5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jeudi 31 août 2017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909992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40651-21EF-8C43-9722-A0AC83960BE9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jeudi 31 août 2017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165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C03B-C199-974B-8C38-DFCD63FA8800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jeudi 31 août 2017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51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BFAFC-6367-C34A-81F8-5A9F7EC4458F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jeudi 31 août 2017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5072913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3590B-B7E4-894D-B874-1D0055992E14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jeudi 31 août 2017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02930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BCD77-656C-4D4F-8D69-92127543F0D0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jeudi 31 août 2017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79302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63FF-644D-C24D-908F-411BB8E2B35E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jeudi 31 août 2017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429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F9CC-50B8-6F44-8FAC-655D65734305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jeudi 31 août 2017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144167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589D7-F616-2C46-9C36-836C40A47631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jeudi 31 août 2017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228269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0B1AF-9805-4A42-BFC3-79358CBE17D1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jeudi 31 août 2017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‹#›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645524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69A5F-D463-7D48-8B42-F3D3EB5B93BA}" type="datetimeFigureOut">
              <a:rPr lang="fr-FR" smtClean="0"/>
              <a:t>31/08/2017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1B0AD-B123-AE48-BFAD-3267FFA320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7648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fld id="{B4FF9E96-5ED6-A647-9FE6-4414BC01C589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jeudi 31 août 2017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445193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Word1.docx"/><Relationship Id="rId4" Type="http://schemas.openxmlformats.org/officeDocument/2006/relationships/image" Target="../media/image3.png"/><Relationship Id="rId5" Type="http://schemas.openxmlformats.org/officeDocument/2006/relationships/package" Target="../embeddings/Document_Microsoft_Word2.docx"/><Relationship Id="rId6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Word3.docx"/><Relationship Id="rId4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Cours de C++ (M3103)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A. Casali / M. Laporte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051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2" y="1450307"/>
            <a:ext cx="1738710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Récursivité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Adresse mémoire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</a:rPr>
              <a:t>Pointeurs en mémoire dynamique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723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A. Récursivité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7" name="Text Box 25"/>
          <p:cNvSpPr txBox="1">
            <a:spLocks noChangeArrowheads="1"/>
          </p:cNvSpPr>
          <p:nvPr/>
        </p:nvSpPr>
        <p:spPr bwMode="auto">
          <a:xfrm>
            <a:off x="414383" y="1064986"/>
            <a:ext cx="1628270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A.1 </a:t>
            </a:r>
            <a:r>
              <a:rPr lang="fr-FR" dirty="0" smtClean="0">
                <a:cs typeface="+mn-cs"/>
              </a:rPr>
              <a:t>Définition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14383" y="1678214"/>
            <a:ext cx="7060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 sous-programme est dit récursif si sa définition fait appel à lui-même, directement ou pas. 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414383" y="3701143"/>
            <a:ext cx="350919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void [T’] </a:t>
            </a:r>
            <a:r>
              <a:rPr lang="en-US" b="1" dirty="0" smtClean="0">
                <a:latin typeface="Courier New"/>
                <a:cs typeface="Courier New"/>
              </a:rPr>
              <a:t>f</a:t>
            </a:r>
            <a:r>
              <a:rPr lang="en-US" dirty="0" smtClean="0">
                <a:latin typeface="Courier New"/>
                <a:cs typeface="Courier New"/>
              </a:rPr>
              <a:t> (T [&amp;] x, …) </a:t>
            </a:r>
          </a:p>
          <a:p>
            <a:r>
              <a:rPr lang="en-US" dirty="0" smtClean="0">
                <a:latin typeface="Courier New"/>
                <a:cs typeface="Courier New"/>
              </a:rPr>
              <a:t>{</a:t>
            </a:r>
          </a:p>
          <a:p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... </a:t>
            </a:r>
          </a:p>
          <a:p>
            <a:r>
              <a:rPr lang="en-US" b="1" dirty="0">
                <a:latin typeface="Courier New"/>
                <a:cs typeface="Courier New"/>
              </a:rPr>
              <a:t> </a:t>
            </a:r>
            <a:r>
              <a:rPr lang="en-US" b="1" dirty="0" smtClean="0">
                <a:latin typeface="Courier New"/>
                <a:cs typeface="Courier New"/>
              </a:rPr>
              <a:t>   f</a:t>
            </a:r>
            <a:r>
              <a:rPr lang="en-US" dirty="0" smtClean="0">
                <a:latin typeface="Courier New"/>
                <a:cs typeface="Courier New"/>
              </a:rPr>
              <a:t> (y); </a:t>
            </a:r>
          </a:p>
          <a:p>
            <a:r>
              <a:rPr lang="en-US" dirty="0" smtClean="0">
                <a:latin typeface="Courier New"/>
                <a:cs typeface="Courier New"/>
              </a:rPr>
              <a:t>    ... </a:t>
            </a:r>
          </a:p>
          <a:p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/>
        </p:nvSpPr>
        <p:spPr bwMode="auto">
          <a:xfrm>
            <a:off x="414383" y="2686958"/>
            <a:ext cx="3263033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A.2 </a:t>
            </a:r>
            <a:r>
              <a:rPr lang="fr-FR" dirty="0" smtClean="0">
                <a:cs typeface="+mn-cs"/>
              </a:rPr>
              <a:t>Formulation informatique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63786" y="3606551"/>
            <a:ext cx="4572000" cy="175432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/>
              <a:t>chaque appel à </a:t>
            </a:r>
            <a:r>
              <a:rPr lang="fr-FR" dirty="0" smtClean="0">
                <a:latin typeface="Courier New"/>
                <a:cs typeface="Courier New"/>
              </a:rPr>
              <a:t>f()</a:t>
            </a:r>
            <a:r>
              <a:rPr lang="fr-FR" dirty="0" smtClean="0"/>
              <a:t> résout une partie du problème sur le "paramètre" </a:t>
            </a:r>
            <a:r>
              <a:rPr lang="fr-FR" dirty="0" smtClean="0">
                <a:latin typeface="Courier New"/>
                <a:cs typeface="Courier New"/>
              </a:rPr>
              <a:t>x</a:t>
            </a:r>
            <a:r>
              <a:rPr lang="fr-FR" dirty="0" smtClean="0"/>
              <a:t> puis confie le reste du problème, plus simple, ... à </a:t>
            </a:r>
            <a:r>
              <a:rPr lang="fr-FR" dirty="0" smtClean="0">
                <a:latin typeface="Courier New"/>
                <a:cs typeface="Courier New"/>
              </a:rPr>
              <a:t>f()</a:t>
            </a:r>
            <a:r>
              <a:rPr lang="fr-FR" dirty="0" smtClean="0"/>
              <a:t> sur le "paramètre" </a:t>
            </a:r>
            <a:r>
              <a:rPr lang="fr-FR" dirty="0" smtClean="0">
                <a:latin typeface="Courier New"/>
                <a:cs typeface="Courier New"/>
              </a:rPr>
              <a:t>y</a:t>
            </a:r>
            <a:r>
              <a:rPr lang="fr-FR" dirty="0" smtClean="0"/>
              <a:t>. </a:t>
            </a:r>
          </a:p>
          <a:p>
            <a:r>
              <a:rPr lang="fr-FR" dirty="0" smtClean="0"/>
              <a:t>C’est le principe de la stratégie « diviser pour régner » (</a:t>
            </a:r>
            <a:r>
              <a:rPr lang="fr-FR" dirty="0" err="1" smtClean="0"/>
              <a:t>divide</a:t>
            </a:r>
            <a:r>
              <a:rPr lang="fr-FR" dirty="0" smtClean="0"/>
              <a:t> &amp; </a:t>
            </a:r>
            <a:r>
              <a:rPr lang="fr-FR" dirty="0" err="1" smtClean="0"/>
              <a:t>conquer</a:t>
            </a:r>
            <a:r>
              <a:rPr lang="fr-FR" dirty="0" smtClean="0"/>
              <a:t>).</a:t>
            </a:r>
            <a:endParaRPr lang="fr-FR" dirty="0"/>
          </a:p>
        </p:txBody>
      </p:sp>
      <p:pic>
        <p:nvPicPr>
          <p:cNvPr id="53" name="Picture 23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996" y="5769680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521857" y="5769680"/>
            <a:ext cx="4036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Et on sort quand de l’appel récursif ? </a:t>
            </a:r>
            <a:endParaRPr lang="fr-FR" dirty="0"/>
          </a:p>
        </p:txBody>
      </p:sp>
      <p:sp>
        <p:nvSpPr>
          <p:cNvPr id="54" name="Flèche vers la droite 53"/>
          <p:cNvSpPr/>
          <p:nvPr/>
        </p:nvSpPr>
        <p:spPr>
          <a:xfrm>
            <a:off x="2694215" y="6329597"/>
            <a:ext cx="385194" cy="1905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/>
          <p:cNvSpPr txBox="1"/>
          <p:nvPr/>
        </p:nvSpPr>
        <p:spPr>
          <a:xfrm>
            <a:off x="3592285" y="6211669"/>
            <a:ext cx="542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doit toujours y avoir une condition de sortie / terminaison (même si elle est cachée).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615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2" grpId="0" animBg="1"/>
      <p:bldP spid="4" grpId="0"/>
      <p:bldP spid="5" grpId="0"/>
      <p:bldP spid="54" grpId="0" animBg="1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553357" y="1565074"/>
            <a:ext cx="7148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Exemple :</a:t>
            </a:r>
            <a:r>
              <a:rPr lang="fr-FR" dirty="0" smtClean="0"/>
              <a:t> Calcul de </a:t>
            </a:r>
            <a:r>
              <a:rPr lang="fr-FR" dirty="0" smtClean="0">
                <a:latin typeface="Courier New"/>
                <a:cs typeface="Courier New"/>
              </a:rPr>
              <a:t>n!</a:t>
            </a:r>
            <a:endParaRPr lang="fr-FR" dirty="0">
              <a:latin typeface="Courier New"/>
              <a:cs typeface="Courier New"/>
            </a:endParaRPr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8512"/>
              </p:ext>
            </p:extLst>
          </p:nvPr>
        </p:nvGraphicFramePr>
        <p:xfrm>
          <a:off x="1133475" y="2471992"/>
          <a:ext cx="57531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Document" r:id="rId3" imgW="5753100" imgH="673100" progId="Word.Document.12">
                  <p:embed/>
                </p:oleObj>
              </mc:Choice>
              <mc:Fallback>
                <p:oleObj name="Document" r:id="rId3" imgW="5753100" imgH="673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3475" y="2471992"/>
                        <a:ext cx="5753100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1052286" y="2009577"/>
            <a:ext cx="4308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Formulation sans récurrence : 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204686" y="3422906"/>
            <a:ext cx="4308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Formulation avec récurrence : </a:t>
            </a:r>
            <a:endParaRPr lang="fr-FR" dirty="0"/>
          </a:p>
        </p:txBody>
      </p:sp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780253"/>
              </p:ext>
            </p:extLst>
          </p:nvPr>
        </p:nvGraphicFramePr>
        <p:xfrm>
          <a:off x="890379" y="3967859"/>
          <a:ext cx="7006660" cy="386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Document" r:id="rId5" imgW="5753100" imgH="317500" progId="Word.Document.12">
                  <p:embed/>
                </p:oleObj>
              </mc:Choice>
              <mc:Fallback>
                <p:oleObj name="Document" r:id="rId5" imgW="5753100" imgH="317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90379" y="3967859"/>
                        <a:ext cx="7006660" cy="386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1204686" y="4631218"/>
            <a:ext cx="628831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Facto (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n)</a:t>
            </a:r>
          </a:p>
          <a:p>
            <a:r>
              <a:rPr lang="fr-FR" dirty="0" smtClean="0">
                <a:latin typeface="Courier New"/>
                <a:cs typeface="Courier New"/>
              </a:rPr>
              <a:t>{</a:t>
            </a:r>
          </a:p>
          <a:p>
            <a:r>
              <a:rPr lang="fr-FR" dirty="0" smtClean="0">
                <a:latin typeface="Courier New"/>
                <a:cs typeface="Courier New"/>
              </a:rPr>
              <a:t>    if (n &lt;= 1) return 1;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    return n * Facto (n-1);</a:t>
            </a:r>
          </a:p>
          <a:p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14" name="Text Box 25"/>
          <p:cNvSpPr txBox="1">
            <a:spLocks noChangeArrowheads="1"/>
          </p:cNvSpPr>
          <p:nvPr/>
        </p:nvSpPr>
        <p:spPr bwMode="auto">
          <a:xfrm>
            <a:off x="305526" y="266290"/>
            <a:ext cx="3240040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A.3 </a:t>
            </a:r>
            <a:r>
              <a:rPr lang="fr-FR" dirty="0" smtClean="0">
                <a:cs typeface="+mn-cs"/>
              </a:rPr>
              <a:t>Récursivité directe simple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53356" y="880716"/>
            <a:ext cx="7752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récursivité est directe simple lorsqu'un sous-programme s'appelle directement lui-même une seule fois.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34437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305526" y="266290"/>
            <a:ext cx="3451148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A.5 Attention avec la </a:t>
            </a:r>
            <a:r>
              <a:rPr lang="fr-FR" dirty="0" smtClean="0">
                <a:cs typeface="+mn-cs"/>
              </a:rPr>
              <a:t>récursivité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520331" y="927070"/>
            <a:ext cx="7063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récursivité n’est pas la solution à tous nos problème.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89353" y="1455500"/>
            <a:ext cx="8194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Exemple :</a:t>
            </a:r>
            <a:r>
              <a:rPr lang="fr-FR" dirty="0" smtClean="0"/>
              <a:t> afficher le contenu d’une string caractère par caractère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389353" y="1974659"/>
            <a:ext cx="735135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Non récursif : </a:t>
            </a:r>
          </a:p>
          <a:p>
            <a:r>
              <a:rPr lang="fr-FR" sz="1400" dirty="0" err="1" smtClean="0">
                <a:latin typeface="Courier New"/>
                <a:cs typeface="Courier New"/>
              </a:rPr>
              <a:t>Procedure</a:t>
            </a:r>
            <a:r>
              <a:rPr lang="fr-FR" sz="1400" dirty="0" smtClean="0">
                <a:latin typeface="Courier New"/>
                <a:cs typeface="Courier New"/>
              </a:rPr>
              <a:t> </a:t>
            </a:r>
            <a:r>
              <a:rPr lang="fr-FR" sz="1400" dirty="0" err="1" smtClean="0">
                <a:latin typeface="Courier New"/>
                <a:cs typeface="Courier New"/>
              </a:rPr>
              <a:t>AfficheChaine</a:t>
            </a:r>
            <a:r>
              <a:rPr lang="fr-FR" sz="1400" dirty="0" smtClean="0">
                <a:latin typeface="Courier New"/>
                <a:cs typeface="Courier New"/>
              </a:rPr>
              <a:t> (Chaine : in </a:t>
            </a:r>
            <a:r>
              <a:rPr lang="fr-FR" sz="1400" dirty="0" err="1" smtClean="0">
                <a:latin typeface="Courier New"/>
                <a:cs typeface="Courier New"/>
              </a:rPr>
              <a:t>str</a:t>
            </a:r>
            <a:r>
              <a:rPr lang="fr-FR" sz="1400" dirty="0" smtClean="0">
                <a:latin typeface="Courier New"/>
                <a:cs typeface="Courier New"/>
              </a:rPr>
              <a:t>)</a:t>
            </a:r>
          </a:p>
          <a:p>
            <a:r>
              <a:rPr lang="fr-FR" sz="1400" dirty="0" err="1" smtClean="0">
                <a:latin typeface="Courier New"/>
                <a:cs typeface="Courier New"/>
              </a:rPr>
              <a:t>debut</a:t>
            </a:r>
            <a:endParaRPr lang="fr-FR" sz="1400" dirty="0" smtClean="0">
              <a:latin typeface="Courier New"/>
              <a:cs typeface="Courier New"/>
            </a:endParaRPr>
          </a:p>
          <a:p>
            <a:r>
              <a:rPr lang="fr-FR" sz="1400" dirty="0" smtClean="0">
                <a:latin typeface="Courier New"/>
                <a:cs typeface="Courier New"/>
              </a:rPr>
              <a:t>    pour (i </a:t>
            </a:r>
            <a:r>
              <a:rPr lang="fr-FR" sz="1400" dirty="0" err="1" smtClean="0">
                <a:latin typeface="Courier New"/>
                <a:cs typeface="Courier New"/>
              </a:rPr>
              <a:t>vrariant_de</a:t>
            </a:r>
            <a:r>
              <a:rPr lang="fr-FR" sz="1400" dirty="0" smtClean="0">
                <a:latin typeface="Courier New"/>
                <a:cs typeface="Courier New"/>
              </a:rPr>
              <a:t> 0 à taille(Chaine) – 1)</a:t>
            </a:r>
          </a:p>
          <a:p>
            <a:r>
              <a:rPr lang="fr-FR" sz="1400" dirty="0">
                <a:latin typeface="Courier New"/>
                <a:cs typeface="Courier New"/>
              </a:rPr>
              <a:t> </a:t>
            </a:r>
            <a:r>
              <a:rPr lang="fr-FR" sz="1400" dirty="0" smtClean="0">
                <a:latin typeface="Courier New"/>
                <a:cs typeface="Courier New"/>
              </a:rPr>
              <a:t>   faire</a:t>
            </a:r>
          </a:p>
          <a:p>
            <a:r>
              <a:rPr lang="fr-FR" sz="1400" dirty="0" smtClean="0">
                <a:latin typeface="Courier New"/>
                <a:cs typeface="Courier New"/>
              </a:rPr>
              <a:t>        Afficher (Chaine [i]);</a:t>
            </a:r>
          </a:p>
          <a:p>
            <a:r>
              <a:rPr lang="fr-FR" sz="1400" dirty="0" smtClean="0">
                <a:latin typeface="Courier New"/>
                <a:cs typeface="Courier New"/>
              </a:rPr>
              <a:t>    </a:t>
            </a:r>
            <a:r>
              <a:rPr lang="fr-FR" sz="1400" dirty="0" err="1" smtClean="0">
                <a:latin typeface="Courier New"/>
                <a:cs typeface="Courier New"/>
              </a:rPr>
              <a:t>ffaire</a:t>
            </a:r>
            <a:endParaRPr lang="fr-FR" sz="1400" dirty="0" smtClean="0">
              <a:latin typeface="Courier New"/>
              <a:cs typeface="Courier New"/>
            </a:endParaRPr>
          </a:p>
          <a:p>
            <a:r>
              <a:rPr lang="fr-FR" sz="1400" dirty="0" smtClean="0">
                <a:latin typeface="Courier New"/>
                <a:cs typeface="Courier New"/>
              </a:rPr>
              <a:t>fin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05526" y="3958509"/>
            <a:ext cx="8315466" cy="273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Avec récursivité : </a:t>
            </a:r>
          </a:p>
          <a:p>
            <a:r>
              <a:rPr lang="fr-FR" sz="1400" dirty="0" err="1" smtClean="0">
                <a:latin typeface="Courier New"/>
                <a:cs typeface="Courier New"/>
              </a:rPr>
              <a:t>Procedure</a:t>
            </a:r>
            <a:r>
              <a:rPr lang="fr-FR" sz="1400" dirty="0" smtClean="0">
                <a:latin typeface="Courier New"/>
                <a:cs typeface="Courier New"/>
              </a:rPr>
              <a:t> </a:t>
            </a:r>
            <a:r>
              <a:rPr lang="fr-FR" sz="1400" dirty="0" err="1" smtClean="0">
                <a:latin typeface="Courier New"/>
                <a:cs typeface="Courier New"/>
              </a:rPr>
              <a:t>AfficheChaine</a:t>
            </a:r>
            <a:r>
              <a:rPr lang="fr-FR" sz="1400" dirty="0" smtClean="0">
                <a:latin typeface="Courier New"/>
                <a:cs typeface="Courier New"/>
              </a:rPr>
              <a:t> (Chaine : in </a:t>
            </a:r>
            <a:r>
              <a:rPr lang="fr-FR" sz="1400" dirty="0" err="1" smtClean="0">
                <a:latin typeface="Courier New"/>
                <a:cs typeface="Courier New"/>
              </a:rPr>
              <a:t>str</a:t>
            </a:r>
            <a:r>
              <a:rPr lang="fr-FR" sz="1400" dirty="0" smtClean="0">
                <a:latin typeface="Courier New"/>
                <a:cs typeface="Courier New"/>
              </a:rPr>
              <a:t>)</a:t>
            </a:r>
          </a:p>
          <a:p>
            <a:r>
              <a:rPr lang="fr-FR" sz="1400" dirty="0" err="1" smtClean="0">
                <a:latin typeface="Courier New"/>
                <a:cs typeface="Courier New"/>
              </a:rPr>
              <a:t>debut</a:t>
            </a:r>
            <a:endParaRPr lang="fr-FR" sz="1400" dirty="0" smtClean="0">
              <a:latin typeface="Courier New"/>
              <a:cs typeface="Courier New"/>
            </a:endParaRPr>
          </a:p>
          <a:p>
            <a:r>
              <a:rPr lang="fr-FR" sz="1400" dirty="0" smtClean="0">
                <a:latin typeface="Courier New"/>
                <a:cs typeface="Courier New"/>
              </a:rPr>
              <a:t>    </a:t>
            </a:r>
            <a:r>
              <a:rPr lang="fr-FR" sz="1400" dirty="0" err="1" smtClean="0">
                <a:latin typeface="Courier New"/>
                <a:cs typeface="Courier New"/>
              </a:rPr>
              <a:t>AffichCarac</a:t>
            </a:r>
            <a:r>
              <a:rPr lang="fr-FR" sz="1400" dirty="0" smtClean="0">
                <a:latin typeface="Courier New"/>
                <a:cs typeface="Courier New"/>
              </a:rPr>
              <a:t> (Chaine, 0);</a:t>
            </a:r>
          </a:p>
          <a:p>
            <a:r>
              <a:rPr lang="fr-FR" sz="1400" dirty="0" smtClean="0">
                <a:latin typeface="Courier New"/>
                <a:cs typeface="Courier New"/>
              </a:rPr>
              <a:t>fin</a:t>
            </a:r>
          </a:p>
          <a:p>
            <a:endParaRPr lang="fr-FR" sz="1400" dirty="0" smtClean="0">
              <a:latin typeface="Courier New"/>
              <a:cs typeface="Courier New"/>
            </a:endParaRPr>
          </a:p>
          <a:p>
            <a:r>
              <a:rPr lang="fr-FR" sz="1400" dirty="0" err="1" smtClean="0">
                <a:latin typeface="Courier New"/>
                <a:cs typeface="Courier New"/>
              </a:rPr>
              <a:t>procedure</a:t>
            </a:r>
            <a:r>
              <a:rPr lang="fr-FR" sz="1400" dirty="0" smtClean="0">
                <a:latin typeface="Courier New"/>
                <a:cs typeface="Courier New"/>
              </a:rPr>
              <a:t> </a:t>
            </a:r>
            <a:r>
              <a:rPr lang="fr-FR" sz="1400" dirty="0" err="1" smtClean="0">
                <a:latin typeface="Courier New"/>
                <a:cs typeface="Courier New"/>
              </a:rPr>
              <a:t>AffichCarac</a:t>
            </a:r>
            <a:r>
              <a:rPr lang="fr-FR" sz="1400" dirty="0" smtClean="0">
                <a:latin typeface="Courier New"/>
                <a:cs typeface="Courier New"/>
              </a:rPr>
              <a:t> (Chaine :in string, Pos : in </a:t>
            </a:r>
            <a:r>
              <a:rPr lang="fr-FR" sz="1400" dirty="0" err="1" smtClean="0">
                <a:latin typeface="Courier New"/>
                <a:cs typeface="Courier New"/>
              </a:rPr>
              <a:t>entier_nat</a:t>
            </a:r>
            <a:r>
              <a:rPr lang="fr-FR" sz="1400" dirty="0" smtClean="0">
                <a:latin typeface="Courier New"/>
                <a:cs typeface="Courier New"/>
              </a:rPr>
              <a:t>)</a:t>
            </a:r>
          </a:p>
          <a:p>
            <a:r>
              <a:rPr lang="fr-FR" sz="1400" dirty="0" err="1" smtClean="0">
                <a:latin typeface="Courier New"/>
                <a:cs typeface="Courier New"/>
              </a:rPr>
              <a:t>debut</a:t>
            </a:r>
            <a:endParaRPr lang="fr-FR" sz="1400" dirty="0" smtClean="0">
              <a:latin typeface="Courier New"/>
              <a:cs typeface="Courier New"/>
            </a:endParaRPr>
          </a:p>
          <a:p>
            <a:r>
              <a:rPr lang="fr-FR" sz="1400" dirty="0" smtClean="0">
                <a:latin typeface="Courier New"/>
                <a:cs typeface="Courier New"/>
              </a:rPr>
              <a:t>    si (Pos vaut taille (Chaine) return;</a:t>
            </a:r>
          </a:p>
          <a:p>
            <a:r>
              <a:rPr lang="fr-FR" sz="1400" dirty="0" smtClean="0">
                <a:latin typeface="Courier New"/>
                <a:cs typeface="Courier New"/>
              </a:rPr>
              <a:t>    afficher (Chaine [Pos]);</a:t>
            </a:r>
          </a:p>
          <a:p>
            <a:r>
              <a:rPr lang="fr-FR" sz="1400" dirty="0">
                <a:latin typeface="Courier New"/>
                <a:cs typeface="Courier New"/>
              </a:rPr>
              <a:t> </a:t>
            </a:r>
            <a:r>
              <a:rPr lang="fr-FR" sz="1400" dirty="0" smtClean="0">
                <a:latin typeface="Courier New"/>
                <a:cs typeface="Courier New"/>
              </a:rPr>
              <a:t>   </a:t>
            </a:r>
            <a:r>
              <a:rPr lang="fr-FR" sz="1400" dirty="0" err="1" smtClean="0">
                <a:latin typeface="Courier New"/>
                <a:cs typeface="Courier New"/>
              </a:rPr>
              <a:t>AffichCarac</a:t>
            </a:r>
            <a:r>
              <a:rPr lang="fr-FR" sz="1400" dirty="0" smtClean="0">
                <a:latin typeface="Courier New"/>
                <a:cs typeface="Courier New"/>
              </a:rPr>
              <a:t> (Chaine, Pos +1);</a:t>
            </a:r>
          </a:p>
          <a:p>
            <a:r>
              <a:rPr lang="fr-FR" sz="1400" dirty="0" smtClean="0">
                <a:latin typeface="Courier New"/>
                <a:cs typeface="Courier New"/>
              </a:rPr>
              <a:t>fin</a:t>
            </a:r>
            <a:endParaRPr lang="fr-FR" sz="1400" dirty="0">
              <a:latin typeface="Courier New"/>
              <a:cs typeface="Courier New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99399"/>
              </p:ext>
            </p:extLst>
          </p:nvPr>
        </p:nvGraphicFramePr>
        <p:xfrm>
          <a:off x="4929681" y="3084912"/>
          <a:ext cx="4214319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6014"/>
                <a:gridCol w="1334924"/>
                <a:gridCol w="973381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Récursif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Oui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Non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Nb Contexte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N + 1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Nb Objets (utilisés)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2N + 2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23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53" y="635622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69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305526" y="266290"/>
            <a:ext cx="3423871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A.5 </a:t>
            </a:r>
            <a:r>
              <a:rPr lang="fr-FR" dirty="0" smtClean="0">
                <a:cs typeface="+mn-cs"/>
              </a:rPr>
              <a:t>Récursivité directe multiple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53356" y="880716"/>
            <a:ext cx="7752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récursivité est directe multiple lorsqu'un sous-programme s'appelle directement lui-même une ou plusieurs fois. </a:t>
            </a:r>
            <a:endParaRPr lang="fr-FR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553357" y="1565074"/>
            <a:ext cx="7148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Exemple :</a:t>
            </a:r>
            <a:r>
              <a:rPr lang="fr-FR" dirty="0" smtClean="0"/>
              <a:t> Calcul du nombre combinatoire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89950" y="3161309"/>
            <a:ext cx="63965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u</a:t>
            </a:r>
            <a:r>
              <a:rPr lang="fr-FR" dirty="0" err="1" smtClean="0">
                <a:latin typeface="Courier New"/>
                <a:cs typeface="Courier New"/>
              </a:rPr>
              <a:t>nsigned</a:t>
            </a:r>
            <a:r>
              <a:rPr lang="fr-FR" dirty="0" smtClean="0">
                <a:latin typeface="Courier New"/>
                <a:cs typeface="Courier New"/>
              </a:rPr>
              <a:t> Combi (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k, 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n)</a:t>
            </a:r>
          </a:p>
          <a:p>
            <a:r>
              <a:rPr lang="fr-FR" dirty="0" smtClean="0">
                <a:latin typeface="Courier New"/>
                <a:cs typeface="Courier New"/>
              </a:rPr>
              <a:t>{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if (n == k) return </a:t>
            </a:r>
            <a:r>
              <a:rPr lang="fr-FR" dirty="0">
                <a:latin typeface="Courier New"/>
                <a:cs typeface="Courier New"/>
              </a:rPr>
              <a:t>1</a:t>
            </a:r>
            <a:r>
              <a:rPr lang="fr-FR" dirty="0" smtClean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if (1 == k) return </a:t>
            </a:r>
            <a:r>
              <a:rPr lang="fr-FR" dirty="0">
                <a:latin typeface="Courier New"/>
                <a:cs typeface="Courier New"/>
              </a:rPr>
              <a:t>n</a:t>
            </a:r>
            <a:r>
              <a:rPr lang="fr-FR" dirty="0" smtClean="0">
                <a:latin typeface="Courier New"/>
                <a:cs typeface="Courier New"/>
              </a:rPr>
              <a:t>;</a:t>
            </a:r>
            <a:endParaRPr lang="fr-FR" dirty="0" smtClean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return Combi (k, n-1) + Combi (k-1, n-1);</a:t>
            </a:r>
          </a:p>
          <a:p>
            <a:r>
              <a:rPr lang="fr-FR" dirty="0" smtClean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  <a:p>
            <a:endParaRPr lang="fr-FR" dirty="0">
              <a:latin typeface="Courier New"/>
              <a:cs typeface="Courier New"/>
            </a:endParaRPr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725956"/>
              </p:ext>
            </p:extLst>
          </p:nvPr>
        </p:nvGraphicFramePr>
        <p:xfrm>
          <a:off x="1333908" y="2417723"/>
          <a:ext cx="57531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Document" r:id="rId3" imgW="5753100" imgH="520700" progId="Word.Document.12">
                  <p:embed/>
                </p:oleObj>
              </mc:Choice>
              <mc:Fallback>
                <p:oleObj name="Document" r:id="rId3" imgW="5753100" imgH="520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3908" y="2417723"/>
                        <a:ext cx="575310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456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500" y="498929"/>
            <a:ext cx="1732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(3,5)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923143" y="1387929"/>
            <a:ext cx="1378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(3,4)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192487" y="1417740"/>
            <a:ext cx="14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(2,4)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29608" y="2157187"/>
            <a:ext cx="1428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(3,3)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656116" y="2171703"/>
            <a:ext cx="1462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(2,3)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762579" y="2846614"/>
            <a:ext cx="1412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(2,2)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495221" y="2846614"/>
            <a:ext cx="1457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(1,2)</a:t>
            </a:r>
            <a:endParaRPr lang="fr-FR" sz="1400" dirty="0">
              <a:latin typeface="Courier New"/>
              <a:cs typeface="Courier New"/>
            </a:endParaRPr>
          </a:p>
        </p:txBody>
      </p:sp>
      <p:cxnSp>
        <p:nvCxnSpPr>
          <p:cNvPr id="10" name="Connecteur droit avec flèche 9"/>
          <p:cNvCxnSpPr>
            <a:stCxn id="2" idx="2"/>
            <a:endCxn id="3" idx="0"/>
          </p:cNvCxnSpPr>
          <p:nvPr/>
        </p:nvCxnSpPr>
        <p:spPr>
          <a:xfrm flipH="1">
            <a:off x="2612572" y="806706"/>
            <a:ext cx="1111250" cy="5812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3" idx="2"/>
            <a:endCxn id="5" idx="0"/>
          </p:cNvCxnSpPr>
          <p:nvPr/>
        </p:nvCxnSpPr>
        <p:spPr>
          <a:xfrm flipH="1">
            <a:off x="1743983" y="1695706"/>
            <a:ext cx="868589" cy="4614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3" idx="2"/>
            <a:endCxn id="6" idx="0"/>
          </p:cNvCxnSpPr>
          <p:nvPr/>
        </p:nvCxnSpPr>
        <p:spPr>
          <a:xfrm>
            <a:off x="2612572" y="1695706"/>
            <a:ext cx="774701" cy="4759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6" idx="2"/>
            <a:endCxn id="7" idx="0"/>
          </p:cNvCxnSpPr>
          <p:nvPr/>
        </p:nvCxnSpPr>
        <p:spPr>
          <a:xfrm flipH="1">
            <a:off x="2468790" y="2479480"/>
            <a:ext cx="918483" cy="367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6" idx="2"/>
            <a:endCxn id="8" idx="0"/>
          </p:cNvCxnSpPr>
          <p:nvPr/>
        </p:nvCxnSpPr>
        <p:spPr>
          <a:xfrm>
            <a:off x="3387273" y="2479480"/>
            <a:ext cx="836838" cy="367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4834250" y="2810330"/>
            <a:ext cx="527793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1469565" y="2810330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3988264" y="2153561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721173" y="2133607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1629679" y="1351645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4953000" y="2157187"/>
            <a:ext cx="14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(2,3)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872516" y="2157187"/>
            <a:ext cx="14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(1,3)</a:t>
            </a:r>
            <a:endParaRPr lang="fr-FR" sz="1400" dirty="0">
              <a:latin typeface="Courier New"/>
              <a:cs typeface="Courier New"/>
            </a:endParaRPr>
          </a:p>
        </p:txBody>
      </p:sp>
      <p:cxnSp>
        <p:nvCxnSpPr>
          <p:cNvPr id="31" name="Connecteur droit avec flèche 30"/>
          <p:cNvCxnSpPr>
            <a:stCxn id="2" idx="2"/>
            <a:endCxn id="4" idx="0"/>
          </p:cNvCxnSpPr>
          <p:nvPr/>
        </p:nvCxnSpPr>
        <p:spPr>
          <a:xfrm>
            <a:off x="3723822" y="806706"/>
            <a:ext cx="2217965" cy="6110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>
            <a:stCxn id="4" idx="2"/>
            <a:endCxn id="28" idx="0"/>
          </p:cNvCxnSpPr>
          <p:nvPr/>
        </p:nvCxnSpPr>
        <p:spPr>
          <a:xfrm flipH="1">
            <a:off x="5702300" y="1725517"/>
            <a:ext cx="239487" cy="4316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>
            <a:stCxn id="4" idx="2"/>
            <a:endCxn id="29" idx="0"/>
          </p:cNvCxnSpPr>
          <p:nvPr/>
        </p:nvCxnSpPr>
        <p:spPr>
          <a:xfrm>
            <a:off x="5941787" y="1725517"/>
            <a:ext cx="1680029" cy="4316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5160284" y="3233056"/>
            <a:ext cx="1412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(2,2)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6892926" y="3233056"/>
            <a:ext cx="1457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(1,2)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8187423" y="3205843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42" name="ZoneTexte 41"/>
          <p:cNvSpPr txBox="1"/>
          <p:nvPr/>
        </p:nvSpPr>
        <p:spPr>
          <a:xfrm>
            <a:off x="4885412" y="3196772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44" name="Connecteur droit avec flèche 43"/>
          <p:cNvCxnSpPr>
            <a:stCxn id="28" idx="2"/>
            <a:endCxn id="39" idx="0"/>
          </p:cNvCxnSpPr>
          <p:nvPr/>
        </p:nvCxnSpPr>
        <p:spPr>
          <a:xfrm>
            <a:off x="5702300" y="2464964"/>
            <a:ext cx="164195" cy="7680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>
            <a:stCxn id="28" idx="2"/>
            <a:endCxn id="40" idx="0"/>
          </p:cNvCxnSpPr>
          <p:nvPr/>
        </p:nvCxnSpPr>
        <p:spPr>
          <a:xfrm>
            <a:off x="5702300" y="2464964"/>
            <a:ext cx="1919516" cy="7680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/>
          <p:cNvSpPr txBox="1"/>
          <p:nvPr/>
        </p:nvSpPr>
        <p:spPr>
          <a:xfrm>
            <a:off x="8183346" y="2111048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48" name="ZoneTexte 47"/>
          <p:cNvSpPr txBox="1"/>
          <p:nvPr/>
        </p:nvSpPr>
        <p:spPr>
          <a:xfrm>
            <a:off x="4684483" y="2128167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6491066" y="1372385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</a:t>
            </a:r>
            <a:endParaRPr lang="fr-FR" dirty="0"/>
          </a:p>
        </p:txBody>
      </p:sp>
      <p:sp>
        <p:nvSpPr>
          <p:cNvPr id="50" name="ZoneTexte 49"/>
          <p:cNvSpPr txBox="1"/>
          <p:nvPr/>
        </p:nvSpPr>
        <p:spPr>
          <a:xfrm>
            <a:off x="4209164" y="478191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10</a:t>
            </a:r>
            <a:endParaRPr lang="fr-FR" dirty="0"/>
          </a:p>
        </p:txBody>
      </p:sp>
      <p:sp>
        <p:nvSpPr>
          <p:cNvPr id="51" name="ZoneTexte 50"/>
          <p:cNvSpPr txBox="1"/>
          <p:nvPr/>
        </p:nvSpPr>
        <p:spPr>
          <a:xfrm>
            <a:off x="594178" y="4526643"/>
            <a:ext cx="767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trace de l’algorithme forme un arbre binaire : à chaque embranchement de l’arbre (nœud), on a au plus deux sous – arbres (fils).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518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9" grpId="0"/>
      <p:bldP spid="40" grpId="0"/>
      <p:bldP spid="41" grpId="0"/>
      <p:bldP spid="42" grpId="0"/>
      <p:bldP spid="47" grpId="0"/>
      <p:bldP spid="48" grpId="0"/>
      <p:bldP spid="49" grpId="0"/>
      <p:bldP spid="50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35000" y="444500"/>
            <a:ext cx="6241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Exemple :</a:t>
            </a:r>
            <a:r>
              <a:rPr lang="fr-FR" dirty="0" smtClean="0"/>
              <a:t> trier un vecteur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725714" y="916214"/>
            <a:ext cx="82640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Courier New"/>
                <a:cs typeface="Courier New"/>
              </a:rPr>
              <a:t>void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QuickSort</a:t>
            </a:r>
            <a:r>
              <a:rPr lang="fr-FR" dirty="0" smtClean="0">
                <a:latin typeface="Courier New"/>
                <a:cs typeface="Courier New"/>
              </a:rPr>
              <a:t> (</a:t>
            </a:r>
            <a:r>
              <a:rPr lang="fr-FR" dirty="0" err="1" smtClean="0">
                <a:latin typeface="Courier New"/>
                <a:cs typeface="Courier New"/>
              </a:rPr>
              <a:t>vector</a:t>
            </a:r>
            <a:r>
              <a:rPr lang="fr-FR" dirty="0" smtClean="0">
                <a:latin typeface="Courier New"/>
                <a:cs typeface="Courier New"/>
              </a:rPr>
              <a:t> &lt;</a:t>
            </a:r>
            <a:r>
              <a:rPr lang="fr-FR" dirty="0" err="1" smtClean="0">
                <a:latin typeface="Courier New"/>
                <a:cs typeface="Courier New"/>
              </a:rPr>
              <a:t>T</a:t>
            </a:r>
            <a:r>
              <a:rPr lang="fr-FR" dirty="0" smtClean="0">
                <a:latin typeface="Courier New"/>
                <a:cs typeface="Courier New"/>
              </a:rPr>
              <a:t>&gt; &amp;V, 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Min, 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Max)</a:t>
            </a:r>
          </a:p>
          <a:p>
            <a:r>
              <a:rPr lang="fr-FR" dirty="0" smtClean="0">
                <a:latin typeface="Courier New"/>
                <a:cs typeface="Courier New"/>
              </a:rPr>
              <a:t>{</a:t>
            </a:r>
          </a:p>
          <a:p>
            <a:r>
              <a:rPr lang="fr-FR" dirty="0" smtClean="0">
                <a:latin typeface="Courier New"/>
                <a:cs typeface="Courier New"/>
              </a:rPr>
              <a:t>    if (Max == Min) return;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Pivot = V[Min];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PosPivot</a:t>
            </a:r>
            <a:r>
              <a:rPr lang="fr-FR" dirty="0" smtClean="0">
                <a:latin typeface="Courier New"/>
                <a:cs typeface="Courier New"/>
              </a:rPr>
              <a:t> (Ventiler (V, Pivot, Min, Max)); 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</a:t>
            </a:r>
            <a:r>
              <a:rPr lang="fr-FR" dirty="0" err="1" smtClean="0">
                <a:latin typeface="Courier New"/>
                <a:cs typeface="Courier New"/>
              </a:rPr>
              <a:t>QuickSort</a:t>
            </a:r>
            <a:r>
              <a:rPr lang="fr-FR" dirty="0" smtClean="0">
                <a:latin typeface="Courier New"/>
                <a:cs typeface="Courier New"/>
              </a:rPr>
              <a:t> (V, Min, </a:t>
            </a:r>
            <a:r>
              <a:rPr lang="fr-FR" dirty="0" err="1" smtClean="0">
                <a:latin typeface="Courier New"/>
                <a:cs typeface="Courier New"/>
              </a:rPr>
              <a:t>PosPivot</a:t>
            </a:r>
            <a:r>
              <a:rPr lang="fr-FR" dirty="0" smtClean="0">
                <a:latin typeface="Courier New"/>
                <a:cs typeface="Courier New"/>
              </a:rPr>
              <a:t>);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</a:t>
            </a:r>
            <a:r>
              <a:rPr lang="fr-FR" dirty="0" err="1" smtClean="0">
                <a:latin typeface="Courier New"/>
                <a:cs typeface="Courier New"/>
              </a:rPr>
              <a:t>QuickSort</a:t>
            </a:r>
            <a:r>
              <a:rPr lang="fr-FR" dirty="0" smtClean="0">
                <a:latin typeface="Courier New"/>
                <a:cs typeface="Courier New"/>
              </a:rPr>
              <a:t> (V, </a:t>
            </a:r>
            <a:r>
              <a:rPr lang="fr-FR" dirty="0" err="1" smtClean="0">
                <a:latin typeface="Courier New"/>
                <a:cs typeface="Courier New"/>
              </a:rPr>
              <a:t>PosPivot</a:t>
            </a:r>
            <a:r>
              <a:rPr lang="fr-FR" dirty="0" smtClean="0">
                <a:latin typeface="Courier New"/>
                <a:cs typeface="Courier New"/>
              </a:rPr>
              <a:t> + 1, Max);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729966"/>
              </p:ext>
            </p:extLst>
          </p:nvPr>
        </p:nvGraphicFramePr>
        <p:xfrm>
          <a:off x="780143" y="343916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031663"/>
              </p:ext>
            </p:extLst>
          </p:nvPr>
        </p:nvGraphicFramePr>
        <p:xfrm>
          <a:off x="780143" y="4349569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12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780143" y="3910875"/>
            <a:ext cx="411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Appel de </a:t>
            </a:r>
            <a:r>
              <a:rPr lang="fr-FR" dirty="0" smtClean="0">
                <a:latin typeface="Courier New"/>
                <a:cs typeface="Courier New"/>
              </a:rPr>
              <a:t>Ventiler ()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7" name="Flèche vers la droite 6"/>
          <p:cNvSpPr/>
          <p:nvPr/>
        </p:nvSpPr>
        <p:spPr>
          <a:xfrm>
            <a:off x="843643" y="4963160"/>
            <a:ext cx="707571" cy="2812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623786" y="4872450"/>
            <a:ext cx="6694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Tous les chiffres plus petits que </a:t>
            </a:r>
            <a:r>
              <a:rPr lang="fr-FR" dirty="0" smtClean="0">
                <a:latin typeface="Courier New"/>
                <a:cs typeface="Courier New"/>
              </a:rPr>
              <a:t>Pivot</a:t>
            </a:r>
            <a:r>
              <a:rPr lang="fr-FR" dirty="0" smtClean="0"/>
              <a:t> (ici 5) sont dans le sous vecteur d’indice plus petit que </a:t>
            </a:r>
            <a:r>
              <a:rPr lang="fr-FR" dirty="0" err="1" smtClean="0">
                <a:latin typeface="Courier New"/>
                <a:cs typeface="Courier New"/>
              </a:rPr>
              <a:t>PosPivot</a:t>
            </a:r>
            <a:r>
              <a:rPr lang="fr-FR" dirty="0" smtClean="0"/>
              <a:t> (ici 3), les autres sont dans le sous vecteur d’indice plus grand. </a:t>
            </a:r>
            <a:endParaRPr lang="fr-FR" dirty="0"/>
          </a:p>
        </p:txBody>
      </p:sp>
      <p:sp>
        <p:nvSpPr>
          <p:cNvPr id="10" name="Flèche vers la droite 9"/>
          <p:cNvSpPr/>
          <p:nvPr/>
        </p:nvSpPr>
        <p:spPr>
          <a:xfrm>
            <a:off x="843643" y="5768565"/>
            <a:ext cx="707571" cy="2812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623786" y="5768565"/>
            <a:ext cx="6068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trie chacun des sous</a:t>
            </a:r>
            <a:r>
              <a:rPr lang="fr-FR" dirty="0"/>
              <a:t> </a:t>
            </a:r>
            <a:r>
              <a:rPr lang="fr-FR" dirty="0" smtClean="0"/>
              <a:t>vecteurs indépendamment l’un de l’autre.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173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305526" y="266290"/>
            <a:ext cx="3606914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A.6 </a:t>
            </a:r>
            <a:r>
              <a:rPr lang="fr-FR" dirty="0" smtClean="0">
                <a:cs typeface="+mn-cs"/>
              </a:rPr>
              <a:t>Récursivité croisée / mutuelle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99143" y="861786"/>
            <a:ext cx="7003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Deux algorithmes </a:t>
            </a:r>
            <a:r>
              <a:rPr lang="fr-FR" dirty="0" smtClean="0"/>
              <a:t>sont mutuellement récursifs </a:t>
            </a:r>
            <a:r>
              <a:rPr lang="fr-FR" dirty="0"/>
              <a:t>si l’un fait appel </a:t>
            </a:r>
            <a:r>
              <a:rPr lang="fr-FR" dirty="0" smtClean="0"/>
              <a:t>à l’autre</a:t>
            </a:r>
            <a:r>
              <a:rPr lang="fr-FR" dirty="0"/>
              <a:t>, et l’autre fait appel </a:t>
            </a:r>
            <a:r>
              <a:rPr lang="fr-FR" dirty="0" smtClean="0"/>
              <a:t>à </a:t>
            </a:r>
            <a:r>
              <a:rPr lang="fr-FR" dirty="0"/>
              <a:t>l’un.</a:t>
            </a:r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99143" y="1717096"/>
            <a:ext cx="5506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Exemple :</a:t>
            </a:r>
            <a:r>
              <a:rPr lang="fr-FR" dirty="0" smtClean="0"/>
              <a:t> parité d’un entier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399143" y="2122713"/>
            <a:ext cx="6613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Courier New"/>
                <a:cs typeface="Courier New"/>
              </a:rPr>
              <a:t>bool</a:t>
            </a:r>
            <a:r>
              <a:rPr lang="fr-FR" dirty="0" smtClean="0">
                <a:latin typeface="Courier New"/>
                <a:cs typeface="Courier New"/>
              </a:rPr>
              <a:t> Pair (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n)</a:t>
            </a:r>
          </a:p>
          <a:p>
            <a:r>
              <a:rPr lang="fr-FR" dirty="0" smtClean="0">
                <a:latin typeface="Courier New"/>
                <a:cs typeface="Courier New"/>
              </a:rPr>
              <a:t>{</a:t>
            </a:r>
          </a:p>
          <a:p>
            <a:r>
              <a:rPr lang="fr-FR" dirty="0" smtClean="0">
                <a:latin typeface="Courier New"/>
                <a:cs typeface="Courier New"/>
              </a:rPr>
              <a:t>   return ((0 == n) ? </a:t>
            </a:r>
            <a:r>
              <a:rPr lang="fr-FR" dirty="0" err="1" smtClean="0">
                <a:latin typeface="Courier New"/>
                <a:cs typeface="Courier New"/>
              </a:rPr>
              <a:t>true</a:t>
            </a:r>
            <a:r>
              <a:rPr lang="fr-FR" dirty="0" smtClean="0">
                <a:latin typeface="Courier New"/>
                <a:cs typeface="Courier New"/>
              </a:rPr>
              <a:t> : Impair (n-1));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88043" y="3402872"/>
            <a:ext cx="6613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Courier New"/>
                <a:cs typeface="Courier New"/>
              </a:rPr>
              <a:t>bool</a:t>
            </a:r>
            <a:r>
              <a:rPr lang="fr-FR" dirty="0" smtClean="0">
                <a:latin typeface="Courier New"/>
                <a:cs typeface="Courier New"/>
              </a:rPr>
              <a:t> Impair (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n)</a:t>
            </a:r>
          </a:p>
          <a:p>
            <a:r>
              <a:rPr lang="fr-FR" dirty="0" smtClean="0">
                <a:latin typeface="Courier New"/>
                <a:cs typeface="Courier New"/>
              </a:rPr>
              <a:t>{</a:t>
            </a:r>
          </a:p>
          <a:p>
            <a:r>
              <a:rPr lang="fr-FR" dirty="0" smtClean="0">
                <a:latin typeface="Courier New"/>
                <a:cs typeface="Courier New"/>
              </a:rPr>
              <a:t>   return ((0 == n) ? false: Pair (n-1));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25929" y="4826000"/>
            <a:ext cx="717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ourier New"/>
                <a:cs typeface="Courier New"/>
              </a:rPr>
              <a:t>Pair (2) =&gt; Impair (1) =&gt; Pair (0) =&gt; </a:t>
            </a:r>
            <a:r>
              <a:rPr lang="fr-FR" dirty="0" err="1" smtClean="0">
                <a:latin typeface="Courier New"/>
                <a:cs typeface="Courier New"/>
              </a:rPr>
              <a:t>true</a:t>
            </a:r>
            <a:endParaRPr lang="fr-FR" dirty="0" smtClean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25928" y="5370286"/>
            <a:ext cx="8354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ourier New"/>
                <a:cs typeface="Courier New"/>
              </a:rPr>
              <a:t>Impair (2) =&gt; Pair (1) =&gt; Impair (0) =&gt; false</a:t>
            </a:r>
            <a:endParaRPr lang="fr-FR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06173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305526" y="266290"/>
            <a:ext cx="2774317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A.7 </a:t>
            </a:r>
            <a:r>
              <a:rPr lang="fr-FR" dirty="0" smtClean="0">
                <a:cs typeface="+mn-cs"/>
              </a:rPr>
              <a:t>Récursivité terminale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05526" y="879929"/>
            <a:ext cx="7523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 sous programme est récursif terminale lorsqu’aucun traitement ne suit l’appel récursif. 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99143" y="1669143"/>
            <a:ext cx="7547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Exemple :</a:t>
            </a:r>
            <a:endParaRPr lang="fr-FR" u="sng" dirty="0"/>
          </a:p>
        </p:txBody>
      </p:sp>
      <p:sp>
        <p:nvSpPr>
          <p:cNvPr id="5" name="Rectangle 4"/>
          <p:cNvSpPr/>
          <p:nvPr/>
        </p:nvSpPr>
        <p:spPr>
          <a:xfrm>
            <a:off x="399142" y="2156910"/>
            <a:ext cx="9280071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procedure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AffichCarac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 :in string, Pos : in </a:t>
            </a:r>
            <a:r>
              <a:rPr lang="fr-FR" dirty="0" err="1">
                <a:latin typeface="Courier New"/>
                <a:cs typeface="Courier New"/>
              </a:rPr>
              <a:t>entier_nat</a:t>
            </a:r>
            <a:r>
              <a:rPr lang="fr-FR" dirty="0">
                <a:latin typeface="Courier New"/>
                <a:cs typeface="Courier New"/>
              </a:rPr>
              <a:t>)</a:t>
            </a:r>
          </a:p>
          <a:p>
            <a:r>
              <a:rPr lang="fr-FR" dirty="0" err="1">
                <a:latin typeface="Courier New"/>
                <a:cs typeface="Courier New"/>
              </a:rPr>
              <a:t>debut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    si (Pos vaut taille (Chaine) return;</a:t>
            </a:r>
          </a:p>
          <a:p>
            <a:r>
              <a:rPr lang="fr-FR" dirty="0">
                <a:latin typeface="Courier New"/>
                <a:cs typeface="Courier New"/>
              </a:rPr>
              <a:t>    afficher (Chaine [Pos]);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AffichCarac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, Pos +1);</a:t>
            </a:r>
          </a:p>
          <a:p>
            <a:r>
              <a:rPr lang="fr-FR" dirty="0">
                <a:latin typeface="Courier New"/>
                <a:cs typeface="Courier New"/>
              </a:rPr>
              <a:t>fin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80786" y="4390571"/>
            <a:ext cx="80463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Pour ce type de sous programme, on peut facilement casser l’appel récursif en utilisant des instructions itératives (boucles).</a:t>
            </a:r>
          </a:p>
          <a:p>
            <a:r>
              <a:rPr lang="fr-FR" dirty="0" smtClean="0"/>
              <a:t>Pour les autres, on doit passer par l’instanciation d’une pile qui permet d’enregistrer les différentes informations  renvoyées / modifiées lors des appels récursifs successifs.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173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305526" y="266290"/>
            <a:ext cx="1936986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A.8 </a:t>
            </a:r>
            <a:r>
              <a:rPr lang="fr-FR" dirty="0" err="1" smtClean="0">
                <a:cs typeface="+mn-cs"/>
              </a:rPr>
              <a:t>Mémoïsation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05526" y="852714"/>
            <a:ext cx="8539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Technique d’optimisation de codage permettant de réduire le temps d’</a:t>
            </a:r>
            <a:r>
              <a:rPr lang="fr-FR" dirty="0"/>
              <a:t>e</a:t>
            </a:r>
            <a:r>
              <a:rPr lang="fr-FR" dirty="0" smtClean="0"/>
              <a:t>xécution d’un sous programme en mémorisant ses résultats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520951" y="1695706"/>
            <a:ext cx="1732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(3,5)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86594" y="2584706"/>
            <a:ext cx="1378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(3,4)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855938" y="2614517"/>
            <a:ext cx="14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(2,4)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93059" y="3353964"/>
            <a:ext cx="1428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(3,3)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319567" y="3368480"/>
            <a:ext cx="1462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(2,3)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426030" y="4043391"/>
            <a:ext cx="1412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(2,2)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158672" y="4043391"/>
            <a:ext cx="1457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(1,2)</a:t>
            </a:r>
            <a:endParaRPr lang="fr-FR" sz="1400" dirty="0">
              <a:latin typeface="Courier New"/>
              <a:cs typeface="Courier New"/>
            </a:endParaRPr>
          </a:p>
        </p:txBody>
      </p:sp>
      <p:cxnSp>
        <p:nvCxnSpPr>
          <p:cNvPr id="11" name="Connecteur droit avec flèche 10"/>
          <p:cNvCxnSpPr>
            <a:stCxn id="4" idx="2"/>
            <a:endCxn id="5" idx="0"/>
          </p:cNvCxnSpPr>
          <p:nvPr/>
        </p:nvCxnSpPr>
        <p:spPr>
          <a:xfrm flipH="1">
            <a:off x="2276023" y="2003483"/>
            <a:ext cx="1111250" cy="5812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5" idx="2"/>
            <a:endCxn id="7" idx="0"/>
          </p:cNvCxnSpPr>
          <p:nvPr/>
        </p:nvCxnSpPr>
        <p:spPr>
          <a:xfrm flipH="1">
            <a:off x="1407434" y="2892483"/>
            <a:ext cx="868589" cy="4614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5" idx="2"/>
            <a:endCxn id="8" idx="0"/>
          </p:cNvCxnSpPr>
          <p:nvPr/>
        </p:nvCxnSpPr>
        <p:spPr>
          <a:xfrm>
            <a:off x="2276023" y="2892483"/>
            <a:ext cx="774701" cy="4759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8" idx="2"/>
            <a:endCxn id="9" idx="0"/>
          </p:cNvCxnSpPr>
          <p:nvPr/>
        </p:nvCxnSpPr>
        <p:spPr>
          <a:xfrm flipH="1">
            <a:off x="2132241" y="3676257"/>
            <a:ext cx="918483" cy="367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8" idx="2"/>
            <a:endCxn id="10" idx="0"/>
          </p:cNvCxnSpPr>
          <p:nvPr/>
        </p:nvCxnSpPr>
        <p:spPr>
          <a:xfrm>
            <a:off x="3050724" y="3676257"/>
            <a:ext cx="836838" cy="367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4497701" y="4007107"/>
            <a:ext cx="527793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133016" y="4007107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3651715" y="3350338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384624" y="3330384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1293130" y="2548422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4616451" y="3353964"/>
            <a:ext cx="14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(2,3)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535967" y="3353964"/>
            <a:ext cx="14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(1,3)</a:t>
            </a:r>
            <a:endParaRPr lang="fr-FR" sz="1400" dirty="0">
              <a:latin typeface="Courier New"/>
              <a:cs typeface="Courier New"/>
            </a:endParaRPr>
          </a:p>
        </p:txBody>
      </p:sp>
      <p:cxnSp>
        <p:nvCxnSpPr>
          <p:cNvPr id="23" name="Connecteur droit avec flèche 22"/>
          <p:cNvCxnSpPr>
            <a:stCxn id="4" idx="2"/>
            <a:endCxn id="6" idx="0"/>
          </p:cNvCxnSpPr>
          <p:nvPr/>
        </p:nvCxnSpPr>
        <p:spPr>
          <a:xfrm>
            <a:off x="3387273" y="2003483"/>
            <a:ext cx="2217965" cy="6110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>
            <a:stCxn id="6" idx="2"/>
            <a:endCxn id="21" idx="0"/>
          </p:cNvCxnSpPr>
          <p:nvPr/>
        </p:nvCxnSpPr>
        <p:spPr>
          <a:xfrm flipH="1">
            <a:off x="5365751" y="2922294"/>
            <a:ext cx="239487" cy="4316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6" idx="2"/>
            <a:endCxn id="22" idx="0"/>
          </p:cNvCxnSpPr>
          <p:nvPr/>
        </p:nvCxnSpPr>
        <p:spPr>
          <a:xfrm>
            <a:off x="5605238" y="2922294"/>
            <a:ext cx="1680029" cy="4316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4823735" y="4429833"/>
            <a:ext cx="1412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(2,2)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556377" y="4429833"/>
            <a:ext cx="1457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ourier New"/>
                <a:cs typeface="Courier New"/>
              </a:rPr>
              <a:t>Combi (1,2)</a:t>
            </a:r>
            <a:endParaRPr lang="fr-FR" sz="1400" dirty="0">
              <a:latin typeface="Courier New"/>
              <a:cs typeface="Courier New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850874" y="4402620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9" name="ZoneTexte 28"/>
          <p:cNvSpPr txBox="1"/>
          <p:nvPr/>
        </p:nvSpPr>
        <p:spPr>
          <a:xfrm>
            <a:off x="4548863" y="4393549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30" name="Connecteur droit avec flèche 29"/>
          <p:cNvCxnSpPr>
            <a:stCxn id="21" idx="2"/>
            <a:endCxn id="26" idx="0"/>
          </p:cNvCxnSpPr>
          <p:nvPr/>
        </p:nvCxnSpPr>
        <p:spPr>
          <a:xfrm>
            <a:off x="5365751" y="3661741"/>
            <a:ext cx="164195" cy="7680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stCxn id="21" idx="2"/>
            <a:endCxn id="27" idx="0"/>
          </p:cNvCxnSpPr>
          <p:nvPr/>
        </p:nvCxnSpPr>
        <p:spPr>
          <a:xfrm>
            <a:off x="5365751" y="3661741"/>
            <a:ext cx="1919516" cy="7680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7846797" y="3307825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33" name="ZoneTexte 32"/>
          <p:cNvSpPr txBox="1"/>
          <p:nvPr/>
        </p:nvSpPr>
        <p:spPr>
          <a:xfrm>
            <a:off x="4347934" y="3324944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6154517" y="2569162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</a:t>
            </a:r>
            <a:endParaRPr lang="fr-FR" dirty="0"/>
          </a:p>
        </p:txBody>
      </p:sp>
      <p:sp>
        <p:nvSpPr>
          <p:cNvPr id="35" name="ZoneTexte 34"/>
          <p:cNvSpPr txBox="1"/>
          <p:nvPr/>
        </p:nvSpPr>
        <p:spPr>
          <a:xfrm>
            <a:off x="3872615" y="1674968"/>
            <a:ext cx="580572" cy="37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10</a:t>
            </a:r>
            <a:endParaRPr lang="fr-FR" dirty="0"/>
          </a:p>
        </p:txBody>
      </p:sp>
      <p:cxnSp>
        <p:nvCxnSpPr>
          <p:cNvPr id="37" name="Connecteur droit avec flèche 36"/>
          <p:cNvCxnSpPr/>
          <p:nvPr/>
        </p:nvCxnSpPr>
        <p:spPr>
          <a:xfrm flipV="1">
            <a:off x="3501571" y="3722266"/>
            <a:ext cx="1426935" cy="12488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2004786" y="5116286"/>
            <a:ext cx="504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a aucun intérêt à recalculer Combi (2,3) </a:t>
            </a:r>
            <a:endParaRPr lang="fr-FR" dirty="0"/>
          </a:p>
        </p:txBody>
      </p:sp>
      <p:sp>
        <p:nvSpPr>
          <p:cNvPr id="39" name="Flèche vers la droite 38"/>
          <p:cNvSpPr/>
          <p:nvPr/>
        </p:nvSpPr>
        <p:spPr>
          <a:xfrm>
            <a:off x="384624" y="5860143"/>
            <a:ext cx="748392" cy="3356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/>
          <p:cNvSpPr txBox="1"/>
          <p:nvPr/>
        </p:nvSpPr>
        <p:spPr>
          <a:xfrm>
            <a:off x="1188368" y="5657975"/>
            <a:ext cx="608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stocke dans un tableau les valeurs déjà trouvées, sinon on trouve 0.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22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 animBg="1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9856" y="551266"/>
            <a:ext cx="780142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unsigned</a:t>
            </a:r>
            <a:r>
              <a:rPr lang="fr-FR" dirty="0">
                <a:latin typeface="Courier New"/>
                <a:cs typeface="Courier New"/>
              </a:rPr>
              <a:t> Combi (</a:t>
            </a:r>
            <a:r>
              <a:rPr lang="fr-FR" dirty="0" err="1">
                <a:latin typeface="Courier New"/>
                <a:cs typeface="Courier New"/>
              </a:rPr>
              <a:t>unsigned</a:t>
            </a:r>
            <a:r>
              <a:rPr lang="fr-FR" dirty="0">
                <a:latin typeface="Courier New"/>
                <a:cs typeface="Courier New"/>
              </a:rPr>
              <a:t> k, </a:t>
            </a:r>
            <a:r>
              <a:rPr lang="fr-FR" dirty="0" err="1">
                <a:latin typeface="Courier New"/>
                <a:cs typeface="Courier New"/>
              </a:rPr>
              <a:t>unsigned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n, Matrice &amp; TP)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{</a:t>
            </a:r>
          </a:p>
          <a:p>
            <a:r>
              <a:rPr lang="fr-FR" dirty="0" smtClean="0">
                <a:latin typeface="Courier New"/>
                <a:cs typeface="Courier New"/>
              </a:rPr>
              <a:t>    if (TP [n][k] != 0) return </a:t>
            </a:r>
            <a:r>
              <a:rPr lang="fr-FR" dirty="0">
                <a:latin typeface="Courier New"/>
                <a:cs typeface="Courier New"/>
              </a:rPr>
              <a:t>TP [n][k]</a:t>
            </a:r>
            <a:r>
              <a:rPr lang="fr-FR" dirty="0" smtClean="0">
                <a:latin typeface="Courier New"/>
                <a:cs typeface="Courier New"/>
              </a:rPr>
              <a:t>; 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    </a:t>
            </a:r>
            <a:r>
              <a:rPr lang="fr-FR" dirty="0">
                <a:latin typeface="Courier New"/>
                <a:cs typeface="Courier New"/>
              </a:rPr>
              <a:t>TP [n][k]</a:t>
            </a:r>
            <a:r>
              <a:rPr lang="fr-FR" dirty="0" smtClean="0">
                <a:latin typeface="Courier New"/>
                <a:cs typeface="Courier New"/>
              </a:rPr>
              <a:t> = Combi </a:t>
            </a:r>
            <a:r>
              <a:rPr lang="fr-FR" dirty="0">
                <a:latin typeface="Courier New"/>
                <a:cs typeface="Courier New"/>
              </a:rPr>
              <a:t>(k, n-1) + Combi (k-1, n-1)</a:t>
            </a:r>
            <a:r>
              <a:rPr lang="fr-FR" dirty="0" smtClean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</a:t>
            </a:r>
            <a:r>
              <a:rPr lang="fr-FR" dirty="0">
                <a:latin typeface="Courier New"/>
                <a:cs typeface="Courier New"/>
              </a:rPr>
              <a:t>return TP [n][k</a:t>
            </a:r>
            <a:r>
              <a:rPr lang="fr-FR" dirty="0" smtClean="0">
                <a:latin typeface="Courier New"/>
                <a:cs typeface="Courier New"/>
              </a:rPr>
              <a:t>];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89643" y="3043986"/>
            <a:ext cx="7338786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Courier New"/>
                <a:cs typeface="Courier New"/>
              </a:rPr>
              <a:t>void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InitTP</a:t>
            </a:r>
            <a:r>
              <a:rPr lang="fr-FR" dirty="0" smtClean="0">
                <a:latin typeface="Courier New"/>
                <a:cs typeface="Courier New"/>
              </a:rPr>
              <a:t> (Matrice &amp; TP, 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n)</a:t>
            </a:r>
          </a:p>
          <a:p>
            <a:r>
              <a:rPr lang="fr-FR" dirty="0" smtClean="0">
                <a:latin typeface="Courier New"/>
                <a:cs typeface="Courier New"/>
              </a:rPr>
              <a:t>{</a:t>
            </a:r>
          </a:p>
          <a:p>
            <a:r>
              <a:rPr lang="fr-FR" dirty="0" smtClean="0">
                <a:latin typeface="Courier New"/>
                <a:cs typeface="Courier New"/>
              </a:rPr>
              <a:t>    </a:t>
            </a:r>
            <a:r>
              <a:rPr lang="fr-FR" dirty="0" err="1" smtClean="0">
                <a:latin typeface="Courier New"/>
                <a:cs typeface="Courier New"/>
              </a:rPr>
              <a:t>TP.resize</a:t>
            </a:r>
            <a:r>
              <a:rPr lang="fr-FR" dirty="0" smtClean="0">
                <a:latin typeface="Courier New"/>
                <a:cs typeface="Courier New"/>
              </a:rPr>
              <a:t> (n + 1);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for (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i (1); i &lt; </a:t>
            </a:r>
            <a:r>
              <a:rPr lang="fr-FR" dirty="0" err="1" smtClean="0">
                <a:latin typeface="Courier New"/>
                <a:cs typeface="Courier New"/>
              </a:rPr>
              <a:t>TP.size</a:t>
            </a:r>
            <a:r>
              <a:rPr lang="fr-FR" dirty="0" smtClean="0">
                <a:latin typeface="Courier New"/>
                <a:cs typeface="Courier New"/>
              </a:rPr>
              <a:t> (); ++i)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{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    TP[i].</a:t>
            </a:r>
            <a:r>
              <a:rPr lang="fr-FR" dirty="0" err="1" smtClean="0">
                <a:latin typeface="Courier New"/>
                <a:cs typeface="Courier New"/>
              </a:rPr>
              <a:t>resize</a:t>
            </a:r>
            <a:r>
              <a:rPr lang="fr-FR" dirty="0" smtClean="0">
                <a:latin typeface="Courier New"/>
                <a:cs typeface="Courier New"/>
              </a:rPr>
              <a:t> (i + 1);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        TP [i][1] = i; //</a:t>
            </a:r>
            <a:r>
              <a:rPr lang="fr-FR" dirty="0">
                <a:latin typeface="Courier New"/>
                <a:cs typeface="Courier New"/>
              </a:rPr>
              <a:t>if (1 == k) return k;</a:t>
            </a:r>
          </a:p>
          <a:p>
            <a:r>
              <a:rPr lang="fr-FR" dirty="0" smtClean="0">
                <a:latin typeface="Courier New"/>
                <a:cs typeface="Courier New"/>
              </a:rPr>
              <a:t>        TP [i][i] = 1; // </a:t>
            </a:r>
            <a:r>
              <a:rPr lang="fr-FR" dirty="0">
                <a:latin typeface="Courier New"/>
                <a:cs typeface="Courier New"/>
              </a:rPr>
              <a:t>if (n == k) return 1;</a:t>
            </a:r>
          </a:p>
          <a:p>
            <a:r>
              <a:rPr lang="fr-FR" dirty="0" smtClean="0">
                <a:latin typeface="Courier New"/>
                <a:cs typeface="Courier New"/>
              </a:rPr>
              <a:t>    }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6642" y="553697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>
                <a:latin typeface="Courier New"/>
                <a:cs typeface="Courier New"/>
              </a:rPr>
              <a:t>    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206500" y="2594429"/>
            <a:ext cx="5479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Reste à savoir comment on initialise la matrice TP!</a:t>
            </a:r>
            <a:endParaRPr lang="fr-FR" dirty="0"/>
          </a:p>
        </p:txBody>
      </p:sp>
      <p:sp>
        <p:nvSpPr>
          <p:cNvPr id="7" name="Flèche vers la droite 6"/>
          <p:cNvSpPr/>
          <p:nvPr/>
        </p:nvSpPr>
        <p:spPr>
          <a:xfrm>
            <a:off x="326571" y="2594429"/>
            <a:ext cx="680358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53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305526" y="266290"/>
            <a:ext cx="4285210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A.9 Limiter le nombre d’appels récursifs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08214" y="1016000"/>
            <a:ext cx="8499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Pb :</a:t>
            </a:r>
            <a:r>
              <a:rPr lang="fr-FR" dirty="0" smtClean="0"/>
              <a:t> les derniers appels récursifs du tri rapide sont très couteux (mémoire + temps), alors que la taille du sous-tableau est petite. Dans ce cas, on trie le sous-tableau avec une autre méthode.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58700" y="2177142"/>
            <a:ext cx="87623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Courier New"/>
                <a:cs typeface="Courier New"/>
              </a:rPr>
              <a:t>void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QuickSort</a:t>
            </a:r>
            <a:r>
              <a:rPr lang="fr-FR" dirty="0" smtClean="0">
                <a:latin typeface="Courier New"/>
                <a:cs typeface="Courier New"/>
              </a:rPr>
              <a:t> (</a:t>
            </a:r>
            <a:r>
              <a:rPr lang="fr-FR" dirty="0" err="1" smtClean="0">
                <a:latin typeface="Courier New"/>
                <a:cs typeface="Courier New"/>
              </a:rPr>
              <a:t>vector</a:t>
            </a:r>
            <a:r>
              <a:rPr lang="fr-FR" dirty="0" smtClean="0">
                <a:latin typeface="Courier New"/>
                <a:cs typeface="Courier New"/>
              </a:rPr>
              <a:t> &lt;</a:t>
            </a:r>
            <a:r>
              <a:rPr lang="fr-FR" dirty="0" err="1" smtClean="0">
                <a:latin typeface="Courier New"/>
                <a:cs typeface="Courier New"/>
              </a:rPr>
              <a:t>T</a:t>
            </a:r>
            <a:r>
              <a:rPr lang="fr-FR" dirty="0" smtClean="0">
                <a:latin typeface="Courier New"/>
                <a:cs typeface="Courier New"/>
              </a:rPr>
              <a:t>&gt; &amp; V, 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Min, 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Max)</a:t>
            </a:r>
          </a:p>
          <a:p>
            <a:r>
              <a:rPr lang="fr-FR" dirty="0" smtClean="0">
                <a:latin typeface="Courier New"/>
                <a:cs typeface="Courier New"/>
              </a:rPr>
              <a:t>{</a:t>
            </a:r>
          </a:p>
          <a:p>
            <a:r>
              <a:rPr lang="fr-FR" dirty="0" smtClean="0">
                <a:latin typeface="Courier New"/>
                <a:cs typeface="Courier New"/>
              </a:rPr>
              <a:t>	</a:t>
            </a:r>
          </a:p>
          <a:p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	</a:t>
            </a:r>
          </a:p>
          <a:p>
            <a:r>
              <a:rPr lang="fr-FR" dirty="0" smtClean="0">
                <a:latin typeface="Courier New"/>
                <a:cs typeface="Courier New"/>
              </a:rPr>
              <a:t>    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Pivot = V[Min];</a:t>
            </a:r>
          </a:p>
          <a:p>
            <a:r>
              <a:rPr lang="fr-FR" dirty="0" smtClean="0">
                <a:latin typeface="Courier New"/>
                <a:cs typeface="Courier New"/>
              </a:rPr>
              <a:t>    </a:t>
            </a:r>
            <a:r>
              <a:rPr lang="fr-FR" dirty="0" err="1" smtClean="0">
                <a:latin typeface="Courier New"/>
                <a:cs typeface="Courier New"/>
              </a:rPr>
              <a:t>unsigned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PosPivot</a:t>
            </a:r>
            <a:r>
              <a:rPr lang="fr-FR" dirty="0" smtClean="0">
                <a:latin typeface="Courier New"/>
                <a:cs typeface="Courier New"/>
              </a:rPr>
              <a:t> (Ventiler (V</a:t>
            </a:r>
            <a:r>
              <a:rPr lang="fr-FR" smtClean="0">
                <a:latin typeface="Courier New"/>
                <a:cs typeface="Courier New"/>
              </a:rPr>
              <a:t>, Pivot, Min, Max)</a:t>
            </a:r>
            <a:r>
              <a:rPr lang="fr-FR" dirty="0" smtClean="0">
                <a:latin typeface="Courier New"/>
                <a:cs typeface="Courier New"/>
              </a:rPr>
              <a:t>); 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</a:t>
            </a:r>
            <a:r>
              <a:rPr lang="fr-FR" dirty="0" err="1" smtClean="0">
                <a:latin typeface="Courier New"/>
                <a:cs typeface="Courier New"/>
              </a:rPr>
              <a:t>QuickSort</a:t>
            </a:r>
            <a:r>
              <a:rPr lang="fr-FR" dirty="0" smtClean="0">
                <a:latin typeface="Courier New"/>
                <a:cs typeface="Courier New"/>
              </a:rPr>
              <a:t> (V, Min, </a:t>
            </a:r>
            <a:r>
              <a:rPr lang="fr-FR" dirty="0" err="1" smtClean="0">
                <a:latin typeface="Courier New"/>
                <a:cs typeface="Courier New"/>
              </a:rPr>
              <a:t>PosPivot</a:t>
            </a:r>
            <a:r>
              <a:rPr lang="fr-FR" dirty="0" smtClean="0">
                <a:latin typeface="Courier New"/>
                <a:cs typeface="Courier New"/>
              </a:rPr>
              <a:t>);</a:t>
            </a:r>
          </a:p>
          <a:p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   </a:t>
            </a:r>
            <a:r>
              <a:rPr lang="fr-FR" dirty="0" err="1" smtClean="0">
                <a:latin typeface="Courier New"/>
                <a:cs typeface="Courier New"/>
              </a:rPr>
              <a:t>QuickSort</a:t>
            </a:r>
            <a:r>
              <a:rPr lang="fr-FR" dirty="0" smtClean="0">
                <a:latin typeface="Courier New"/>
                <a:cs typeface="Courier New"/>
              </a:rPr>
              <a:t> (V, </a:t>
            </a:r>
            <a:r>
              <a:rPr lang="fr-FR" dirty="0" err="1" smtClean="0">
                <a:latin typeface="Courier New"/>
                <a:cs typeface="Courier New"/>
              </a:rPr>
              <a:t>PosPivot</a:t>
            </a:r>
            <a:r>
              <a:rPr lang="fr-FR" dirty="0" smtClean="0">
                <a:latin typeface="Courier New"/>
                <a:cs typeface="Courier New"/>
              </a:rPr>
              <a:t> + 1, Max);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 smtClean="0">
                <a:latin typeface="Courier New"/>
                <a:cs typeface="Courier New"/>
              </a:rPr>
              <a:t>}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6927" y="270182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if (Max </a:t>
            </a:r>
            <a:r>
              <a:rPr lang="fr-FR" dirty="0" smtClean="0">
                <a:latin typeface="Courier New"/>
                <a:cs typeface="Courier New"/>
              </a:rPr>
              <a:t>&lt;= </a:t>
            </a:r>
            <a:r>
              <a:rPr lang="fr-FR" dirty="0">
                <a:latin typeface="Courier New"/>
                <a:cs typeface="Courier New"/>
              </a:rPr>
              <a:t>Min + 15) {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 smtClean="0">
                <a:latin typeface="Courier New"/>
                <a:cs typeface="Courier New"/>
              </a:rPr>
              <a:t>BubleSort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(V, Min, Max);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smtClean="0">
                <a:latin typeface="Courier New"/>
                <a:cs typeface="Courier New"/>
              </a:rPr>
              <a:t>return;</a:t>
            </a:r>
          </a:p>
          <a:p>
            <a:r>
              <a:rPr lang="fr-FR" dirty="0" smtClean="0">
                <a:latin typeface="Courier New"/>
                <a:cs typeface="Courier New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6753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1976450"/>
            <a:ext cx="2310209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Récursivité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Adresse mémoire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</a:rPr>
              <a:t>Pointeurs en mémoire dynamique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723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B. Adresse mémoire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ext Box 25"/>
          <p:cNvSpPr txBox="1">
            <a:spLocks noChangeArrowheads="1"/>
          </p:cNvSpPr>
          <p:nvPr/>
        </p:nvSpPr>
        <p:spPr bwMode="auto">
          <a:xfrm>
            <a:off x="305526" y="1050062"/>
            <a:ext cx="2758200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B.1 Adresse des variables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05526" y="1687286"/>
            <a:ext cx="6842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Chaque variable possède sa propre adresse mémoire. </a:t>
            </a:r>
          </a:p>
          <a:p>
            <a:r>
              <a:rPr lang="fr-FR" dirty="0" smtClean="0"/>
              <a:t>Accès : </a:t>
            </a:r>
            <a:r>
              <a:rPr lang="fr-FR" dirty="0" smtClean="0">
                <a:latin typeface="Courier New"/>
                <a:cs typeface="Courier New"/>
              </a:rPr>
              <a:t>&amp;</a:t>
            </a:r>
            <a:r>
              <a:rPr lang="fr-FR" dirty="0" err="1" smtClean="0">
                <a:latin typeface="Courier New"/>
                <a:cs typeface="Courier New"/>
              </a:rPr>
              <a:t>VarIdent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5526" y="2378974"/>
            <a:ext cx="82034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>
                <a:latin typeface="Courier New"/>
                <a:cs typeface="Courier New"/>
              </a:rPr>
              <a:t>const</a:t>
            </a:r>
            <a:r>
              <a:rPr lang="fr-FR" sz="1600" dirty="0">
                <a:latin typeface="Courier New"/>
                <a:cs typeface="Courier New"/>
              </a:rPr>
              <a:t> </a:t>
            </a:r>
            <a:r>
              <a:rPr lang="fr-FR" sz="1600" dirty="0" err="1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 </a:t>
            </a:r>
            <a:r>
              <a:rPr lang="fr-FR" sz="1600" dirty="0" err="1">
                <a:latin typeface="Courier New"/>
                <a:cs typeface="Courier New"/>
              </a:rPr>
              <a:t>CstInt</a:t>
            </a:r>
            <a:r>
              <a:rPr lang="fr-FR" sz="1600" dirty="0">
                <a:latin typeface="Courier New"/>
                <a:cs typeface="Courier New"/>
              </a:rPr>
              <a:t> = 10;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double    </a:t>
            </a:r>
            <a:r>
              <a:rPr lang="fr-FR" sz="1600" dirty="0">
                <a:latin typeface="Courier New"/>
                <a:cs typeface="Courier New"/>
              </a:rPr>
              <a:t>Double;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bool</a:t>
            </a:r>
            <a:r>
              <a:rPr lang="fr-FR" sz="1600" dirty="0" smtClean="0">
                <a:latin typeface="Courier New"/>
                <a:cs typeface="Courier New"/>
              </a:rPr>
              <a:t>      </a:t>
            </a:r>
            <a:r>
              <a:rPr lang="fr-FR" sz="1600" dirty="0" err="1">
                <a:latin typeface="Courier New"/>
                <a:cs typeface="Courier New"/>
              </a:rPr>
              <a:t>Bool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string    </a:t>
            </a:r>
            <a:r>
              <a:rPr lang="fr-FR" sz="1600" dirty="0" err="1">
                <a:latin typeface="Courier New"/>
                <a:cs typeface="Courier New"/>
              </a:rPr>
              <a:t>Str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endParaRPr lang="fr-FR" sz="1600" dirty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&amp;</a:t>
            </a:r>
            <a:r>
              <a:rPr lang="fr-FR" sz="1600" dirty="0" err="1" smtClean="0">
                <a:latin typeface="Courier New"/>
                <a:cs typeface="Courier New"/>
              </a:rPr>
              <a:t>CstInt</a:t>
            </a:r>
            <a:endParaRPr lang="fr-FR" sz="1600" dirty="0" smtClean="0">
              <a:latin typeface="Courier New"/>
              <a:cs typeface="Courier New"/>
            </a:endParaRPr>
          </a:p>
          <a:p>
            <a:r>
              <a:rPr lang="fr-FR" sz="1600" dirty="0">
                <a:latin typeface="Courier New"/>
                <a:cs typeface="Courier New"/>
              </a:rPr>
              <a:t> </a:t>
            </a:r>
            <a:r>
              <a:rPr lang="fr-FR" sz="1600" dirty="0" smtClean="0">
                <a:latin typeface="Courier New"/>
                <a:cs typeface="Courier New"/>
              </a:rPr>
              <a:t>    &lt;</a:t>
            </a:r>
            <a:r>
              <a:rPr lang="fr-FR" sz="1600" dirty="0">
                <a:latin typeface="Courier New"/>
                <a:cs typeface="Courier New"/>
              </a:rPr>
              <a:t>&lt; &amp;Double </a:t>
            </a:r>
            <a:endParaRPr lang="fr-FR" sz="1600" dirty="0" smtClean="0">
              <a:latin typeface="Courier New"/>
              <a:cs typeface="Courier New"/>
            </a:endParaRPr>
          </a:p>
          <a:p>
            <a:r>
              <a:rPr lang="fr-FR" sz="1600" dirty="0">
                <a:latin typeface="Courier New"/>
                <a:cs typeface="Courier New"/>
              </a:rPr>
              <a:t> </a:t>
            </a:r>
            <a:r>
              <a:rPr lang="fr-FR" sz="1600" dirty="0" smtClean="0">
                <a:latin typeface="Courier New"/>
                <a:cs typeface="Courier New"/>
              </a:rPr>
              <a:t>    &lt;</a:t>
            </a:r>
            <a:r>
              <a:rPr lang="fr-FR" sz="1600" dirty="0">
                <a:latin typeface="Courier New"/>
                <a:cs typeface="Courier New"/>
              </a:rPr>
              <a:t>&lt; &amp;</a:t>
            </a:r>
            <a:r>
              <a:rPr lang="fr-FR" sz="1600" dirty="0" err="1">
                <a:latin typeface="Courier New"/>
                <a:cs typeface="Courier New"/>
              </a:rPr>
              <a:t>Bool</a:t>
            </a:r>
            <a:r>
              <a:rPr lang="fr-FR" sz="1600" dirty="0">
                <a:latin typeface="Courier New"/>
                <a:cs typeface="Courier New"/>
              </a:rPr>
              <a:t> </a:t>
            </a:r>
            <a:endParaRPr lang="fr-FR" sz="1600" dirty="0" smtClean="0">
              <a:latin typeface="Courier New"/>
              <a:cs typeface="Courier New"/>
            </a:endParaRPr>
          </a:p>
          <a:p>
            <a:r>
              <a:rPr lang="fr-FR" sz="1600" dirty="0">
                <a:latin typeface="Courier New"/>
                <a:cs typeface="Courier New"/>
              </a:rPr>
              <a:t> </a:t>
            </a:r>
            <a:r>
              <a:rPr lang="fr-FR" sz="1600" dirty="0" smtClean="0">
                <a:latin typeface="Courier New"/>
                <a:cs typeface="Courier New"/>
              </a:rPr>
              <a:t>    &lt;</a:t>
            </a:r>
            <a:r>
              <a:rPr lang="fr-FR" sz="1600" dirty="0">
                <a:latin typeface="Courier New"/>
                <a:cs typeface="Courier New"/>
              </a:rPr>
              <a:t>&lt; &amp;</a:t>
            </a:r>
            <a:r>
              <a:rPr lang="fr-FR" sz="1600" dirty="0" err="1" smtClean="0">
                <a:latin typeface="Courier New"/>
                <a:cs typeface="Courier New"/>
              </a:rPr>
              <a:t>Str</a:t>
            </a:r>
            <a:r>
              <a:rPr lang="fr-FR" sz="1600" dirty="0" smtClean="0">
                <a:latin typeface="Courier New"/>
                <a:cs typeface="Courier New"/>
              </a:rPr>
              <a:t>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610429" y="3610080"/>
            <a:ext cx="2975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0x7fff5c8c9a1c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0x7fff5c8c9a10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0x7fff5c8c9a0f</a:t>
            </a:r>
          </a:p>
          <a:p>
            <a:r>
              <a:rPr lang="fr-FR" sz="1600" dirty="0">
                <a:latin typeface="Courier New"/>
                <a:cs typeface="Courier New"/>
              </a:rPr>
              <a:t>0x7fff5c8c9a00</a:t>
            </a:r>
          </a:p>
        </p:txBody>
      </p:sp>
    </p:spTree>
    <p:extLst>
      <p:ext uri="{BB962C8B-B14F-4D97-AF65-F5344CB8AC3E}">
        <p14:creationId xmlns:p14="http://schemas.microsoft.com/office/powerpoint/2010/main" val="9222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305526" y="224562"/>
            <a:ext cx="3302031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B.2 Partage d’adresse mémoire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05526" y="798286"/>
            <a:ext cx="7813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Plusieurs variables peuvent partager la même adresse mémoire. La condition est qu’elles soient toutes de même type.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05526" y="1778000"/>
            <a:ext cx="88384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 </a:t>
            </a:r>
            <a:r>
              <a:rPr lang="en-US" sz="1600" dirty="0" err="1">
                <a:latin typeface="Courier New"/>
                <a:cs typeface="Courier New"/>
              </a:rPr>
              <a:t>Int</a:t>
            </a:r>
            <a:r>
              <a:rPr lang="en-US" sz="1600" dirty="0">
                <a:latin typeface="Courier New"/>
                <a:cs typeface="Courier New"/>
              </a:rPr>
              <a:t> = 10;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 </a:t>
            </a:r>
            <a:r>
              <a:rPr lang="en-US" sz="1600" dirty="0">
                <a:latin typeface="Courier New"/>
                <a:cs typeface="Courier New"/>
              </a:rPr>
              <a:t>&amp;</a:t>
            </a:r>
            <a:r>
              <a:rPr lang="en-US" sz="1600" dirty="0" err="1">
                <a:latin typeface="Courier New"/>
                <a:cs typeface="Courier New"/>
              </a:rPr>
              <a:t>RefInt</a:t>
            </a:r>
            <a:r>
              <a:rPr lang="en-US" sz="1600" dirty="0">
                <a:latin typeface="Courier New"/>
                <a:cs typeface="Courier New"/>
              </a:rPr>
              <a:t> = </a:t>
            </a:r>
            <a:r>
              <a:rPr lang="en-US" sz="1600" dirty="0" err="1">
                <a:latin typeface="Courier New"/>
                <a:cs typeface="Courier New"/>
              </a:rPr>
              <a:t>Int</a:t>
            </a:r>
            <a:r>
              <a:rPr lang="en-US" sz="1600" dirty="0">
                <a:latin typeface="Courier New"/>
                <a:cs typeface="Courier New"/>
              </a:rPr>
              <a:t>;</a:t>
            </a:r>
          </a:p>
          <a:p>
            <a:r>
              <a:rPr lang="en-US" sz="1600" dirty="0">
                <a:latin typeface="Courier New"/>
                <a:cs typeface="Courier New"/>
              </a:rPr>
              <a:t>	</a:t>
            </a:r>
          </a:p>
          <a:p>
            <a:r>
              <a:rPr lang="en-US" sz="1600" dirty="0" err="1" smtClean="0">
                <a:latin typeface="Courier New"/>
                <a:cs typeface="Courier New"/>
              </a:rPr>
              <a:t>cout</a:t>
            </a:r>
            <a:r>
              <a:rPr lang="en-US" sz="1600" dirty="0" smtClean="0">
                <a:latin typeface="Courier New"/>
                <a:cs typeface="Courier New"/>
              </a:rPr>
              <a:t> </a:t>
            </a:r>
            <a:r>
              <a:rPr lang="en-US" sz="1600" dirty="0">
                <a:latin typeface="Courier New"/>
                <a:cs typeface="Courier New"/>
              </a:rPr>
              <a:t>&lt;&lt; </a:t>
            </a:r>
            <a:r>
              <a:rPr lang="en-US" sz="1600" dirty="0" err="1">
                <a:latin typeface="Courier New"/>
                <a:cs typeface="Courier New"/>
              </a:rPr>
              <a:t>Int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>
                <a:latin typeface="Courier New"/>
                <a:cs typeface="Courier New"/>
              </a:rPr>
              <a:t>&lt; '\t'&lt;&lt; </a:t>
            </a:r>
            <a:r>
              <a:rPr lang="en-US" sz="1600" dirty="0" err="1">
                <a:latin typeface="Courier New"/>
                <a:cs typeface="Courier New"/>
              </a:rPr>
              <a:t>sizeof</a:t>
            </a:r>
            <a:r>
              <a:rPr lang="en-US" sz="1600" dirty="0">
                <a:latin typeface="Courier New"/>
                <a:cs typeface="Courier New"/>
              </a:rPr>
              <a:t> (</a:t>
            </a:r>
            <a:r>
              <a:rPr lang="en-US" sz="1600" dirty="0" err="1">
                <a:latin typeface="Courier New"/>
                <a:cs typeface="Courier New"/>
              </a:rPr>
              <a:t>Int</a:t>
            </a:r>
            <a:r>
              <a:rPr lang="en-US" sz="1600" dirty="0">
                <a:latin typeface="Courier New"/>
                <a:cs typeface="Courier New"/>
              </a:rPr>
              <a:t>) </a:t>
            </a: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>
                <a:latin typeface="Courier New"/>
                <a:cs typeface="Courier New"/>
              </a:rPr>
              <a:t>&lt; '\t'&lt;&lt; &amp;</a:t>
            </a:r>
            <a:r>
              <a:rPr lang="en-US" sz="1600" dirty="0" err="1">
                <a:latin typeface="Courier New"/>
                <a:cs typeface="Courier New"/>
              </a:rPr>
              <a:t>Int</a:t>
            </a:r>
            <a:r>
              <a:rPr lang="en-US" sz="1600" dirty="0">
                <a:latin typeface="Courier New"/>
                <a:cs typeface="Courier New"/>
              </a:rPr>
              <a:t>   </a:t>
            </a: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>
                <a:latin typeface="Courier New"/>
                <a:cs typeface="Courier New"/>
              </a:rPr>
              <a:t>&lt; '\n'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smtClean="0">
                <a:latin typeface="Courier New"/>
                <a:cs typeface="Courier New"/>
              </a:rPr>
              <a:t> &lt;</a:t>
            </a:r>
            <a:r>
              <a:rPr lang="en-US" sz="1600" dirty="0">
                <a:latin typeface="Courier New"/>
                <a:cs typeface="Courier New"/>
              </a:rPr>
              <a:t>&lt; </a:t>
            </a:r>
            <a:r>
              <a:rPr lang="en-US" sz="1600" dirty="0" err="1">
                <a:latin typeface="Courier New"/>
                <a:cs typeface="Courier New"/>
              </a:rPr>
              <a:t>RefInt</a:t>
            </a:r>
            <a:r>
              <a:rPr lang="en-US" sz="1600" dirty="0">
                <a:latin typeface="Courier New"/>
                <a:cs typeface="Courier New"/>
              </a:rPr>
              <a:t>  &lt;&lt; '\t'&lt;&lt; </a:t>
            </a:r>
            <a:r>
              <a:rPr lang="en-US" sz="1600" dirty="0" err="1">
                <a:latin typeface="Courier New"/>
                <a:cs typeface="Courier New"/>
              </a:rPr>
              <a:t>sizeof</a:t>
            </a:r>
            <a:r>
              <a:rPr lang="en-US" sz="1600" dirty="0">
                <a:latin typeface="Courier New"/>
                <a:cs typeface="Courier New"/>
              </a:rPr>
              <a:t> (</a:t>
            </a:r>
            <a:r>
              <a:rPr lang="en-US" sz="1600" dirty="0" err="1">
                <a:latin typeface="Courier New"/>
                <a:cs typeface="Courier New"/>
              </a:rPr>
              <a:t>RefInt</a:t>
            </a:r>
            <a:r>
              <a:rPr lang="en-US" sz="1600" dirty="0">
                <a:latin typeface="Courier New"/>
                <a:cs typeface="Courier New"/>
              </a:rPr>
              <a:t>)  &lt;&lt; '\t'&lt;&lt; &amp;</a:t>
            </a:r>
            <a:r>
              <a:rPr lang="en-US" sz="1600" dirty="0" err="1">
                <a:latin typeface="Courier New"/>
                <a:cs typeface="Courier New"/>
              </a:rPr>
              <a:t>RefInt</a:t>
            </a:r>
            <a:r>
              <a:rPr lang="en-US" sz="1600" dirty="0">
                <a:latin typeface="Courier New"/>
                <a:cs typeface="Courier New"/>
              </a:rPr>
              <a:t> &lt;&lt; '\n';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5526" y="3141132"/>
            <a:ext cx="4572000" cy="58477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10	4	0x7fff505e4a14</a:t>
            </a:r>
          </a:p>
          <a:p>
            <a:r>
              <a:rPr lang="fr-FR" sz="1600" dirty="0">
                <a:latin typeface="Courier New"/>
                <a:cs typeface="Courier New"/>
              </a:rPr>
              <a:t>10	4	0x7fff505e4a14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073" y="3858762"/>
            <a:ext cx="914690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/>
                <a:cs typeface="Courier New"/>
              </a:rPr>
              <a:t>++</a:t>
            </a:r>
            <a:r>
              <a:rPr lang="en-US" sz="1600" dirty="0" err="1">
                <a:latin typeface="Courier New"/>
                <a:cs typeface="Courier New"/>
              </a:rPr>
              <a:t>Int</a:t>
            </a:r>
            <a:r>
              <a:rPr lang="en-US" sz="1600" dirty="0" smtClean="0">
                <a:latin typeface="Courier New"/>
                <a:cs typeface="Courier New"/>
              </a:rPr>
              <a:t>;</a:t>
            </a:r>
          </a:p>
          <a:p>
            <a:pPr lvl="0"/>
            <a:r>
              <a:rPr lang="en-US" sz="1600" dirty="0" err="1">
                <a:solidFill>
                  <a:prstClr val="white"/>
                </a:solidFill>
                <a:latin typeface="Courier New"/>
                <a:cs typeface="Courier New"/>
              </a:rPr>
              <a:t>cout</a:t>
            </a:r>
            <a:r>
              <a:rPr lang="en-US" sz="1600" dirty="0">
                <a:solidFill>
                  <a:prstClr val="white"/>
                </a:solidFill>
                <a:latin typeface="Courier New"/>
                <a:cs typeface="Courier New"/>
              </a:rPr>
              <a:t> &lt;&lt; </a:t>
            </a:r>
            <a:r>
              <a:rPr lang="en-US" sz="1600" dirty="0" err="1">
                <a:solidFill>
                  <a:prstClr val="white"/>
                </a:solidFill>
                <a:latin typeface="Courier New"/>
                <a:cs typeface="Courier New"/>
              </a:rPr>
              <a:t>Int</a:t>
            </a:r>
            <a:r>
              <a:rPr lang="en-US" sz="1600" dirty="0">
                <a:solidFill>
                  <a:prstClr val="white"/>
                </a:solidFill>
                <a:latin typeface="Courier New"/>
                <a:cs typeface="Courier New"/>
              </a:rPr>
              <a:t> &lt;&lt; '\t'&lt;&lt; </a:t>
            </a:r>
            <a:r>
              <a:rPr lang="en-US" sz="1600" dirty="0" err="1">
                <a:solidFill>
                  <a:prstClr val="white"/>
                </a:solidFill>
                <a:latin typeface="Courier New"/>
                <a:cs typeface="Courier New"/>
              </a:rPr>
              <a:t>sizeof</a:t>
            </a:r>
            <a:r>
              <a:rPr lang="en-US" sz="1600" dirty="0">
                <a:solidFill>
                  <a:prstClr val="white"/>
                </a:solidFill>
                <a:latin typeface="Courier New"/>
                <a:cs typeface="Courier New"/>
              </a:rPr>
              <a:t> (</a:t>
            </a:r>
            <a:r>
              <a:rPr lang="en-US" sz="1600" dirty="0" err="1">
                <a:solidFill>
                  <a:prstClr val="white"/>
                </a:solidFill>
                <a:latin typeface="Courier New"/>
                <a:cs typeface="Courier New"/>
              </a:rPr>
              <a:t>Int</a:t>
            </a:r>
            <a:r>
              <a:rPr lang="en-US" sz="1600" dirty="0">
                <a:solidFill>
                  <a:prstClr val="white"/>
                </a:solidFill>
                <a:latin typeface="Courier New"/>
                <a:cs typeface="Courier New"/>
              </a:rPr>
              <a:t>) &lt;&lt; '\t'&lt;&lt; &amp;</a:t>
            </a:r>
            <a:r>
              <a:rPr lang="en-US" sz="1600" dirty="0" err="1">
                <a:solidFill>
                  <a:prstClr val="white"/>
                </a:solidFill>
                <a:latin typeface="Courier New"/>
                <a:cs typeface="Courier New"/>
              </a:rPr>
              <a:t>Int</a:t>
            </a:r>
            <a:r>
              <a:rPr lang="en-US" sz="1600" dirty="0">
                <a:solidFill>
                  <a:prstClr val="white"/>
                </a:solidFill>
                <a:latin typeface="Courier New"/>
                <a:cs typeface="Courier New"/>
              </a:rPr>
              <a:t>   &lt;&lt; '\n'</a:t>
            </a:r>
          </a:p>
          <a:p>
            <a:pPr lvl="0"/>
            <a:r>
              <a:rPr lang="en-US" sz="1600" dirty="0">
                <a:solidFill>
                  <a:prstClr val="white"/>
                </a:solidFill>
                <a:latin typeface="Courier New"/>
                <a:cs typeface="Courier New"/>
              </a:rPr>
              <a:t>     &lt;&lt; </a:t>
            </a:r>
            <a:r>
              <a:rPr lang="en-US" sz="1600" dirty="0" err="1">
                <a:solidFill>
                  <a:prstClr val="white"/>
                </a:solidFill>
                <a:latin typeface="Courier New"/>
                <a:cs typeface="Courier New"/>
              </a:rPr>
              <a:t>RefInt</a:t>
            </a:r>
            <a:r>
              <a:rPr lang="en-US" sz="1600" dirty="0">
                <a:solidFill>
                  <a:prstClr val="white"/>
                </a:solidFill>
                <a:latin typeface="Courier New"/>
                <a:cs typeface="Courier New"/>
              </a:rPr>
              <a:t>  &lt;&lt; '\t'&lt;&lt; </a:t>
            </a:r>
            <a:r>
              <a:rPr lang="en-US" sz="1600" dirty="0" err="1">
                <a:solidFill>
                  <a:prstClr val="white"/>
                </a:solidFill>
                <a:latin typeface="Courier New"/>
                <a:cs typeface="Courier New"/>
              </a:rPr>
              <a:t>sizeof</a:t>
            </a:r>
            <a:r>
              <a:rPr lang="en-US" sz="1600" dirty="0">
                <a:solidFill>
                  <a:prstClr val="white"/>
                </a:solidFill>
                <a:latin typeface="Courier New"/>
                <a:cs typeface="Courier New"/>
              </a:rPr>
              <a:t> (</a:t>
            </a:r>
            <a:r>
              <a:rPr lang="en-US" sz="1600" dirty="0" err="1">
                <a:solidFill>
                  <a:prstClr val="white"/>
                </a:solidFill>
                <a:latin typeface="Courier New"/>
                <a:cs typeface="Courier New"/>
              </a:rPr>
              <a:t>RefInt</a:t>
            </a:r>
            <a:r>
              <a:rPr lang="en-US" sz="1600" dirty="0">
                <a:solidFill>
                  <a:prstClr val="white"/>
                </a:solidFill>
                <a:latin typeface="Courier New"/>
                <a:cs typeface="Courier New"/>
              </a:rPr>
              <a:t>)  &lt;&lt; '\t'&lt;&lt; &amp;</a:t>
            </a:r>
            <a:r>
              <a:rPr lang="en-US" sz="1600" dirty="0" err="1">
                <a:solidFill>
                  <a:prstClr val="white"/>
                </a:solidFill>
                <a:latin typeface="Courier New"/>
                <a:cs typeface="Courier New"/>
              </a:rPr>
              <a:t>RefInt</a:t>
            </a:r>
            <a:r>
              <a:rPr lang="en-US" sz="1600" dirty="0">
                <a:solidFill>
                  <a:prstClr val="white"/>
                </a:solidFill>
                <a:latin typeface="Courier New"/>
                <a:cs typeface="Courier New"/>
              </a:rPr>
              <a:t> &lt;&lt; '\n';</a:t>
            </a:r>
            <a:endParaRPr lang="fr-FR" sz="1600" dirty="0">
              <a:solidFill>
                <a:prstClr val="white"/>
              </a:solidFill>
              <a:latin typeface="Courier New"/>
              <a:cs typeface="Courier New"/>
            </a:endParaRPr>
          </a:p>
          <a:p>
            <a:endParaRPr lang="en-US" dirty="0" smtClean="0"/>
          </a:p>
          <a:p>
            <a:r>
              <a:rPr lang="en-US" dirty="0"/>
              <a:t>	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04073" y="482096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>
                <a:latin typeface="Courier New"/>
                <a:cs typeface="Courier New"/>
              </a:rPr>
              <a:t>11</a:t>
            </a:r>
            <a:r>
              <a:rPr lang="fr-FR" dirty="0">
                <a:latin typeface="Courier New"/>
                <a:cs typeface="Courier New"/>
              </a:rPr>
              <a:t>	4	0x7fff505e4a14</a:t>
            </a:r>
          </a:p>
          <a:p>
            <a:r>
              <a:rPr lang="fr-FR" dirty="0" smtClean="0">
                <a:latin typeface="Courier New"/>
                <a:cs typeface="Courier New"/>
              </a:rPr>
              <a:t>11</a:t>
            </a:r>
            <a:r>
              <a:rPr lang="fr-FR" dirty="0">
                <a:latin typeface="Courier New"/>
                <a:cs typeface="Courier New"/>
              </a:rPr>
              <a:t>	4	0x7fff505e4a14</a:t>
            </a:r>
          </a:p>
        </p:txBody>
      </p:sp>
      <p:sp>
        <p:nvSpPr>
          <p:cNvPr id="8" name="Flèche vers la droite 7"/>
          <p:cNvSpPr/>
          <p:nvPr/>
        </p:nvSpPr>
        <p:spPr>
          <a:xfrm>
            <a:off x="417286" y="5705926"/>
            <a:ext cx="870857" cy="3447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487714" y="5642429"/>
            <a:ext cx="6721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modification d’une des variables entraine celle des autres variables qui partagent la même zone mémoire.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72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305526" y="224562"/>
            <a:ext cx="6090054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B.3 Passage de paramètres par référence dans les fonctions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05526" y="907143"/>
            <a:ext cx="73416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void f1 (</a:t>
            </a:r>
            <a:r>
              <a:rPr lang="en-US" dirty="0" err="1">
                <a:latin typeface="Courier New"/>
                <a:cs typeface="Courier New"/>
              </a:rPr>
              <a:t>int</a:t>
            </a:r>
            <a:r>
              <a:rPr lang="en-US" dirty="0">
                <a:latin typeface="Courier New"/>
                <a:cs typeface="Courier New"/>
              </a:rPr>
              <a:t> &amp;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)</a:t>
            </a:r>
          </a:p>
          <a:p>
            <a:r>
              <a:rPr lang="en-US" dirty="0">
                <a:latin typeface="Courier New"/>
                <a:cs typeface="Courier New"/>
              </a:rPr>
              <a:t>{</a:t>
            </a: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err="1">
                <a:latin typeface="Courier New"/>
                <a:cs typeface="Courier New"/>
              </a:rPr>
              <a:t>cout</a:t>
            </a:r>
            <a:r>
              <a:rPr lang="en-US" dirty="0">
                <a:latin typeface="Courier New"/>
                <a:cs typeface="Courier New"/>
              </a:rPr>
              <a:t> &lt;&lt; "&amp;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= " &lt;&lt; &amp;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&lt;&lt; '\n';</a:t>
            </a:r>
          </a:p>
          <a:p>
            <a:r>
              <a:rPr lang="en-US" dirty="0">
                <a:latin typeface="Courier New"/>
                <a:cs typeface="Courier New"/>
              </a:rPr>
              <a:t>}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void f2 (</a:t>
            </a:r>
            <a:r>
              <a:rPr lang="en-US" dirty="0" err="1">
                <a:latin typeface="Courier New"/>
                <a:cs typeface="Courier New"/>
              </a:rPr>
              <a:t>int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) </a:t>
            </a:r>
          </a:p>
          <a:p>
            <a:r>
              <a:rPr lang="en-US" dirty="0">
                <a:latin typeface="Courier New"/>
                <a:cs typeface="Courier New"/>
              </a:rPr>
              <a:t>{</a:t>
            </a: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err="1">
                <a:latin typeface="Courier New"/>
                <a:cs typeface="Courier New"/>
              </a:rPr>
              <a:t>cout</a:t>
            </a:r>
            <a:r>
              <a:rPr lang="en-US" dirty="0">
                <a:latin typeface="Courier New"/>
                <a:cs typeface="Courier New"/>
              </a:rPr>
              <a:t> &lt;&lt; "&amp;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= " &lt;&lt; &amp;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&lt;&lt; '\n';</a:t>
            </a:r>
          </a:p>
          <a:p>
            <a:r>
              <a:rPr lang="en-US" dirty="0">
                <a:latin typeface="Courier New"/>
                <a:cs typeface="Courier New"/>
              </a:rPr>
              <a:t>}</a:t>
            </a:r>
          </a:p>
          <a:p>
            <a:r>
              <a:rPr lang="en-US" dirty="0" smtClean="0">
                <a:latin typeface="Courier New"/>
                <a:cs typeface="Courier New"/>
              </a:rPr>
              <a:t>…</a:t>
            </a:r>
          </a:p>
          <a:p>
            <a:r>
              <a:rPr lang="fr-FR" dirty="0" err="1">
                <a:latin typeface="Courier New"/>
                <a:cs typeface="Courier New"/>
              </a:rPr>
              <a:t>int</a:t>
            </a:r>
            <a:r>
              <a:rPr lang="fr-FR" dirty="0">
                <a:latin typeface="Courier New"/>
                <a:cs typeface="Courier New"/>
              </a:rPr>
              <a:t>   A = 10;</a:t>
            </a:r>
          </a:p>
          <a:p>
            <a:r>
              <a:rPr lang="fr-FR" dirty="0" smtClean="0">
                <a:latin typeface="Courier New"/>
                <a:cs typeface="Courier New"/>
              </a:rPr>
              <a:t>cout </a:t>
            </a:r>
            <a:r>
              <a:rPr lang="fr-FR" dirty="0">
                <a:latin typeface="Courier New"/>
                <a:cs typeface="Courier New"/>
              </a:rPr>
              <a:t>&lt;&lt; "&amp;A = " &lt;&lt; &amp;A &lt;&lt; '\n';</a:t>
            </a:r>
          </a:p>
          <a:p>
            <a:r>
              <a:rPr lang="fr-FR" dirty="0" smtClean="0">
                <a:latin typeface="Courier New"/>
                <a:cs typeface="Courier New"/>
              </a:rPr>
              <a:t>f1 </a:t>
            </a:r>
            <a:r>
              <a:rPr lang="fr-FR" dirty="0">
                <a:latin typeface="Courier New"/>
                <a:cs typeface="Courier New"/>
              </a:rPr>
              <a:t>(A);</a:t>
            </a:r>
          </a:p>
          <a:p>
            <a:r>
              <a:rPr lang="fr-FR" dirty="0" smtClean="0">
                <a:latin typeface="Courier New"/>
                <a:cs typeface="Courier New"/>
              </a:rPr>
              <a:t>f2 </a:t>
            </a:r>
            <a:r>
              <a:rPr lang="fr-FR" dirty="0">
                <a:latin typeface="Courier New"/>
                <a:cs typeface="Courier New"/>
              </a:rPr>
              <a:t>(A);</a:t>
            </a:r>
          </a:p>
        </p:txBody>
      </p:sp>
      <p:sp>
        <p:nvSpPr>
          <p:cNvPr id="4" name="Rectangle 3"/>
          <p:cNvSpPr/>
          <p:nvPr/>
        </p:nvSpPr>
        <p:spPr>
          <a:xfrm>
            <a:off x="5170715" y="3915619"/>
            <a:ext cx="2123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0x7fff5854fa2c</a:t>
            </a:r>
          </a:p>
        </p:txBody>
      </p:sp>
      <p:sp>
        <p:nvSpPr>
          <p:cNvPr id="5" name="Rectangle 4"/>
          <p:cNvSpPr/>
          <p:nvPr/>
        </p:nvSpPr>
        <p:spPr>
          <a:xfrm>
            <a:off x="5170715" y="4252685"/>
            <a:ext cx="2123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0x7fff5854fa2c</a:t>
            </a:r>
          </a:p>
        </p:txBody>
      </p:sp>
      <p:sp>
        <p:nvSpPr>
          <p:cNvPr id="6" name="Rectangle 5"/>
          <p:cNvSpPr/>
          <p:nvPr/>
        </p:nvSpPr>
        <p:spPr>
          <a:xfrm>
            <a:off x="5170715" y="4622017"/>
            <a:ext cx="2123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0x7fff5854fa0c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895929" y="5297715"/>
            <a:ext cx="6740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Lorsque l’objet est passé par référence, on travaille bien sur la même adresse mémoire.</a:t>
            </a:r>
            <a:endParaRPr lang="fr-FR" dirty="0"/>
          </a:p>
        </p:txBody>
      </p:sp>
      <p:sp>
        <p:nvSpPr>
          <p:cNvPr id="8" name="Flèche vers la droite 7"/>
          <p:cNvSpPr/>
          <p:nvPr/>
        </p:nvSpPr>
        <p:spPr>
          <a:xfrm>
            <a:off x="489857" y="5417901"/>
            <a:ext cx="870857" cy="3447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2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305526" y="224562"/>
            <a:ext cx="5310769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 smtClean="0">
                <a:latin typeface="Palatino Linotype"/>
              </a:rPr>
              <a:t>B.4 Passage de tableaux en paramètre de fonctions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5525" y="1036908"/>
            <a:ext cx="63075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latin typeface="Courier New"/>
                <a:cs typeface="Courier New"/>
              </a:rPr>
              <a:t>template</a:t>
            </a:r>
            <a:r>
              <a:rPr lang="fr-FR" dirty="0">
                <a:latin typeface="Courier New"/>
                <a:cs typeface="Courier New"/>
              </a:rPr>
              <a:t> &lt;</a:t>
            </a:r>
            <a:r>
              <a:rPr lang="fr-FR" dirty="0" err="1">
                <a:latin typeface="Courier New"/>
                <a:cs typeface="Courier New"/>
              </a:rPr>
              <a:t>typename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T</a:t>
            </a:r>
            <a:r>
              <a:rPr lang="fr-FR" dirty="0">
                <a:latin typeface="Courier New"/>
                <a:cs typeface="Courier New"/>
              </a:rPr>
              <a:t>&gt;</a:t>
            </a:r>
          </a:p>
          <a:p>
            <a:r>
              <a:rPr lang="fr-FR" dirty="0" err="1">
                <a:latin typeface="Courier New"/>
                <a:cs typeface="Courier New"/>
              </a:rPr>
              <a:t>void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AffichTab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T</a:t>
            </a:r>
            <a:r>
              <a:rPr lang="fr-FR" dirty="0">
                <a:latin typeface="Courier New"/>
                <a:cs typeface="Courier New"/>
              </a:rPr>
              <a:t> Tab [])</a:t>
            </a:r>
          </a:p>
          <a:p>
            <a:r>
              <a:rPr lang="fr-FR" dirty="0">
                <a:latin typeface="Courier New"/>
                <a:cs typeface="Courier New"/>
              </a:rPr>
              <a:t>{</a:t>
            </a:r>
          </a:p>
          <a:p>
            <a:r>
              <a:rPr lang="fr-FR" dirty="0">
                <a:latin typeface="Courier New"/>
                <a:cs typeface="Courier New"/>
              </a:rPr>
              <a:t>	cout &lt;&lt; </a:t>
            </a:r>
            <a:r>
              <a:rPr lang="fr-FR" dirty="0" err="1">
                <a:latin typeface="Courier New"/>
                <a:cs typeface="Courier New"/>
              </a:rPr>
              <a:t>sizeof</a:t>
            </a:r>
            <a:r>
              <a:rPr lang="fr-FR" dirty="0">
                <a:latin typeface="Courier New"/>
                <a:cs typeface="Courier New"/>
              </a:rPr>
              <a:t> (Tab</a:t>
            </a:r>
            <a:r>
              <a:rPr lang="fr-FR" dirty="0" smtClean="0">
                <a:latin typeface="Courier New"/>
                <a:cs typeface="Courier New"/>
              </a:rPr>
              <a:t>)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	     &lt;&lt; Tab &lt;&lt; </a:t>
            </a:r>
            <a:r>
              <a:rPr lang="fr-FR" dirty="0" err="1"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 smtClean="0">
                <a:latin typeface="Courier New"/>
                <a:cs typeface="Courier New"/>
              </a:rPr>
              <a:t>}</a:t>
            </a:r>
          </a:p>
          <a:p>
            <a:r>
              <a:rPr lang="fr-FR" dirty="0" smtClean="0">
                <a:latin typeface="Courier New"/>
                <a:cs typeface="Courier New"/>
              </a:rPr>
              <a:t>…</a:t>
            </a:r>
          </a:p>
          <a:p>
            <a:r>
              <a:rPr lang="ro-RO" dirty="0">
                <a:latin typeface="Courier New"/>
                <a:cs typeface="Courier New"/>
              </a:rPr>
              <a:t>float TabFloat [] = {1.2, 2.3, 3.4};	</a:t>
            </a:r>
            <a:endParaRPr lang="ro-RO" dirty="0" smtClean="0">
              <a:latin typeface="Courier New"/>
              <a:cs typeface="Courier New"/>
            </a:endParaRPr>
          </a:p>
          <a:p>
            <a:r>
              <a:rPr lang="ro-RO" dirty="0">
                <a:latin typeface="Courier New"/>
                <a:cs typeface="Courier New"/>
              </a:rPr>
              <a:t>AffichTab (TabFloat);	</a:t>
            </a:r>
          </a:p>
          <a:p>
            <a:r>
              <a:rPr lang="ro-RO" dirty="0" smtClean="0">
                <a:latin typeface="Courier New"/>
                <a:cs typeface="Courier New"/>
              </a:rPr>
              <a:t>char </a:t>
            </a:r>
            <a:r>
              <a:rPr lang="ro-RO" dirty="0">
                <a:latin typeface="Courier New"/>
                <a:cs typeface="Courier New"/>
              </a:rPr>
              <a:t>TabCar [] = {'a', 'b', 'c'};	</a:t>
            </a:r>
          </a:p>
          <a:p>
            <a:r>
              <a:rPr lang="ro-RO" dirty="0" smtClean="0">
                <a:latin typeface="Courier New"/>
                <a:cs typeface="Courier New"/>
              </a:rPr>
              <a:t>AffichTab </a:t>
            </a:r>
            <a:r>
              <a:rPr lang="ro-RO" dirty="0">
                <a:latin typeface="Courier New"/>
                <a:cs typeface="Courier New"/>
              </a:rPr>
              <a:t>(TabCar</a:t>
            </a:r>
            <a:r>
              <a:rPr lang="ro-RO" dirty="0" smtClean="0">
                <a:latin typeface="Courier New"/>
                <a:cs typeface="Courier New"/>
              </a:rPr>
              <a:t>);</a:t>
            </a:r>
          </a:p>
          <a:p>
            <a:r>
              <a:rPr lang="ro-RO" dirty="0">
                <a:latin typeface="Courier New"/>
                <a:cs typeface="Courier New"/>
              </a:rPr>
              <a:t>char </a:t>
            </a:r>
            <a:r>
              <a:rPr lang="ro-RO" dirty="0" smtClean="0">
                <a:latin typeface="Courier New"/>
                <a:cs typeface="Courier New"/>
              </a:rPr>
              <a:t>TabCar2 </a:t>
            </a:r>
            <a:r>
              <a:rPr lang="ro-RO" dirty="0">
                <a:latin typeface="Courier New"/>
                <a:cs typeface="Courier New"/>
              </a:rPr>
              <a:t>[] = {'a', 'b', '</a:t>
            </a:r>
            <a:r>
              <a:rPr lang="ro-RO" dirty="0" smtClean="0">
                <a:latin typeface="Courier New"/>
                <a:cs typeface="Courier New"/>
              </a:rPr>
              <a:t>c’, ‘\0’}</a:t>
            </a:r>
            <a:r>
              <a:rPr lang="ro-RO" dirty="0">
                <a:latin typeface="Courier New"/>
                <a:cs typeface="Courier New"/>
              </a:rPr>
              <a:t>;	</a:t>
            </a:r>
          </a:p>
          <a:p>
            <a:r>
              <a:rPr lang="ro-RO" dirty="0">
                <a:latin typeface="Courier New"/>
                <a:cs typeface="Courier New"/>
              </a:rPr>
              <a:t>AffichTab (</a:t>
            </a:r>
            <a:r>
              <a:rPr lang="ro-RO" dirty="0" smtClean="0">
                <a:latin typeface="Courier New"/>
                <a:cs typeface="Courier New"/>
              </a:rPr>
              <a:t>TabCar2)</a:t>
            </a:r>
            <a:r>
              <a:rPr lang="ro-RO" dirty="0">
                <a:latin typeface="Courier New"/>
                <a:cs typeface="Courier New"/>
              </a:rPr>
              <a:t>;</a:t>
            </a:r>
            <a:endParaRPr lang="fr-FR" dirty="0">
              <a:latin typeface="Courier New"/>
              <a:cs typeface="Courier New"/>
            </a:endParaRPr>
          </a:p>
          <a:p>
            <a:endParaRPr lang="fr-FR" dirty="0">
              <a:latin typeface="Courier New"/>
              <a:cs typeface="Courier New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61609" y="3244334"/>
            <a:ext cx="2401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8 0x7fff536dda20</a:t>
            </a:r>
          </a:p>
        </p:txBody>
      </p:sp>
      <p:sp>
        <p:nvSpPr>
          <p:cNvPr id="5" name="Rectangle 4"/>
          <p:cNvSpPr/>
          <p:nvPr/>
        </p:nvSpPr>
        <p:spPr>
          <a:xfrm>
            <a:off x="4699899" y="3794453"/>
            <a:ext cx="1154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latin typeface="Courier New"/>
                <a:cs typeface="Courier New"/>
              </a:rPr>
              <a:t>8 </a:t>
            </a:r>
            <a:r>
              <a:rPr lang="cs-CZ" dirty="0" err="1">
                <a:latin typeface="Courier New"/>
                <a:cs typeface="Courier New"/>
              </a:rPr>
              <a:t>abcY</a:t>
            </a:r>
            <a:r>
              <a:rPr lang="cs-CZ" dirty="0">
                <a:latin typeface="Courier New"/>
                <a:cs typeface="Courier New"/>
              </a:rPr>
              <a:t>?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19251" y="4414548"/>
            <a:ext cx="877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latin typeface="Courier New"/>
                <a:cs typeface="Courier New"/>
              </a:rPr>
              <a:t>8 </a:t>
            </a:r>
            <a:r>
              <a:rPr lang="cs-CZ" dirty="0" err="1">
                <a:latin typeface="Courier New"/>
                <a:cs typeface="Courier New"/>
              </a:rPr>
              <a:t>abc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35429" y="5288643"/>
            <a:ext cx="8109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Remarque :</a:t>
            </a:r>
            <a:r>
              <a:rPr lang="fr-FR" dirty="0" smtClean="0"/>
              <a:t> on aurait pu remplacer la généricité du C++ par </a:t>
            </a:r>
            <a:r>
              <a:rPr lang="fr-FR" dirty="0" err="1" smtClean="0">
                <a:latin typeface="Courier New"/>
                <a:cs typeface="Courier New"/>
              </a:rPr>
              <a:t>void</a:t>
            </a:r>
            <a:r>
              <a:rPr lang="fr-FR" dirty="0" smtClean="0">
                <a:latin typeface="Courier New"/>
                <a:cs typeface="Courier New"/>
              </a:rPr>
              <a:t>*</a:t>
            </a:r>
            <a:endParaRPr lang="fr-FR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4772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2530604"/>
            <a:ext cx="4133568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Récursivité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Adresse mémoire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</a:rPr>
              <a:t>Pointeurs en mémoire dynamique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006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 txBox="1">
            <a:spLocks/>
          </p:cNvSpPr>
          <p:nvPr/>
        </p:nvSpPr>
        <p:spPr>
          <a:xfrm>
            <a:off x="414382" y="150586"/>
            <a:ext cx="8602617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prstClr val="white"/>
                </a:solidFill>
                <a:latin typeface="Palatino Linotype"/>
              </a:rPr>
              <a:t>C. Pointeurs en mémoire dynamique</a:t>
            </a:r>
            <a:endParaRPr lang="fr-FR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Text Box 1050"/>
          <p:cNvSpPr txBox="1">
            <a:spLocks noChangeArrowheads="1"/>
          </p:cNvSpPr>
          <p:nvPr/>
        </p:nvSpPr>
        <p:spPr bwMode="auto">
          <a:xfrm>
            <a:off x="605744" y="2069358"/>
            <a:ext cx="4691108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C.1 Déclaration en mémoire dynamique</a:t>
            </a:r>
            <a:endParaRPr lang="fr-FR" sz="2000" dirty="0"/>
          </a:p>
        </p:txBody>
      </p:sp>
      <p:sp>
        <p:nvSpPr>
          <p:cNvPr id="5" name="ZoneTexte 4"/>
          <p:cNvSpPr txBox="1"/>
          <p:nvPr/>
        </p:nvSpPr>
        <p:spPr>
          <a:xfrm>
            <a:off x="605744" y="2841292"/>
            <a:ext cx="6915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chemeClr val="accent2"/>
                </a:solidFill>
                <a:latin typeface="Courier New"/>
                <a:cs typeface="Courier New"/>
              </a:rPr>
              <a:t>t</a:t>
            </a:r>
            <a:r>
              <a:rPr lang="fr-FR" dirty="0" err="1" smtClean="0">
                <a:solidFill>
                  <a:schemeClr val="accent2"/>
                </a:solidFill>
                <a:latin typeface="Courier New"/>
                <a:cs typeface="Courier New"/>
              </a:rPr>
              <a:t>emplate</a:t>
            </a:r>
            <a:r>
              <a:rPr lang="fr-FR" dirty="0" smtClean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&lt;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typename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T</a:t>
            </a:r>
            <a:r>
              <a:rPr lang="fr-FR" dirty="0" smtClean="0">
                <a:latin typeface="Courier New"/>
                <a:cs typeface="Courier New"/>
              </a:rPr>
              <a:t>&gt;</a:t>
            </a:r>
          </a:p>
          <a:p>
            <a:r>
              <a:rPr lang="fr-FR" dirty="0" smtClean="0">
                <a:latin typeface="Courier New"/>
                <a:cs typeface="Courier New"/>
              </a:rPr>
              <a:t>T* </a:t>
            </a:r>
            <a:r>
              <a:rPr lang="fr-FR" dirty="0" err="1" smtClean="0">
                <a:latin typeface="Courier New"/>
                <a:cs typeface="Courier New"/>
              </a:rPr>
              <a:t>VarName</a:t>
            </a:r>
            <a:r>
              <a:rPr lang="fr-FR" dirty="0" smtClean="0">
                <a:latin typeface="Courier New"/>
                <a:cs typeface="Courier New"/>
              </a:rPr>
              <a:t> = 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new</a:t>
            </a:r>
            <a:r>
              <a:rPr lang="fr-FR" dirty="0" smtClean="0">
                <a:latin typeface="Courier New"/>
                <a:cs typeface="Courier New"/>
              </a:rPr>
              <a:t> T ([Val]);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05744" y="3711222"/>
            <a:ext cx="6026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Exemple :</a:t>
            </a:r>
            <a:r>
              <a:rPr lang="fr-FR" dirty="0" smtClean="0"/>
              <a:t> </a:t>
            </a:r>
          </a:p>
          <a:p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 smtClean="0">
                <a:latin typeface="Courier New"/>
                <a:cs typeface="Courier New"/>
              </a:rPr>
              <a:t>* </a:t>
            </a:r>
            <a:r>
              <a:rPr lang="fr-FR" dirty="0" err="1" smtClean="0">
                <a:latin typeface="Courier New"/>
                <a:cs typeface="Courier New"/>
              </a:rPr>
              <a:t>pInt</a:t>
            </a:r>
            <a:r>
              <a:rPr lang="fr-FR" dirty="0" smtClean="0">
                <a:latin typeface="Courier New"/>
                <a:cs typeface="Courier New"/>
              </a:rPr>
              <a:t> = 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new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(10);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8" name="Text Box 1050"/>
          <p:cNvSpPr txBox="1">
            <a:spLocks noChangeArrowheads="1"/>
          </p:cNvSpPr>
          <p:nvPr/>
        </p:nvSpPr>
        <p:spPr bwMode="auto">
          <a:xfrm>
            <a:off x="540429" y="4453265"/>
            <a:ext cx="4022500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sz="2000" dirty="0" smtClean="0"/>
              <a:t>C.2 Accès en Lecture / Ecriture </a:t>
            </a:r>
            <a:endParaRPr lang="fr-FR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685573" y="4953460"/>
            <a:ext cx="6915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ourier New"/>
                <a:cs typeface="Courier New"/>
              </a:rPr>
              <a:t>*</a:t>
            </a:r>
            <a:r>
              <a:rPr lang="fr-FR" dirty="0" err="1" smtClean="0">
                <a:latin typeface="Courier New"/>
                <a:cs typeface="Courier New"/>
              </a:rPr>
              <a:t>VarName</a:t>
            </a:r>
            <a:r>
              <a:rPr lang="fr-FR" dirty="0" smtClean="0">
                <a:latin typeface="Courier New"/>
                <a:cs typeface="Courier New"/>
              </a:rPr>
              <a:t> = </a:t>
            </a:r>
            <a:r>
              <a:rPr lang="fr-FR" dirty="0" err="1" smtClean="0">
                <a:latin typeface="Courier New"/>
                <a:cs typeface="Courier New"/>
              </a:rPr>
              <a:t>SomethingCompatibleWithT</a:t>
            </a:r>
            <a:r>
              <a:rPr lang="fr-FR" dirty="0" smtClean="0">
                <a:latin typeface="Courier New"/>
                <a:cs typeface="Courier New"/>
              </a:rPr>
              <a:t>;</a:t>
            </a:r>
          </a:p>
          <a:p>
            <a:r>
              <a:rPr lang="fr-FR" dirty="0" err="1" smtClean="0">
                <a:latin typeface="Courier New"/>
                <a:cs typeface="Courier New"/>
              </a:rPr>
              <a:t>AVarIdentCompatibleWithT</a:t>
            </a:r>
            <a:r>
              <a:rPr lang="fr-FR" dirty="0" smtClean="0">
                <a:latin typeface="Courier New"/>
                <a:cs typeface="Courier New"/>
              </a:rPr>
              <a:t> = *</a:t>
            </a:r>
            <a:r>
              <a:rPr lang="fr-FR" dirty="0" err="1" smtClean="0">
                <a:latin typeface="Courier New"/>
                <a:cs typeface="Courier New"/>
              </a:rPr>
              <a:t>VarName</a:t>
            </a:r>
            <a:r>
              <a:rPr lang="fr-FR" dirty="0" smtClean="0">
                <a:latin typeface="Courier New"/>
                <a:cs typeface="Courier New"/>
              </a:rPr>
              <a:t>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58144" y="5572456"/>
            <a:ext cx="6026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Exemple :</a:t>
            </a:r>
            <a:r>
              <a:rPr lang="fr-FR" dirty="0" smtClean="0"/>
              <a:t> </a:t>
            </a:r>
          </a:p>
          <a:p>
            <a:r>
              <a:rPr lang="fr-FR" dirty="0" smtClean="0">
                <a:latin typeface="Courier New"/>
                <a:cs typeface="Courier New"/>
              </a:rPr>
              <a:t>*</a:t>
            </a:r>
            <a:r>
              <a:rPr lang="fr-FR" dirty="0" err="1" smtClean="0">
                <a:latin typeface="Courier New"/>
                <a:cs typeface="Courier New"/>
              </a:rPr>
              <a:t>pInt</a:t>
            </a:r>
            <a:r>
              <a:rPr lang="fr-FR" dirty="0" smtClean="0">
                <a:latin typeface="Courier New"/>
                <a:cs typeface="Courier New"/>
              </a:rPr>
              <a:t> = 10;</a:t>
            </a:r>
          </a:p>
          <a:p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a = *</a:t>
            </a:r>
            <a:r>
              <a:rPr lang="fr-FR" dirty="0" err="1" smtClean="0">
                <a:latin typeface="Courier New"/>
                <a:cs typeface="Courier New"/>
              </a:rPr>
              <a:t>pInt</a:t>
            </a:r>
            <a:r>
              <a:rPr lang="fr-FR" dirty="0" smtClean="0">
                <a:latin typeface="Courier New"/>
                <a:cs typeface="Courier New"/>
              </a:rPr>
              <a:t>;</a:t>
            </a:r>
            <a:endParaRPr lang="fr-FR" dirty="0">
              <a:latin typeface="Courier New"/>
              <a:cs typeface="Courier New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934357" y="2558143"/>
            <a:ext cx="7148286" cy="689428"/>
            <a:chOff x="934357" y="2558143"/>
            <a:chExt cx="7148286" cy="689428"/>
          </a:xfrm>
        </p:grpSpPr>
        <p:cxnSp>
          <p:nvCxnSpPr>
            <p:cNvPr id="14" name="Connecteur droit avec flèche 13"/>
            <p:cNvCxnSpPr/>
            <p:nvPr/>
          </p:nvCxnSpPr>
          <p:spPr>
            <a:xfrm flipH="1">
              <a:off x="934357" y="2721429"/>
              <a:ext cx="625929" cy="5261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>
              <a:off x="1560286" y="2721429"/>
              <a:ext cx="281214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/>
            <p:cNvSpPr txBox="1"/>
            <p:nvPr/>
          </p:nvSpPr>
          <p:spPr>
            <a:xfrm>
              <a:off x="4372429" y="2558143"/>
              <a:ext cx="37102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Création de la zone mémoire</a:t>
              </a:r>
              <a:endParaRPr lang="fr-FR" dirty="0"/>
            </a:p>
          </p:txBody>
        </p:sp>
      </p:grpSp>
      <p:grpSp>
        <p:nvGrpSpPr>
          <p:cNvPr id="6" name="Grouper 5"/>
          <p:cNvGrpSpPr/>
          <p:nvPr/>
        </p:nvGrpSpPr>
        <p:grpSpPr>
          <a:xfrm>
            <a:off x="2794000" y="3487623"/>
            <a:ext cx="5288643" cy="369332"/>
            <a:chOff x="2794000" y="3487623"/>
            <a:chExt cx="5288643" cy="369332"/>
          </a:xfrm>
        </p:grpSpPr>
        <p:cxnSp>
          <p:nvCxnSpPr>
            <p:cNvPr id="19" name="Connecteur droit avec flèche 18"/>
            <p:cNvCxnSpPr/>
            <p:nvPr/>
          </p:nvCxnSpPr>
          <p:spPr>
            <a:xfrm flipH="1" flipV="1">
              <a:off x="2794000" y="3487623"/>
              <a:ext cx="290286" cy="22359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>
              <a:off x="3084286" y="3711222"/>
              <a:ext cx="128814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/>
            <p:cNvSpPr txBox="1"/>
            <p:nvPr/>
          </p:nvSpPr>
          <p:spPr>
            <a:xfrm>
              <a:off x="4562929" y="3487623"/>
              <a:ext cx="3519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Allocation de la zone mémoire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44033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6571" y="370479"/>
            <a:ext cx="53067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* i;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"adresse de i : " &lt;&lt; i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&lt;&lt; </a:t>
            </a:r>
            <a:r>
              <a:rPr lang="fr-FR" sz="1600" dirty="0">
                <a:latin typeface="Courier New"/>
                <a:cs typeface="Courier New"/>
              </a:rPr>
              <a:t>" valeur de i : " &lt;&lt; *i</a:t>
            </a:r>
          </a:p>
          <a:p>
            <a:r>
              <a:rPr lang="fr-FR" sz="1600" dirty="0">
                <a:latin typeface="Courier New"/>
                <a:cs typeface="Courier New"/>
              </a:rPr>
              <a:t>    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>
                <a:latin typeface="Courier New"/>
                <a:cs typeface="Courier New"/>
              </a:rPr>
              <a:t>&lt;&lt;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26571" y="1456769"/>
            <a:ext cx="4118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Segmentation </a:t>
            </a:r>
            <a:r>
              <a:rPr lang="fr-FR" sz="1600" dirty="0" err="1">
                <a:latin typeface="Courier New"/>
                <a:cs typeface="Courier New"/>
              </a:rPr>
              <a:t>fault</a:t>
            </a:r>
            <a:r>
              <a:rPr lang="fr-FR" sz="1600" dirty="0">
                <a:latin typeface="Courier New"/>
                <a:cs typeface="Courier New"/>
              </a:rPr>
              <a:t>: 11</a:t>
            </a:r>
          </a:p>
        </p:txBody>
      </p:sp>
      <p:sp>
        <p:nvSpPr>
          <p:cNvPr id="4" name="Flèche vers la droite 3"/>
          <p:cNvSpPr/>
          <p:nvPr/>
        </p:nvSpPr>
        <p:spPr>
          <a:xfrm>
            <a:off x="417286" y="1807810"/>
            <a:ext cx="644071" cy="3265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415143" y="1807810"/>
            <a:ext cx="679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a bien déclarer un pointeur, mais il pointe sur quoi??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26571" y="2390339"/>
            <a:ext cx="5923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 k = 5;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* j =  &amp;k;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"adresse de j : " &lt;&lt; j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</a:t>
            </a:r>
            <a:r>
              <a:rPr lang="fr-FR" sz="1600" dirty="0" smtClean="0">
                <a:latin typeface="Courier New"/>
                <a:cs typeface="Courier New"/>
              </a:rPr>
              <a:t>"valeur </a:t>
            </a:r>
            <a:r>
              <a:rPr lang="fr-FR" sz="1600" dirty="0">
                <a:latin typeface="Courier New"/>
                <a:cs typeface="Courier New"/>
              </a:rPr>
              <a:t>de j : " 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>
                <a:latin typeface="Courier New"/>
                <a:cs typeface="Courier New"/>
              </a:rPr>
              <a:t>&lt; *j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endParaRPr lang="fr-FR" sz="1600" dirty="0" smtClean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"adresse de k : </a:t>
            </a:r>
            <a:r>
              <a:rPr lang="fr-FR" sz="1600" dirty="0" smtClean="0">
                <a:latin typeface="Courier New"/>
                <a:cs typeface="Courier New"/>
              </a:rPr>
              <a:t>" &lt;</a:t>
            </a:r>
            <a:r>
              <a:rPr lang="fr-FR" sz="1600" dirty="0">
                <a:latin typeface="Courier New"/>
                <a:cs typeface="Courier New"/>
              </a:rPr>
              <a:t>&lt; &amp;k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</a:t>
            </a:r>
            <a:r>
              <a:rPr lang="fr-FR" sz="1600" dirty="0" smtClean="0">
                <a:latin typeface="Courier New"/>
                <a:cs typeface="Courier New"/>
              </a:rPr>
              <a:t>"valeur </a:t>
            </a:r>
            <a:r>
              <a:rPr lang="fr-FR" sz="1600" dirty="0">
                <a:latin typeface="Courier New"/>
                <a:cs typeface="Courier New"/>
              </a:rPr>
              <a:t>de k : </a:t>
            </a:r>
            <a:r>
              <a:rPr lang="fr-FR" sz="1600" dirty="0" smtClean="0">
                <a:latin typeface="Courier New"/>
                <a:cs typeface="Courier New"/>
              </a:rPr>
              <a:t>"  &lt;</a:t>
            </a:r>
            <a:r>
              <a:rPr lang="fr-FR" sz="1600" dirty="0">
                <a:latin typeface="Courier New"/>
                <a:cs typeface="Courier New"/>
              </a:rPr>
              <a:t>&lt; k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7" name="Rectangle 6"/>
          <p:cNvSpPr/>
          <p:nvPr/>
        </p:nvSpPr>
        <p:spPr>
          <a:xfrm>
            <a:off x="5099586" y="2875002"/>
            <a:ext cx="1908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0x7fff5032ba0c</a:t>
            </a:r>
          </a:p>
        </p:txBody>
      </p:sp>
      <p:sp>
        <p:nvSpPr>
          <p:cNvPr id="8" name="Rectangle 7"/>
          <p:cNvSpPr/>
          <p:nvPr/>
        </p:nvSpPr>
        <p:spPr>
          <a:xfrm>
            <a:off x="5251986" y="3834759"/>
            <a:ext cx="1908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0x7fff5032ba0c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15919" y="3113775"/>
            <a:ext cx="3077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62062" y="4109816"/>
            <a:ext cx="3077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5202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540429" y="489050"/>
            <a:ext cx="1954381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C.3 Destruction </a:t>
            </a:r>
            <a:endParaRPr lang="fr-FR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758144" y="1061477"/>
            <a:ext cx="6915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delete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VarName</a:t>
            </a:r>
            <a:r>
              <a:rPr lang="fr-FR" dirty="0" smtClean="0">
                <a:latin typeface="Courier New"/>
                <a:cs typeface="Courier New"/>
              </a:rPr>
              <a:t>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8144" y="1608241"/>
            <a:ext cx="6026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Exemple :</a:t>
            </a:r>
            <a:r>
              <a:rPr lang="fr-FR" dirty="0" smtClean="0"/>
              <a:t> </a:t>
            </a:r>
          </a:p>
          <a:p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delete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pInt</a:t>
            </a:r>
            <a:r>
              <a:rPr lang="fr-FR" dirty="0" smtClean="0">
                <a:latin typeface="Courier New"/>
                <a:cs typeface="Courier New"/>
              </a:rPr>
              <a:t>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40429" y="4272644"/>
            <a:ext cx="69616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latin typeface="Courier New"/>
                <a:cs typeface="Courier New"/>
              </a:rPr>
              <a:t>* i;</a:t>
            </a:r>
          </a:p>
          <a:p>
            <a:r>
              <a:rPr lang="en-US" dirty="0" err="1" smtClean="0">
                <a:latin typeface="Courier New"/>
                <a:cs typeface="Courier New"/>
              </a:rPr>
              <a:t>i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= 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new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en-US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(10);</a:t>
            </a:r>
          </a:p>
          <a:p>
            <a:r>
              <a:rPr lang="en-US" dirty="0" err="1" smtClean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en-US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&lt;&lt;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</a:t>
            </a: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&lt;</a:t>
            </a:r>
            <a:r>
              <a:rPr lang="en-US" dirty="0">
                <a:latin typeface="Courier New"/>
                <a:cs typeface="Courier New"/>
              </a:rPr>
              <a:t>&lt; *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 &lt;&lt; </a:t>
            </a:r>
            <a:r>
              <a:rPr lang="en-US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en-US" dirty="0">
                <a:latin typeface="Courier New"/>
                <a:cs typeface="Courier New"/>
              </a:rPr>
              <a:t>;</a:t>
            </a:r>
          </a:p>
          <a:p>
            <a:r>
              <a:rPr lang="en-US" dirty="0" smtClean="0">
                <a:solidFill>
                  <a:srgbClr val="297FD5"/>
                </a:solidFill>
                <a:latin typeface="Courier New"/>
                <a:cs typeface="Courier New"/>
              </a:rPr>
              <a:t>delete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;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 smtClean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en-US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&lt;&lt;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>
                <a:latin typeface="Courier New"/>
                <a:cs typeface="Courier New"/>
              </a:rPr>
              <a:t>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116286" y="4785488"/>
            <a:ext cx="2557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Courier New"/>
                <a:cs typeface="Courier New"/>
              </a:rPr>
              <a:t>0x7fbae2c000e0	</a:t>
            </a:r>
          </a:p>
          <a:p>
            <a:r>
              <a:rPr lang="de-DE" dirty="0" smtClean="0">
                <a:latin typeface="Courier New"/>
                <a:cs typeface="Courier New"/>
              </a:rPr>
              <a:t>10	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169908" y="5934637"/>
            <a:ext cx="2748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Courier New"/>
                <a:cs typeface="Courier New"/>
              </a:rPr>
              <a:t>0x7fbae2c000e0</a:t>
            </a:r>
            <a:endParaRPr lang="fr-FR" dirty="0"/>
          </a:p>
        </p:txBody>
      </p:sp>
      <p:grpSp>
        <p:nvGrpSpPr>
          <p:cNvPr id="8" name="Grouper 7"/>
          <p:cNvGrpSpPr/>
          <p:nvPr/>
        </p:nvGrpSpPr>
        <p:grpSpPr>
          <a:xfrm>
            <a:off x="1514929" y="1430809"/>
            <a:ext cx="5905500" cy="369332"/>
            <a:chOff x="1514929" y="1430809"/>
            <a:chExt cx="5905500" cy="369332"/>
          </a:xfrm>
        </p:grpSpPr>
        <p:cxnSp>
          <p:nvCxnSpPr>
            <p:cNvPr id="9" name="Connecteur droit avec flèche 8"/>
            <p:cNvCxnSpPr/>
            <p:nvPr/>
          </p:nvCxnSpPr>
          <p:spPr>
            <a:xfrm flipH="1" flipV="1">
              <a:off x="1514929" y="1430809"/>
              <a:ext cx="426357" cy="1774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>
              <a:endCxn id="4" idx="0"/>
            </p:cNvCxnSpPr>
            <p:nvPr/>
          </p:nvCxnSpPr>
          <p:spPr>
            <a:xfrm>
              <a:off x="1941286" y="1608241"/>
              <a:ext cx="183009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/>
            <p:cNvSpPr txBox="1"/>
            <p:nvPr/>
          </p:nvSpPr>
          <p:spPr>
            <a:xfrm>
              <a:off x="3882571" y="1430809"/>
              <a:ext cx="3537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 smtClean="0"/>
                <a:t>Désalocation</a:t>
              </a:r>
              <a:r>
                <a:rPr lang="fr-FR" dirty="0" smtClean="0"/>
                <a:t> de la zone mémoire</a:t>
              </a:r>
              <a:endParaRPr lang="fr-FR" dirty="0"/>
            </a:p>
          </p:txBody>
        </p:sp>
      </p:grpSp>
      <p:pic>
        <p:nvPicPr>
          <p:cNvPr id="13" name="Picture 21" descr="C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01991"/>
            <a:ext cx="952500" cy="859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1759857" y="2603500"/>
            <a:ext cx="5560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Le pointeur existe toujours, seul l’objet pointé est détruit!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94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540429" y="489050"/>
            <a:ext cx="4431747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C.4 Réallocation d’une zone mémoire</a:t>
            </a:r>
            <a:endParaRPr lang="fr-FR" sz="2000" dirty="0"/>
          </a:p>
        </p:txBody>
      </p:sp>
      <p:sp>
        <p:nvSpPr>
          <p:cNvPr id="3" name="Rectangle 2"/>
          <p:cNvSpPr/>
          <p:nvPr/>
        </p:nvSpPr>
        <p:spPr>
          <a:xfrm>
            <a:off x="540429" y="1103477"/>
            <a:ext cx="3509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>
                <a:latin typeface="Courier New"/>
                <a:cs typeface="Courier New"/>
              </a:rPr>
              <a:t>VarName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=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new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T</a:t>
            </a:r>
            <a:r>
              <a:rPr lang="fr-FR" dirty="0">
                <a:latin typeface="Courier New"/>
                <a:cs typeface="Courier New"/>
              </a:rPr>
              <a:t> ([Val]);</a:t>
            </a:r>
          </a:p>
        </p:txBody>
      </p:sp>
      <p:grpSp>
        <p:nvGrpSpPr>
          <p:cNvPr id="4" name="Grouper 3"/>
          <p:cNvGrpSpPr/>
          <p:nvPr/>
        </p:nvGrpSpPr>
        <p:grpSpPr>
          <a:xfrm>
            <a:off x="2327854" y="1472809"/>
            <a:ext cx="5288643" cy="646331"/>
            <a:chOff x="2794000" y="3487623"/>
            <a:chExt cx="5288643" cy="646331"/>
          </a:xfrm>
        </p:grpSpPr>
        <p:cxnSp>
          <p:nvCxnSpPr>
            <p:cNvPr id="5" name="Connecteur droit avec flèche 4"/>
            <p:cNvCxnSpPr/>
            <p:nvPr/>
          </p:nvCxnSpPr>
          <p:spPr>
            <a:xfrm flipH="1" flipV="1">
              <a:off x="2794000" y="3487623"/>
              <a:ext cx="290286" cy="22359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3084286" y="3711222"/>
              <a:ext cx="128814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/>
            <p:cNvSpPr txBox="1"/>
            <p:nvPr/>
          </p:nvSpPr>
          <p:spPr>
            <a:xfrm>
              <a:off x="4562929" y="3487623"/>
              <a:ext cx="35197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Allocation d’une nouvelle zone mémoire</a:t>
              </a:r>
              <a:endParaRPr lang="fr-FR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540429" y="2115566"/>
            <a:ext cx="4572000" cy="233910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* i = new </a:t>
            </a:r>
            <a:r>
              <a:rPr lang="fr-FR" sz="1600" dirty="0" err="1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 (10);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"adresse de i : " &lt;&lt; i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	 &lt;</a:t>
            </a:r>
            <a:r>
              <a:rPr lang="fr-FR" sz="1600" dirty="0">
                <a:latin typeface="Courier New"/>
                <a:cs typeface="Courier New"/>
              </a:rPr>
              <a:t>&lt; " valeur de i : " &lt;&lt; *i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	 &lt;</a:t>
            </a:r>
            <a:r>
              <a:rPr lang="fr-FR" sz="1600" dirty="0">
                <a:latin typeface="Courier New"/>
                <a:cs typeface="Courier New"/>
              </a:rPr>
              <a:t>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r>
              <a:rPr lang="fr-FR" sz="1600" dirty="0">
                <a:latin typeface="Courier New"/>
                <a:cs typeface="Courier New"/>
              </a:rPr>
              <a:t>        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i </a:t>
            </a:r>
            <a:r>
              <a:rPr lang="fr-FR" sz="1600" dirty="0">
                <a:latin typeface="Courier New"/>
                <a:cs typeface="Courier New"/>
              </a:rPr>
              <a:t>= new </a:t>
            </a:r>
            <a:r>
              <a:rPr lang="fr-FR" sz="1600" dirty="0" err="1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 (20);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"adresse de i : " &lt;&lt; i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" valeur de i : " &lt;&lt; *i</a:t>
            </a:r>
          </a:p>
          <a:p>
            <a:r>
              <a:rPr lang="fr-FR" sz="1600" dirty="0">
                <a:latin typeface="Courier New"/>
                <a:cs typeface="Courier New"/>
              </a:rPr>
              <a:t>    </a:t>
            </a:r>
            <a:r>
              <a:rPr lang="fr-FR" sz="1600" dirty="0" smtClean="0">
                <a:latin typeface="Courier New"/>
                <a:cs typeface="Courier New"/>
              </a:rPr>
              <a:t> &lt;</a:t>
            </a:r>
            <a:r>
              <a:rPr lang="fr-FR" sz="1600" dirty="0">
                <a:latin typeface="Courier New"/>
                <a:cs typeface="Courier New"/>
              </a:rPr>
              <a:t>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 </a:t>
            </a:r>
          </a:p>
        </p:txBody>
      </p:sp>
      <p:sp>
        <p:nvSpPr>
          <p:cNvPr id="9" name="Rectangle 8"/>
          <p:cNvSpPr/>
          <p:nvPr/>
        </p:nvSpPr>
        <p:spPr>
          <a:xfrm>
            <a:off x="5153929" y="2328120"/>
            <a:ext cx="1908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 smtClean="0">
                <a:latin typeface="Courier New"/>
                <a:cs typeface="Courier New"/>
              </a:rPr>
              <a:t>0x7fd830404c80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34070" y="3531534"/>
            <a:ext cx="1908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>
                <a:latin typeface="Courier New"/>
                <a:cs typeface="Courier New"/>
              </a:rPr>
              <a:t>0x7fd830404c90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152431" y="2594703"/>
            <a:ext cx="960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10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232263" y="3770307"/>
            <a:ext cx="960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20</a:t>
            </a:r>
            <a:endParaRPr lang="fr-FR" sz="16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25202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540429" y="489050"/>
            <a:ext cx="3909895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C.5 Pointeur à contenu constant</a:t>
            </a:r>
            <a:endParaRPr lang="fr-FR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540429" y="1235650"/>
            <a:ext cx="6915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chemeClr val="accent2"/>
                </a:solidFill>
                <a:latin typeface="Courier New"/>
                <a:cs typeface="Courier New"/>
              </a:rPr>
              <a:t>t</a:t>
            </a:r>
            <a:r>
              <a:rPr lang="fr-FR" dirty="0" err="1" smtClean="0">
                <a:solidFill>
                  <a:schemeClr val="accent2"/>
                </a:solidFill>
                <a:latin typeface="Courier New"/>
                <a:cs typeface="Courier New"/>
              </a:rPr>
              <a:t>emplate</a:t>
            </a:r>
            <a:r>
              <a:rPr lang="fr-FR" dirty="0" smtClean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&lt;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typename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T</a:t>
            </a:r>
            <a:r>
              <a:rPr lang="fr-FR" dirty="0" smtClean="0">
                <a:latin typeface="Courier New"/>
                <a:cs typeface="Courier New"/>
              </a:rPr>
              <a:t>&gt;</a:t>
            </a:r>
          </a:p>
          <a:p>
            <a:r>
              <a:rPr lang="fr-FR" dirty="0" err="1" smtClean="0">
                <a:latin typeface="Courier New"/>
                <a:cs typeface="Courier New"/>
              </a:rPr>
              <a:t>const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T</a:t>
            </a:r>
            <a:r>
              <a:rPr lang="fr-FR" dirty="0" smtClean="0">
                <a:latin typeface="Courier New"/>
                <a:cs typeface="Courier New"/>
              </a:rPr>
              <a:t>* </a:t>
            </a:r>
            <a:r>
              <a:rPr lang="fr-FR" dirty="0" err="1" smtClean="0">
                <a:latin typeface="Courier New"/>
                <a:cs typeface="Courier New"/>
              </a:rPr>
              <a:t>VarName</a:t>
            </a:r>
            <a:r>
              <a:rPr lang="fr-FR" dirty="0" smtClean="0">
                <a:latin typeface="Courier New"/>
                <a:cs typeface="Courier New"/>
              </a:rPr>
              <a:t> = 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new</a:t>
            </a:r>
            <a:r>
              <a:rPr lang="fr-FR" dirty="0" smtClean="0">
                <a:latin typeface="Courier New"/>
                <a:cs typeface="Courier New"/>
              </a:rPr>
              <a:t> T ([Val]);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0429" y="1908892"/>
            <a:ext cx="4572000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const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 err="1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* i = new </a:t>
            </a:r>
            <a:r>
              <a:rPr lang="fr-FR" sz="1600" dirty="0" err="1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 (10);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"adresse de i : " &lt;&lt; i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" valeur de i : " &lt;&lt; *i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r>
              <a:rPr lang="fr-FR" sz="1600" dirty="0">
                <a:latin typeface="Courier New"/>
                <a:cs typeface="Courier New"/>
              </a:rPr>
              <a:t>     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i </a:t>
            </a:r>
            <a:r>
              <a:rPr lang="fr-FR" sz="1600" dirty="0">
                <a:latin typeface="Courier New"/>
                <a:cs typeface="Courier New"/>
              </a:rPr>
              <a:t>= new </a:t>
            </a:r>
            <a:r>
              <a:rPr lang="fr-FR" sz="1600" dirty="0" err="1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 (20);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"adresse de i : " &lt;&lt; i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" valeur de i : " &lt;&lt; *i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     </a:t>
            </a:r>
          </a:p>
          <a:p>
            <a:endParaRPr lang="fr-FR" sz="1600" dirty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*</a:t>
            </a:r>
            <a:r>
              <a:rPr lang="fr-FR" sz="1600" dirty="0">
                <a:latin typeface="Courier New"/>
                <a:cs typeface="Courier New"/>
              </a:rPr>
              <a:t>i = 30; </a:t>
            </a:r>
          </a:p>
        </p:txBody>
      </p:sp>
      <p:sp>
        <p:nvSpPr>
          <p:cNvPr id="6" name="Rectangle 5"/>
          <p:cNvSpPr/>
          <p:nvPr/>
        </p:nvSpPr>
        <p:spPr>
          <a:xfrm>
            <a:off x="5152431" y="2167914"/>
            <a:ext cx="1908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 smtClean="0">
                <a:latin typeface="Courier New"/>
                <a:cs typeface="Courier New"/>
              </a:rPr>
              <a:t>0x7fd830404c80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32572" y="3371328"/>
            <a:ext cx="1908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>
                <a:latin typeface="Courier New"/>
                <a:cs typeface="Courier New"/>
              </a:rPr>
              <a:t>0x7fd830404c90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150933" y="2434497"/>
            <a:ext cx="960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10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230765" y="3610101"/>
            <a:ext cx="960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20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25932" y="4783850"/>
            <a:ext cx="67664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Erreur de compilation :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File.cxx:XX:</a:t>
            </a:r>
            <a:r>
              <a:rPr lang="fr-FR" sz="1600" dirty="0">
                <a:latin typeface="Courier New"/>
                <a:cs typeface="Courier New"/>
              </a:rPr>
              <a:t>8: </a:t>
            </a:r>
            <a:r>
              <a:rPr lang="fr-FR" sz="1600" dirty="0" err="1">
                <a:latin typeface="Courier New"/>
                <a:cs typeface="Courier New"/>
              </a:rPr>
              <a:t>error</a:t>
            </a:r>
            <a:r>
              <a:rPr lang="fr-FR" sz="1600" dirty="0">
                <a:latin typeface="Courier New"/>
                <a:cs typeface="Courier New"/>
              </a:rPr>
              <a:t>: </a:t>
            </a:r>
            <a:r>
              <a:rPr lang="fr-FR" sz="1600" dirty="0" err="1">
                <a:latin typeface="Courier New"/>
                <a:cs typeface="Courier New"/>
              </a:rPr>
              <a:t>assignment</a:t>
            </a:r>
            <a:r>
              <a:rPr lang="fr-FR" sz="1600" dirty="0">
                <a:latin typeface="Courier New"/>
                <a:cs typeface="Courier New"/>
              </a:rPr>
              <a:t> of </a:t>
            </a:r>
            <a:r>
              <a:rPr lang="fr-FR" sz="1600" dirty="0" err="1">
                <a:latin typeface="Courier New"/>
                <a:cs typeface="Courier New"/>
              </a:rPr>
              <a:t>read-only</a:t>
            </a:r>
            <a:r>
              <a:rPr lang="fr-FR" sz="1600" dirty="0">
                <a:latin typeface="Courier New"/>
                <a:cs typeface="Courier New"/>
              </a:rPr>
              <a:t> location '* i'</a:t>
            </a:r>
          </a:p>
        </p:txBody>
      </p:sp>
    </p:spTree>
    <p:extLst>
      <p:ext uri="{BB962C8B-B14F-4D97-AF65-F5344CB8AC3E}">
        <p14:creationId xmlns:p14="http://schemas.microsoft.com/office/powerpoint/2010/main" val="125202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540429" y="489050"/>
            <a:ext cx="3845649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C.6 Pointeur à adresse constante</a:t>
            </a:r>
            <a:endParaRPr lang="fr-FR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540429" y="1235650"/>
            <a:ext cx="6915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chemeClr val="accent2"/>
                </a:solidFill>
                <a:latin typeface="Courier New"/>
                <a:cs typeface="Courier New"/>
              </a:rPr>
              <a:t>t</a:t>
            </a:r>
            <a:r>
              <a:rPr lang="fr-FR" dirty="0" err="1" smtClean="0">
                <a:solidFill>
                  <a:schemeClr val="accent2"/>
                </a:solidFill>
                <a:latin typeface="Courier New"/>
                <a:cs typeface="Courier New"/>
              </a:rPr>
              <a:t>emplate</a:t>
            </a:r>
            <a:r>
              <a:rPr lang="fr-FR" dirty="0" smtClean="0">
                <a:solidFill>
                  <a:schemeClr val="accent2"/>
                </a:solidFill>
                <a:latin typeface="Courier New"/>
                <a:cs typeface="Courier New"/>
              </a:rPr>
              <a:t> </a:t>
            </a:r>
            <a:r>
              <a:rPr lang="fr-FR" dirty="0" smtClean="0">
                <a:latin typeface="Courier New"/>
                <a:cs typeface="Courier New"/>
              </a:rPr>
              <a:t>&lt;</a:t>
            </a:r>
            <a:r>
              <a:rPr lang="fr-FR" dirty="0" err="1" smtClean="0">
                <a:solidFill>
                  <a:srgbClr val="297FD5"/>
                </a:solidFill>
                <a:latin typeface="Courier New"/>
                <a:cs typeface="Courier New"/>
              </a:rPr>
              <a:t>typename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T</a:t>
            </a:r>
            <a:r>
              <a:rPr lang="fr-FR" dirty="0" smtClean="0">
                <a:latin typeface="Courier New"/>
                <a:cs typeface="Courier New"/>
              </a:rPr>
              <a:t>&gt;</a:t>
            </a:r>
          </a:p>
          <a:p>
            <a:r>
              <a:rPr lang="fr-FR" dirty="0" err="1" smtClean="0">
                <a:latin typeface="Courier New"/>
                <a:cs typeface="Courier New"/>
              </a:rPr>
              <a:t>T</a:t>
            </a:r>
            <a:r>
              <a:rPr lang="fr-FR" dirty="0" smtClean="0">
                <a:latin typeface="Courier New"/>
                <a:cs typeface="Courier New"/>
              </a:rPr>
              <a:t>* </a:t>
            </a:r>
            <a:r>
              <a:rPr lang="fr-FR" dirty="0" err="1" smtClean="0">
                <a:latin typeface="Courier New"/>
                <a:cs typeface="Courier New"/>
              </a:rPr>
              <a:t>const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 err="1" smtClean="0">
                <a:latin typeface="Courier New"/>
                <a:cs typeface="Courier New"/>
              </a:rPr>
              <a:t>VarName</a:t>
            </a:r>
            <a:r>
              <a:rPr lang="fr-FR" dirty="0" smtClean="0">
                <a:latin typeface="Courier New"/>
                <a:cs typeface="Courier New"/>
              </a:rPr>
              <a:t> = </a:t>
            </a:r>
            <a:r>
              <a:rPr lang="fr-FR" dirty="0" smtClean="0">
                <a:solidFill>
                  <a:srgbClr val="297FD5"/>
                </a:solidFill>
                <a:latin typeface="Courier New"/>
                <a:cs typeface="Courier New"/>
              </a:rPr>
              <a:t>new</a:t>
            </a:r>
            <a:r>
              <a:rPr lang="fr-FR" dirty="0" smtClean="0">
                <a:latin typeface="Courier New"/>
                <a:cs typeface="Courier New"/>
              </a:rPr>
              <a:t> T ([Val]);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0429" y="1908892"/>
            <a:ext cx="4572000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* </a:t>
            </a:r>
            <a:r>
              <a:rPr lang="fr-FR" sz="1600" dirty="0" err="1">
                <a:latin typeface="Courier New"/>
                <a:cs typeface="Courier New"/>
              </a:rPr>
              <a:t>const</a:t>
            </a:r>
            <a:r>
              <a:rPr lang="fr-FR" sz="1600" dirty="0">
                <a:latin typeface="Courier New"/>
                <a:cs typeface="Courier New"/>
              </a:rPr>
              <a:t> </a:t>
            </a:r>
            <a:r>
              <a:rPr lang="fr-FR" sz="1600" dirty="0" smtClean="0">
                <a:latin typeface="Courier New"/>
                <a:cs typeface="Courier New"/>
              </a:rPr>
              <a:t>i </a:t>
            </a:r>
            <a:r>
              <a:rPr lang="fr-FR" sz="1600" dirty="0">
                <a:latin typeface="Courier New"/>
                <a:cs typeface="Courier New"/>
              </a:rPr>
              <a:t>= new </a:t>
            </a:r>
            <a:r>
              <a:rPr lang="fr-FR" sz="1600" dirty="0" err="1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 (10);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"adresse de i : " &lt;&lt; i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" valeur de i : " &lt;&lt; *i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r>
              <a:rPr lang="fr-FR" sz="1600" dirty="0">
                <a:latin typeface="Courier New"/>
                <a:cs typeface="Courier New"/>
              </a:rPr>
              <a:t>     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*i = 30;</a:t>
            </a:r>
            <a:endParaRPr lang="fr-FR" sz="1600" dirty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"adresse de i : " &lt;&lt; i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" valeur de i : " &lt;&lt; *i</a:t>
            </a:r>
          </a:p>
          <a:p>
            <a:r>
              <a:rPr lang="fr-FR" sz="1600" dirty="0">
                <a:latin typeface="Courier New"/>
                <a:cs typeface="Courier New"/>
              </a:rPr>
              <a:t>     </a:t>
            </a:r>
            <a:r>
              <a:rPr lang="fr-FR" sz="1600" dirty="0" smtClean="0">
                <a:latin typeface="Courier New"/>
                <a:cs typeface="Courier New"/>
              </a:rPr>
              <a:t>&lt;</a:t>
            </a:r>
            <a:r>
              <a:rPr lang="fr-FR" sz="1600" dirty="0">
                <a:latin typeface="Courier New"/>
                <a:cs typeface="Courier New"/>
              </a:rPr>
              <a:t>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     </a:t>
            </a:r>
          </a:p>
          <a:p>
            <a:endParaRPr lang="fr-FR" sz="1600" dirty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i = new </a:t>
            </a:r>
            <a:r>
              <a:rPr lang="fr-FR" sz="1600" dirty="0" err="1">
                <a:latin typeface="Courier New"/>
                <a:cs typeface="Courier New"/>
              </a:rPr>
              <a:t>int</a:t>
            </a:r>
            <a:r>
              <a:rPr lang="fr-FR" sz="1600" dirty="0">
                <a:latin typeface="Courier New"/>
                <a:cs typeface="Courier New"/>
              </a:rPr>
              <a:t> (20</a:t>
            </a:r>
            <a:r>
              <a:rPr lang="fr-FR" sz="1600" dirty="0" smtClean="0">
                <a:latin typeface="Courier New"/>
                <a:cs typeface="Courier New"/>
              </a:rPr>
              <a:t>); 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52431" y="2167914"/>
            <a:ext cx="1908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 smtClean="0">
                <a:latin typeface="Courier New"/>
                <a:cs typeface="Courier New"/>
              </a:rPr>
              <a:t>0x7fd830404c80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32572" y="3371328"/>
            <a:ext cx="1908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>
                <a:latin typeface="Courier New"/>
                <a:cs typeface="Courier New"/>
              </a:rPr>
              <a:t>0x7fd830404c80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150933" y="2434497"/>
            <a:ext cx="960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10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230765" y="3610101"/>
            <a:ext cx="960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3</a:t>
            </a:r>
            <a:r>
              <a:rPr lang="fr-FR" sz="1600" dirty="0" smtClean="0">
                <a:latin typeface="Courier New"/>
                <a:cs typeface="Courier New"/>
              </a:rPr>
              <a:t>0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25932" y="4783850"/>
            <a:ext cx="67664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Erreur de compilation :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File.cxx:XX:</a:t>
            </a:r>
            <a:r>
              <a:rPr lang="fr-FR" sz="1600" dirty="0">
                <a:latin typeface="Courier New"/>
                <a:cs typeface="Courier New"/>
              </a:rPr>
              <a:t>8: </a:t>
            </a:r>
            <a:r>
              <a:rPr lang="fr-FR" sz="1600" dirty="0" err="1">
                <a:latin typeface="Courier New"/>
                <a:cs typeface="Courier New"/>
              </a:rPr>
              <a:t>error</a:t>
            </a:r>
            <a:r>
              <a:rPr lang="fr-FR" sz="1600" dirty="0">
                <a:latin typeface="Courier New"/>
                <a:cs typeface="Courier New"/>
              </a:rPr>
              <a:t>: </a:t>
            </a:r>
            <a:r>
              <a:rPr lang="fr-FR" sz="1600" dirty="0" err="1">
                <a:latin typeface="Courier New"/>
                <a:cs typeface="Courier New"/>
              </a:rPr>
              <a:t>error</a:t>
            </a:r>
            <a:r>
              <a:rPr lang="fr-FR" sz="1600" dirty="0">
                <a:latin typeface="Courier New"/>
                <a:cs typeface="Courier New"/>
              </a:rPr>
              <a:t>: </a:t>
            </a:r>
            <a:r>
              <a:rPr lang="fr-FR" sz="1600" dirty="0" err="1">
                <a:latin typeface="Courier New"/>
                <a:cs typeface="Courier New"/>
              </a:rPr>
              <a:t>assignment</a:t>
            </a:r>
            <a:r>
              <a:rPr lang="fr-FR" sz="1600" dirty="0">
                <a:latin typeface="Courier New"/>
                <a:cs typeface="Courier New"/>
              </a:rPr>
              <a:t> of </a:t>
            </a:r>
            <a:r>
              <a:rPr lang="fr-FR" sz="1600" dirty="0" err="1">
                <a:latin typeface="Courier New"/>
                <a:cs typeface="Courier New"/>
              </a:rPr>
              <a:t>read-only</a:t>
            </a:r>
            <a:r>
              <a:rPr lang="fr-FR" sz="1600" dirty="0">
                <a:latin typeface="Courier New"/>
                <a:cs typeface="Courier New"/>
              </a:rPr>
              <a:t> variable '</a:t>
            </a:r>
            <a:r>
              <a:rPr lang="fr-FR" sz="1600" dirty="0" smtClean="0">
                <a:latin typeface="Courier New"/>
                <a:cs typeface="Courier New"/>
              </a:rPr>
              <a:t>i’</a:t>
            </a:r>
            <a:endParaRPr lang="fr-FR" sz="16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42674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540429" y="489050"/>
            <a:ext cx="2071450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C.7 Opérateur -&gt;</a:t>
            </a:r>
            <a:endParaRPr lang="fr-FR" sz="2000" dirty="0"/>
          </a:p>
        </p:txBody>
      </p:sp>
      <p:sp>
        <p:nvSpPr>
          <p:cNvPr id="4" name="Rectangle 3"/>
          <p:cNvSpPr/>
          <p:nvPr/>
        </p:nvSpPr>
        <p:spPr>
          <a:xfrm>
            <a:off x="540429" y="1289120"/>
            <a:ext cx="722471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* P1 = new </a:t>
            </a:r>
            <a:r>
              <a:rPr lang="fr-FR" sz="1600" dirty="0" err="1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 ("Casali", "Alain");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*P1.GetNom () &lt;&lt;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40429" y="1873896"/>
            <a:ext cx="6766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Erreur de compilation : l’opérateur </a:t>
            </a:r>
            <a:r>
              <a:rPr lang="fr-FR" dirty="0" smtClean="0">
                <a:latin typeface="Courier New"/>
                <a:cs typeface="Courier New"/>
              </a:rPr>
              <a:t>‘.’</a:t>
            </a:r>
            <a:r>
              <a:rPr lang="fr-FR" dirty="0" smtClean="0"/>
              <a:t> a une priorité supérieure à l’opérateur </a:t>
            </a:r>
            <a:r>
              <a:rPr lang="fr-FR" dirty="0" smtClean="0">
                <a:latin typeface="Courier New"/>
                <a:cs typeface="Courier New"/>
              </a:rPr>
              <a:t>‘*’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40429" y="2621643"/>
            <a:ext cx="5664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Solution 1 :</a:t>
            </a:r>
            <a:r>
              <a:rPr lang="fr-FR" dirty="0" smtClean="0"/>
              <a:t> </a:t>
            </a:r>
            <a:r>
              <a:rPr lang="fr-FR" dirty="0" err="1" smtClean="0"/>
              <a:t>parenthéser</a:t>
            </a:r>
            <a:r>
              <a:rPr lang="fr-FR" dirty="0" smtClean="0"/>
              <a:t> le pointeur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540429" y="3059668"/>
            <a:ext cx="4617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cout &lt;&lt; </a:t>
            </a:r>
            <a:r>
              <a:rPr lang="fr-FR" dirty="0" smtClean="0">
                <a:latin typeface="Courier New"/>
                <a:cs typeface="Courier New"/>
              </a:rPr>
              <a:t>(*P1).</a:t>
            </a:r>
            <a:r>
              <a:rPr lang="fr-FR" dirty="0">
                <a:latin typeface="Courier New"/>
                <a:cs typeface="Courier New"/>
              </a:rPr>
              <a:t>GetNom () &lt;&lt; </a:t>
            </a:r>
            <a:r>
              <a:rPr lang="fr-FR" dirty="0" err="1"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40429" y="3648138"/>
            <a:ext cx="5664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Solution 2 :</a:t>
            </a:r>
            <a:r>
              <a:rPr lang="fr-FR" dirty="0" smtClean="0"/>
              <a:t> utiliser l’opérateur -&gt;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40429" y="4086163"/>
            <a:ext cx="4478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cout &lt;&lt; </a:t>
            </a:r>
            <a:r>
              <a:rPr lang="fr-FR" dirty="0" smtClean="0">
                <a:latin typeface="Courier New"/>
                <a:cs typeface="Courier New"/>
              </a:rPr>
              <a:t>P1-&gt;</a:t>
            </a:r>
            <a:r>
              <a:rPr lang="fr-FR" dirty="0" err="1" smtClean="0">
                <a:latin typeface="Courier New"/>
                <a:cs typeface="Courier New"/>
              </a:rPr>
              <a:t>GetNom</a:t>
            </a:r>
            <a:r>
              <a:rPr lang="fr-FR" dirty="0" smtClean="0"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() &lt;&lt; </a:t>
            </a:r>
            <a:r>
              <a:rPr lang="fr-FR" dirty="0" err="1"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3992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540429" y="489050"/>
            <a:ext cx="3738824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C.8 Pointeur et Polymorphisme</a:t>
            </a:r>
            <a:endParaRPr lang="fr-FR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540429" y="1170214"/>
            <a:ext cx="40134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class </a:t>
            </a:r>
            <a:r>
              <a:rPr lang="fr-FR" sz="1600" dirty="0" err="1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{</a:t>
            </a:r>
          </a:p>
          <a:p>
            <a:r>
              <a:rPr lang="fr-FR" sz="1600" dirty="0">
                <a:latin typeface="Courier New"/>
                <a:cs typeface="Courier New"/>
              </a:rPr>
              <a:t>	</a:t>
            </a:r>
            <a:r>
              <a:rPr lang="fr-FR" sz="1600" dirty="0" smtClean="0">
                <a:latin typeface="Courier New"/>
                <a:cs typeface="Courier New"/>
              </a:rPr>
              <a:t>…</a:t>
            </a:r>
            <a:endParaRPr lang="fr-FR" sz="1600" dirty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    </a:t>
            </a:r>
            <a:r>
              <a:rPr lang="fr-FR" sz="1600" dirty="0" err="1" smtClean="0">
                <a:latin typeface="Courier New"/>
                <a:cs typeface="Courier New"/>
              </a:rPr>
              <a:t>void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>
                <a:latin typeface="Courier New"/>
                <a:cs typeface="Courier New"/>
              </a:rPr>
              <a:t>Afficher () </a:t>
            </a:r>
          </a:p>
          <a:p>
            <a:r>
              <a:rPr lang="fr-FR" sz="1600" dirty="0">
                <a:latin typeface="Courier New"/>
                <a:cs typeface="Courier New"/>
              </a:rPr>
              <a:t>	{</a:t>
            </a:r>
          </a:p>
          <a:p>
            <a:r>
              <a:rPr lang="fr-FR" sz="1600" dirty="0">
                <a:latin typeface="Courier New"/>
                <a:cs typeface="Courier New"/>
              </a:rPr>
              <a:t>		cout &lt;&lt; "Je suis " </a:t>
            </a:r>
            <a:r>
              <a:rPr lang="fr-FR" sz="1600" dirty="0" smtClean="0">
                <a:latin typeface="Courier New"/>
                <a:cs typeface="Courier New"/>
              </a:rPr>
              <a:t> </a:t>
            </a:r>
          </a:p>
          <a:p>
            <a:r>
              <a:rPr lang="fr-FR" sz="1600" dirty="0">
                <a:latin typeface="Courier New"/>
                <a:cs typeface="Courier New"/>
              </a:rPr>
              <a:t> </a:t>
            </a:r>
            <a:r>
              <a:rPr lang="fr-FR" sz="1600" dirty="0" smtClean="0">
                <a:latin typeface="Courier New"/>
                <a:cs typeface="Courier New"/>
              </a:rPr>
              <a:t>      "une  </a:t>
            </a:r>
            <a:r>
              <a:rPr lang="fr-FR" sz="1600" dirty="0">
                <a:latin typeface="Courier New"/>
                <a:cs typeface="Courier New"/>
              </a:rPr>
              <a:t>personne" &lt;&lt;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r>
              <a:rPr lang="fr-FR" sz="1600" dirty="0">
                <a:latin typeface="Courier New"/>
                <a:cs typeface="Courier New"/>
              </a:rPr>
              <a:t>	}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}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448400" y="1170214"/>
            <a:ext cx="401342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class </a:t>
            </a:r>
            <a:r>
              <a:rPr lang="fr-FR" sz="1600" dirty="0" err="1" smtClean="0">
                <a:latin typeface="Courier New"/>
                <a:cs typeface="Courier New"/>
              </a:rPr>
              <a:t>CProf</a:t>
            </a:r>
            <a:r>
              <a:rPr lang="fr-FR" sz="1600" dirty="0" smtClean="0">
                <a:latin typeface="Courier New"/>
                <a:cs typeface="Courier New"/>
              </a:rPr>
              <a:t> : public </a:t>
            </a:r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{</a:t>
            </a:r>
          </a:p>
          <a:p>
            <a:r>
              <a:rPr lang="fr-FR" sz="1600" dirty="0">
                <a:latin typeface="Courier New"/>
                <a:cs typeface="Courier New"/>
              </a:rPr>
              <a:t>	</a:t>
            </a:r>
            <a:r>
              <a:rPr lang="fr-FR" sz="1600" dirty="0" smtClean="0">
                <a:latin typeface="Courier New"/>
                <a:cs typeface="Courier New"/>
              </a:rPr>
              <a:t>…</a:t>
            </a:r>
            <a:endParaRPr lang="fr-FR" sz="1600" dirty="0">
              <a:latin typeface="Courier New"/>
              <a:cs typeface="Courier New"/>
            </a:endParaRPr>
          </a:p>
          <a:p>
            <a:r>
              <a:rPr lang="fr-FR" sz="1600" dirty="0">
                <a:latin typeface="Courier New"/>
                <a:cs typeface="Courier New"/>
              </a:rPr>
              <a:t>	</a:t>
            </a:r>
            <a:r>
              <a:rPr lang="fr-FR" sz="1600" dirty="0" err="1" smtClean="0">
                <a:latin typeface="Courier New"/>
                <a:cs typeface="Courier New"/>
              </a:rPr>
              <a:t>void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>
                <a:latin typeface="Courier New"/>
                <a:cs typeface="Courier New"/>
              </a:rPr>
              <a:t>Afficher () </a:t>
            </a:r>
          </a:p>
          <a:p>
            <a:r>
              <a:rPr lang="fr-FR" sz="1600" dirty="0">
                <a:latin typeface="Courier New"/>
                <a:cs typeface="Courier New"/>
              </a:rPr>
              <a:t>	{</a:t>
            </a:r>
          </a:p>
          <a:p>
            <a:r>
              <a:rPr lang="fr-FR" sz="1600" dirty="0">
                <a:latin typeface="Courier New"/>
                <a:cs typeface="Courier New"/>
              </a:rPr>
              <a:t>		cout &lt;&lt; "Je suis un " </a:t>
            </a:r>
            <a:r>
              <a:rPr lang="fr-FR" sz="1600" dirty="0" smtClean="0">
                <a:latin typeface="Courier New"/>
                <a:cs typeface="Courier New"/>
              </a:rPr>
              <a:t> 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            "Prof" </a:t>
            </a:r>
            <a:r>
              <a:rPr lang="fr-FR" sz="1600" dirty="0">
                <a:latin typeface="Courier New"/>
                <a:cs typeface="Courier New"/>
              </a:rPr>
              <a:t>&lt;&lt;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r>
              <a:rPr lang="fr-FR" sz="1600" dirty="0">
                <a:latin typeface="Courier New"/>
                <a:cs typeface="Courier New"/>
              </a:rPr>
              <a:t>	}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}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0429" y="3685766"/>
            <a:ext cx="78506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* P1 = new </a:t>
            </a:r>
            <a:r>
              <a:rPr lang="fr-FR" sz="1600" dirty="0" err="1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 ("Casali", "Alain");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P1</a:t>
            </a:r>
            <a:r>
              <a:rPr lang="fr-FR" sz="1600" dirty="0">
                <a:latin typeface="Courier New"/>
                <a:cs typeface="Courier New"/>
              </a:rPr>
              <a:t>-&gt;Afficher ();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* P2 = new </a:t>
            </a:r>
            <a:r>
              <a:rPr lang="fr-FR" sz="1600" dirty="0" err="1">
                <a:latin typeface="Courier New"/>
                <a:cs typeface="Courier New"/>
              </a:rPr>
              <a:t>CProf</a:t>
            </a:r>
            <a:r>
              <a:rPr lang="fr-FR" sz="1600" dirty="0">
                <a:latin typeface="Courier New"/>
                <a:cs typeface="Courier New"/>
              </a:rPr>
              <a:t> ("Casali", "Alain");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P2</a:t>
            </a:r>
            <a:r>
              <a:rPr lang="fr-FR" sz="1600" dirty="0">
                <a:latin typeface="Courier New"/>
                <a:cs typeface="Courier New"/>
              </a:rPr>
              <a:t>-&gt;Afficher ();</a:t>
            </a:r>
          </a:p>
        </p:txBody>
      </p:sp>
      <p:sp>
        <p:nvSpPr>
          <p:cNvPr id="6" name="Rectangle 5"/>
          <p:cNvSpPr/>
          <p:nvPr/>
        </p:nvSpPr>
        <p:spPr>
          <a:xfrm>
            <a:off x="3434496" y="3933764"/>
            <a:ext cx="26472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Je suis une personne</a:t>
            </a:r>
          </a:p>
        </p:txBody>
      </p:sp>
      <p:sp>
        <p:nvSpPr>
          <p:cNvPr id="7" name="Rectangle 6"/>
          <p:cNvSpPr/>
          <p:nvPr/>
        </p:nvSpPr>
        <p:spPr>
          <a:xfrm>
            <a:off x="3454748" y="4415647"/>
            <a:ext cx="26472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Je suis une personne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44071" y="5025571"/>
            <a:ext cx="654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PB :</a:t>
            </a:r>
            <a:r>
              <a:rPr lang="fr-FR" dirty="0" smtClean="0"/>
              <a:t> comment utiliser le polymorphisme? </a:t>
            </a:r>
            <a:endParaRPr lang="fr-FR" dirty="0"/>
          </a:p>
        </p:txBody>
      </p:sp>
      <p:sp>
        <p:nvSpPr>
          <p:cNvPr id="9" name="Flèche vers la droite 8"/>
          <p:cNvSpPr/>
          <p:nvPr/>
        </p:nvSpPr>
        <p:spPr>
          <a:xfrm>
            <a:off x="743857" y="5578929"/>
            <a:ext cx="907143" cy="3537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750786" y="5578929"/>
            <a:ext cx="5261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faut qualifier chaque fonction utilisant le polymorphisme de virtuelle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92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40429" y="1170214"/>
            <a:ext cx="401342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class </a:t>
            </a:r>
            <a:r>
              <a:rPr lang="fr-FR" sz="1600" dirty="0" err="1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 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{</a:t>
            </a:r>
          </a:p>
          <a:p>
            <a:r>
              <a:rPr lang="fr-FR" sz="1600" dirty="0">
                <a:latin typeface="Courier New"/>
                <a:cs typeface="Courier New"/>
              </a:rPr>
              <a:t>	</a:t>
            </a:r>
            <a:r>
              <a:rPr lang="fr-FR" sz="1600" dirty="0" smtClean="0">
                <a:latin typeface="Courier New"/>
                <a:cs typeface="Courier New"/>
              </a:rPr>
              <a:t>…</a:t>
            </a:r>
            <a:endParaRPr lang="fr-FR" sz="1600" dirty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    </a:t>
            </a:r>
            <a:r>
              <a:rPr lang="fr-FR" sz="1600" dirty="0" err="1" smtClean="0">
                <a:latin typeface="Courier New"/>
                <a:cs typeface="Courier New"/>
              </a:rPr>
              <a:t>virtual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latin typeface="Courier New"/>
                <a:cs typeface="Courier New"/>
              </a:rPr>
              <a:t>void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>
                <a:latin typeface="Courier New"/>
                <a:cs typeface="Courier New"/>
              </a:rPr>
              <a:t>Afficher () </a:t>
            </a:r>
          </a:p>
          <a:p>
            <a:r>
              <a:rPr lang="fr-FR" sz="1600" dirty="0">
                <a:latin typeface="Courier New"/>
                <a:cs typeface="Courier New"/>
              </a:rPr>
              <a:t>	{</a:t>
            </a:r>
          </a:p>
          <a:p>
            <a:r>
              <a:rPr lang="fr-FR" sz="1600" dirty="0">
                <a:latin typeface="Courier New"/>
                <a:cs typeface="Courier New"/>
              </a:rPr>
              <a:t>	</a:t>
            </a:r>
            <a:r>
              <a:rPr lang="fr-FR" sz="1600" dirty="0" smtClean="0">
                <a:latin typeface="Courier New"/>
                <a:cs typeface="Courier New"/>
              </a:rPr>
              <a:t>    cout </a:t>
            </a:r>
            <a:r>
              <a:rPr lang="fr-FR" sz="1600" dirty="0">
                <a:latin typeface="Courier New"/>
                <a:cs typeface="Courier New"/>
              </a:rPr>
              <a:t>&lt;&lt; "Je suis "  </a:t>
            </a:r>
          </a:p>
          <a:p>
            <a:r>
              <a:rPr lang="fr-FR" sz="1600" dirty="0">
                <a:latin typeface="Courier New"/>
                <a:cs typeface="Courier New"/>
              </a:rPr>
              <a:t>       "une  personne" &lt;&lt;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r>
              <a:rPr lang="fr-FR" sz="1600" dirty="0">
                <a:latin typeface="Courier New"/>
                <a:cs typeface="Courier New"/>
              </a:rPr>
              <a:t>	}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}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448400" y="1170214"/>
            <a:ext cx="401342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class </a:t>
            </a:r>
            <a:r>
              <a:rPr lang="fr-FR" sz="1600" dirty="0" err="1" smtClean="0">
                <a:latin typeface="Courier New"/>
                <a:cs typeface="Courier New"/>
              </a:rPr>
              <a:t>CProf</a:t>
            </a:r>
            <a:r>
              <a:rPr lang="fr-FR" sz="1600" dirty="0" smtClean="0">
                <a:latin typeface="Courier New"/>
                <a:cs typeface="Courier New"/>
              </a:rPr>
              <a:t> : public </a:t>
            </a:r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endParaRPr lang="fr-FR" sz="1600" dirty="0">
              <a:latin typeface="Courier New"/>
              <a:cs typeface="Courier New"/>
            </a:endParaRPr>
          </a:p>
          <a:p>
            <a:r>
              <a:rPr lang="fr-FR" sz="1600" dirty="0" smtClean="0">
                <a:latin typeface="Courier New"/>
                <a:cs typeface="Courier New"/>
              </a:rPr>
              <a:t>{</a:t>
            </a:r>
          </a:p>
          <a:p>
            <a:r>
              <a:rPr lang="fr-FR" sz="1600" dirty="0">
                <a:latin typeface="Courier New"/>
                <a:cs typeface="Courier New"/>
              </a:rPr>
              <a:t>	</a:t>
            </a:r>
            <a:r>
              <a:rPr lang="fr-FR" sz="1600" dirty="0" smtClean="0">
                <a:latin typeface="Courier New"/>
                <a:cs typeface="Courier New"/>
              </a:rPr>
              <a:t>…</a:t>
            </a:r>
            <a:endParaRPr lang="fr-FR" sz="1600" dirty="0">
              <a:latin typeface="Courier New"/>
              <a:cs typeface="Courier New"/>
            </a:endParaRPr>
          </a:p>
          <a:p>
            <a:r>
              <a:rPr lang="fr-FR" sz="1600" dirty="0">
                <a:latin typeface="Courier New"/>
                <a:cs typeface="Courier New"/>
              </a:rPr>
              <a:t>	</a:t>
            </a:r>
            <a:r>
              <a:rPr lang="fr-FR" sz="1600" dirty="0" err="1" smtClean="0">
                <a:latin typeface="Courier New"/>
                <a:cs typeface="Courier New"/>
              </a:rPr>
              <a:t>virtual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 err="1" smtClean="0">
                <a:latin typeface="Courier New"/>
                <a:cs typeface="Courier New"/>
              </a:rPr>
              <a:t>void</a:t>
            </a:r>
            <a:r>
              <a:rPr lang="fr-FR" sz="1600" dirty="0" smtClean="0">
                <a:latin typeface="Courier New"/>
                <a:cs typeface="Courier New"/>
              </a:rPr>
              <a:t> </a:t>
            </a:r>
            <a:r>
              <a:rPr lang="fr-FR" sz="1600" dirty="0">
                <a:latin typeface="Courier New"/>
                <a:cs typeface="Courier New"/>
              </a:rPr>
              <a:t>Afficher () </a:t>
            </a:r>
          </a:p>
          <a:p>
            <a:r>
              <a:rPr lang="fr-FR" sz="1600" dirty="0">
                <a:latin typeface="Courier New"/>
                <a:cs typeface="Courier New"/>
              </a:rPr>
              <a:t>	{</a:t>
            </a:r>
          </a:p>
          <a:p>
            <a:r>
              <a:rPr lang="fr-FR" sz="1600" dirty="0">
                <a:latin typeface="Courier New"/>
                <a:cs typeface="Courier New"/>
              </a:rPr>
              <a:t>		cout &lt;&lt; "Je suis un "  </a:t>
            </a:r>
          </a:p>
          <a:p>
            <a:r>
              <a:rPr lang="fr-FR" sz="1600" dirty="0">
                <a:latin typeface="Courier New"/>
                <a:cs typeface="Courier New"/>
              </a:rPr>
              <a:t>            "Prof" &lt;&lt;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r>
              <a:rPr lang="fr-FR" sz="1600" dirty="0">
                <a:latin typeface="Courier New"/>
                <a:cs typeface="Courier New"/>
              </a:rPr>
              <a:t>	}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}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  <a:p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0429" y="3685766"/>
            <a:ext cx="78506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* P1 = new </a:t>
            </a:r>
            <a:r>
              <a:rPr lang="fr-FR" sz="1600" dirty="0" err="1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 ("Casali", "Alain");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P1</a:t>
            </a:r>
            <a:r>
              <a:rPr lang="fr-FR" sz="1600" dirty="0">
                <a:latin typeface="Courier New"/>
                <a:cs typeface="Courier New"/>
              </a:rPr>
              <a:t>-&gt;Afficher ();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* P2 = new </a:t>
            </a:r>
            <a:r>
              <a:rPr lang="fr-FR" sz="1600" dirty="0" err="1">
                <a:latin typeface="Courier New"/>
                <a:cs typeface="Courier New"/>
              </a:rPr>
              <a:t>CProf</a:t>
            </a:r>
            <a:r>
              <a:rPr lang="fr-FR" sz="1600" dirty="0">
                <a:latin typeface="Courier New"/>
                <a:cs typeface="Courier New"/>
              </a:rPr>
              <a:t> ("Casali", "Alain");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P2</a:t>
            </a:r>
            <a:r>
              <a:rPr lang="fr-FR" sz="1600" dirty="0">
                <a:latin typeface="Courier New"/>
                <a:cs typeface="Courier New"/>
              </a:rPr>
              <a:t>-&gt;Afficher ();</a:t>
            </a:r>
          </a:p>
        </p:txBody>
      </p:sp>
      <p:sp>
        <p:nvSpPr>
          <p:cNvPr id="6" name="Rectangle 5"/>
          <p:cNvSpPr/>
          <p:nvPr/>
        </p:nvSpPr>
        <p:spPr>
          <a:xfrm>
            <a:off x="3434496" y="3933764"/>
            <a:ext cx="26472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Je suis une personne</a:t>
            </a:r>
          </a:p>
        </p:txBody>
      </p:sp>
      <p:sp>
        <p:nvSpPr>
          <p:cNvPr id="7" name="Rectangle 6"/>
          <p:cNvSpPr/>
          <p:nvPr/>
        </p:nvSpPr>
        <p:spPr>
          <a:xfrm>
            <a:off x="3454748" y="4415647"/>
            <a:ext cx="20316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latin typeface="Courier New"/>
                <a:cs typeface="Courier New"/>
              </a:rPr>
              <a:t>Je suis </a:t>
            </a:r>
            <a:r>
              <a:rPr lang="fr-FR" sz="1600" dirty="0" smtClean="0">
                <a:latin typeface="Courier New"/>
                <a:cs typeface="Courier New"/>
              </a:rPr>
              <a:t>un prof</a:t>
            </a:r>
            <a:endParaRPr lang="fr-FR" sz="16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69248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540429" y="489050"/>
            <a:ext cx="4888979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C.8 Pointeur, assignement et test d’égalité</a:t>
            </a:r>
            <a:endParaRPr lang="fr-FR" sz="2000" dirty="0"/>
          </a:p>
        </p:txBody>
      </p:sp>
      <p:pic>
        <p:nvPicPr>
          <p:cNvPr id="3" name="Image 2" descr="Capture d’écran 2013-09-01 à 11.49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29" y="3837336"/>
            <a:ext cx="2191718" cy="197015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40428" y="1605764"/>
            <a:ext cx="69888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* P1 = new </a:t>
            </a:r>
            <a:r>
              <a:rPr lang="fr-FR" sz="1600" dirty="0" err="1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 ("Casali", "Alain");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* P2 = P1;</a:t>
            </a:r>
          </a:p>
          <a:p>
            <a:r>
              <a:rPr lang="fr-FR" sz="1600" dirty="0">
                <a:latin typeface="Courier New"/>
                <a:cs typeface="Courier New"/>
              </a:rPr>
              <a:t>	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if </a:t>
            </a:r>
            <a:r>
              <a:rPr lang="fr-FR" sz="1600" dirty="0">
                <a:latin typeface="Courier New"/>
                <a:cs typeface="Courier New"/>
              </a:rPr>
              <a:t>(P2 == P1)</a:t>
            </a:r>
          </a:p>
          <a:p>
            <a:r>
              <a:rPr lang="fr-FR" sz="1600" dirty="0">
                <a:latin typeface="Courier New"/>
                <a:cs typeface="Courier New"/>
              </a:rPr>
              <a:t>	</a:t>
            </a:r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"même adresse" &lt;&lt;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 flipH="1">
            <a:off x="2131786" y="3474357"/>
            <a:ext cx="1533071" cy="7982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H="1" flipV="1">
            <a:off x="2131786" y="4272643"/>
            <a:ext cx="1415143" cy="5805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699329" y="3274790"/>
            <a:ext cx="435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P1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599542" y="4683937"/>
            <a:ext cx="435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ourier New"/>
                <a:cs typeface="Courier New"/>
              </a:rPr>
              <a:t>P2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06153" y="3244334"/>
            <a:ext cx="1846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même </a:t>
            </a:r>
            <a:r>
              <a:rPr lang="fr-FR" dirty="0" smtClean="0">
                <a:latin typeface="Courier New"/>
                <a:cs typeface="Courier New"/>
              </a:rPr>
              <a:t>adresse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92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50"/>
          <p:cNvSpPr txBox="1">
            <a:spLocks noChangeArrowheads="1"/>
          </p:cNvSpPr>
          <p:nvPr/>
        </p:nvSpPr>
        <p:spPr bwMode="auto">
          <a:xfrm>
            <a:off x="540429" y="489050"/>
            <a:ext cx="2280091" cy="40011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/>
              <a:t>C.9 Fuite mémoire</a:t>
            </a:r>
            <a:endParaRPr lang="fr-FR" sz="2000" dirty="0"/>
          </a:p>
        </p:txBody>
      </p:sp>
      <p:sp>
        <p:nvSpPr>
          <p:cNvPr id="4" name="Rectangle 3"/>
          <p:cNvSpPr/>
          <p:nvPr/>
        </p:nvSpPr>
        <p:spPr>
          <a:xfrm>
            <a:off x="540428" y="1605764"/>
            <a:ext cx="69888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* P1 = new </a:t>
            </a:r>
            <a:r>
              <a:rPr lang="fr-FR" sz="1600" dirty="0" err="1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 ("Casali", "Alain");</a:t>
            </a:r>
          </a:p>
          <a:p>
            <a:r>
              <a:rPr lang="fr-FR" sz="1600" dirty="0" err="1" smtClean="0">
                <a:latin typeface="Courier New"/>
                <a:cs typeface="Courier New"/>
              </a:rPr>
              <a:t>CPersonne</a:t>
            </a:r>
            <a:r>
              <a:rPr lang="fr-FR" sz="1600" dirty="0">
                <a:latin typeface="Courier New"/>
                <a:cs typeface="Courier New"/>
              </a:rPr>
              <a:t>* P2 = P1;</a:t>
            </a:r>
          </a:p>
          <a:p>
            <a:r>
              <a:rPr lang="fr-FR" sz="1600" dirty="0">
                <a:latin typeface="Courier New"/>
                <a:cs typeface="Courier New"/>
              </a:rPr>
              <a:t>	</a:t>
            </a:r>
          </a:p>
          <a:p>
            <a:r>
              <a:rPr lang="fr-FR" sz="1600" dirty="0" smtClean="0">
                <a:latin typeface="Courier New"/>
                <a:cs typeface="Courier New"/>
              </a:rPr>
              <a:t>if </a:t>
            </a:r>
            <a:r>
              <a:rPr lang="fr-FR" sz="1600" dirty="0">
                <a:latin typeface="Courier New"/>
                <a:cs typeface="Courier New"/>
              </a:rPr>
              <a:t>(P2 == P1)</a:t>
            </a:r>
          </a:p>
          <a:p>
            <a:r>
              <a:rPr lang="fr-FR" sz="1600" dirty="0">
                <a:latin typeface="Courier New"/>
                <a:cs typeface="Courier New"/>
              </a:rPr>
              <a:t>	</a:t>
            </a:r>
            <a:r>
              <a:rPr lang="fr-FR" sz="1600" dirty="0" smtClean="0">
                <a:latin typeface="Courier New"/>
                <a:cs typeface="Courier New"/>
              </a:rPr>
              <a:t>cout </a:t>
            </a:r>
            <a:r>
              <a:rPr lang="fr-FR" sz="1600" dirty="0">
                <a:latin typeface="Courier New"/>
                <a:cs typeface="Courier New"/>
              </a:rPr>
              <a:t>&lt;&lt; "même adresse" &lt;&lt; </a:t>
            </a:r>
            <a:r>
              <a:rPr lang="fr-FR" sz="1600" dirty="0" err="1">
                <a:latin typeface="Courier New"/>
                <a:cs typeface="Courier New"/>
              </a:rPr>
              <a:t>endl</a:t>
            </a:r>
            <a:r>
              <a:rPr lang="fr-FR" sz="1600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5" name="Rectangle 4"/>
          <p:cNvSpPr/>
          <p:nvPr/>
        </p:nvSpPr>
        <p:spPr>
          <a:xfrm>
            <a:off x="540429" y="3024192"/>
            <a:ext cx="4572000" cy="58477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1600" dirty="0" smtClean="0">
                <a:latin typeface="Courier New"/>
                <a:cs typeface="Courier New"/>
              </a:rPr>
              <a:t>delete </a:t>
            </a:r>
            <a:r>
              <a:rPr lang="hu-HU" sz="1600" dirty="0">
                <a:latin typeface="Courier New"/>
                <a:cs typeface="Courier New"/>
              </a:rPr>
              <a:t>P1;</a:t>
            </a:r>
          </a:p>
          <a:p>
            <a:r>
              <a:rPr lang="hu-HU" sz="1600" dirty="0" smtClean="0">
                <a:latin typeface="Courier New"/>
                <a:cs typeface="Courier New"/>
              </a:rPr>
              <a:t>cout </a:t>
            </a:r>
            <a:r>
              <a:rPr lang="hu-HU" sz="1600" dirty="0">
                <a:latin typeface="Courier New"/>
                <a:cs typeface="Courier New"/>
              </a:rPr>
              <a:t>&lt;&lt; P2-&gt;GetNom ();</a:t>
            </a:r>
            <a:endParaRPr lang="fr-FR" sz="1600" dirty="0">
              <a:latin typeface="Courier New"/>
              <a:cs typeface="Courier New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0429" y="4029165"/>
            <a:ext cx="7388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>
                <a:latin typeface="Courier New"/>
                <a:cs typeface="Courier New"/>
              </a:rPr>
              <a:t>terminate</a:t>
            </a:r>
            <a:r>
              <a:rPr lang="fr-FR" sz="1600" dirty="0">
                <a:latin typeface="Courier New"/>
                <a:cs typeface="Courier New"/>
              </a:rPr>
              <a:t> </a:t>
            </a:r>
            <a:r>
              <a:rPr lang="fr-FR" sz="1600" dirty="0" err="1">
                <a:latin typeface="Courier New"/>
                <a:cs typeface="Courier New"/>
              </a:rPr>
              <a:t>called</a:t>
            </a:r>
            <a:r>
              <a:rPr lang="fr-FR" sz="1600" dirty="0">
                <a:latin typeface="Courier New"/>
                <a:cs typeface="Courier New"/>
              </a:rPr>
              <a:t> </a:t>
            </a:r>
            <a:r>
              <a:rPr lang="fr-FR" sz="1600" dirty="0" err="1">
                <a:latin typeface="Courier New"/>
                <a:cs typeface="Courier New"/>
              </a:rPr>
              <a:t>after</a:t>
            </a:r>
            <a:r>
              <a:rPr lang="fr-FR" sz="1600" dirty="0">
                <a:latin typeface="Courier New"/>
                <a:cs typeface="Courier New"/>
              </a:rPr>
              <a:t> </a:t>
            </a:r>
            <a:r>
              <a:rPr lang="fr-FR" sz="1600" dirty="0" err="1">
                <a:latin typeface="Courier New"/>
                <a:cs typeface="Courier New"/>
              </a:rPr>
              <a:t>throwing</a:t>
            </a:r>
            <a:r>
              <a:rPr lang="fr-FR" sz="1600" dirty="0">
                <a:latin typeface="Courier New"/>
                <a:cs typeface="Courier New"/>
              </a:rPr>
              <a:t> an instance of '</a:t>
            </a:r>
            <a:r>
              <a:rPr lang="fr-FR" sz="1600" dirty="0" err="1">
                <a:latin typeface="Courier New"/>
                <a:cs typeface="Courier New"/>
              </a:rPr>
              <a:t>std</a:t>
            </a:r>
            <a:r>
              <a:rPr lang="fr-FR" sz="1600" dirty="0">
                <a:latin typeface="Courier New"/>
                <a:cs typeface="Courier New"/>
              </a:rPr>
              <a:t>::</a:t>
            </a:r>
            <a:r>
              <a:rPr lang="fr-FR" sz="1600" dirty="0" err="1">
                <a:latin typeface="Courier New"/>
                <a:cs typeface="Courier New"/>
              </a:rPr>
              <a:t>length_error</a:t>
            </a:r>
            <a:r>
              <a:rPr lang="fr-FR" sz="1600" dirty="0">
                <a:latin typeface="Courier New"/>
                <a:cs typeface="Courier New"/>
              </a:rPr>
              <a:t>'</a:t>
            </a:r>
          </a:p>
          <a:p>
            <a:r>
              <a:rPr lang="fr-FR" sz="1600" dirty="0">
                <a:latin typeface="Courier New"/>
                <a:cs typeface="Courier New"/>
              </a:rPr>
              <a:t>  </a:t>
            </a:r>
            <a:r>
              <a:rPr lang="fr-FR" sz="1600" dirty="0" err="1">
                <a:latin typeface="Courier New"/>
                <a:cs typeface="Courier New"/>
              </a:rPr>
              <a:t>what</a:t>
            </a:r>
            <a:r>
              <a:rPr lang="fr-FR" sz="1600" dirty="0">
                <a:latin typeface="Courier New"/>
                <a:cs typeface="Courier New"/>
              </a:rPr>
              <a:t>():  </a:t>
            </a:r>
            <a:r>
              <a:rPr lang="fr-FR" sz="1600" dirty="0" err="1">
                <a:latin typeface="Courier New"/>
                <a:cs typeface="Courier New"/>
              </a:rPr>
              <a:t>basic_string</a:t>
            </a:r>
            <a:r>
              <a:rPr lang="fr-FR" sz="1600" dirty="0">
                <a:latin typeface="Courier New"/>
                <a:cs typeface="Courier New"/>
              </a:rPr>
              <a:t>::_</a:t>
            </a:r>
            <a:r>
              <a:rPr lang="fr-FR" sz="1600" dirty="0" err="1">
                <a:latin typeface="Courier New"/>
                <a:cs typeface="Courier New"/>
              </a:rPr>
              <a:t>S_create</a:t>
            </a:r>
            <a:endParaRPr lang="fr-FR" sz="1600" dirty="0">
              <a:latin typeface="Courier New"/>
              <a:cs typeface="Courier New"/>
            </a:endParaRPr>
          </a:p>
          <a:p>
            <a:r>
              <a:rPr lang="fr-FR" sz="1600" dirty="0" err="1">
                <a:latin typeface="Courier New"/>
                <a:cs typeface="Courier New"/>
              </a:rPr>
              <a:t>Abort</a:t>
            </a:r>
            <a:r>
              <a:rPr lang="fr-FR" sz="1600" dirty="0">
                <a:latin typeface="Courier New"/>
                <a:cs typeface="Courier New"/>
              </a:rPr>
              <a:t> </a:t>
            </a:r>
            <a:r>
              <a:rPr lang="fr-FR" sz="1600" dirty="0" err="1">
                <a:latin typeface="Courier New"/>
                <a:cs typeface="Courier New"/>
              </a:rPr>
              <a:t>trap</a:t>
            </a:r>
            <a:r>
              <a:rPr lang="fr-FR" sz="1600" dirty="0">
                <a:latin typeface="Courier New"/>
                <a:cs typeface="Courier New"/>
              </a:rPr>
              <a:t>: 6</a:t>
            </a:r>
          </a:p>
        </p:txBody>
      </p:sp>
      <p:pic>
        <p:nvPicPr>
          <p:cNvPr id="14" name="Picture 38" descr="D:\Archives\Images\PanneauxRoutiers\SecuriteRoutiere\SmallAutre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1" y="5482245"/>
            <a:ext cx="732972" cy="6450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859643" y="5482245"/>
            <a:ext cx="6785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case sur laquelle pointait P1 a été détruite, et par conséquent celle de P2 aussi.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33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98929" y="553357"/>
            <a:ext cx="75292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Solution : </a:t>
            </a:r>
          </a:p>
          <a:p>
            <a:r>
              <a:rPr lang="fr-FR" dirty="0" smtClean="0"/>
              <a:t>Il faudrait créer sa propre classe de pointeur :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Un entier naturel désigne le nombre d’instance d’objet qui pointe sur la case mémoire;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Chaque fois qu’on passe dans le constructeur, on incrémente cet entier;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Chaque fois qu’on passe dans le destructeur ou qu’on fait appel à </a:t>
            </a:r>
            <a:r>
              <a:rPr lang="fr-FR" dirty="0" err="1" smtClean="0">
                <a:latin typeface="Courier New"/>
                <a:cs typeface="Courier New"/>
              </a:rPr>
              <a:t>delete</a:t>
            </a:r>
            <a:r>
              <a:rPr lang="fr-FR" dirty="0" smtClean="0"/>
              <a:t>, on décrémente cet entier.</a:t>
            </a:r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S’il est nul, on peut supprimer la case mémoire sans problème.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62" y="3792205"/>
            <a:ext cx="2213779" cy="175696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347357" y="3792205"/>
            <a:ext cx="4209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</a:t>
            </a:r>
            <a:r>
              <a:rPr lang="fr-FR" i="1" dirty="0" smtClean="0"/>
              <a:t>smart pointers</a:t>
            </a:r>
            <a:r>
              <a:rPr lang="fr-FR" dirty="0" smtClean="0"/>
              <a:t> sont la pour vous </a:t>
            </a:r>
            <a:r>
              <a:rPr lang="fr-FR" dirty="0" smtClean="0">
                <a:sym typeface="Wingdings"/>
              </a:rPr>
              <a:t>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72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Élémentaire">
  <a:themeElements>
    <a:clrScheme name="Élémentai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Élémentai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Élémentai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15018</TotalTime>
  <Words>2370</Words>
  <Application>Microsoft Macintosh PowerPoint</Application>
  <PresentationFormat>Présentation à l'écran (4:3)</PresentationFormat>
  <Paragraphs>481</Paragraphs>
  <Slides>31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40" baseType="lpstr">
      <vt:lpstr>Calibri</vt:lpstr>
      <vt:lpstr>Courier New</vt:lpstr>
      <vt:lpstr>Palatino Linotype</vt:lpstr>
      <vt:lpstr>Wingdings</vt:lpstr>
      <vt:lpstr>Arial</vt:lpstr>
      <vt:lpstr>Thème Office</vt:lpstr>
      <vt:lpstr>Élémentaire</vt:lpstr>
      <vt:lpstr>Document</vt:lpstr>
      <vt:lpstr>Document Microsoft Word</vt:lpstr>
      <vt:lpstr>Cours de C++ (M3103)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LIF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de C++ (M3103)</dc:title>
  <dc:creator>Alain Casali</dc:creator>
  <cp:lastModifiedBy>CASALI Alain</cp:lastModifiedBy>
  <cp:revision>58</cp:revision>
  <dcterms:created xsi:type="dcterms:W3CDTF">2014-10-13T13:14:43Z</dcterms:created>
  <dcterms:modified xsi:type="dcterms:W3CDTF">2017-08-31T20:20:36Z</dcterms:modified>
</cp:coreProperties>
</file>